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slide21.xml" ContentType="application/vnd.openxmlformats-officedocument.presentationml.slide+xml"/>
  <Override PartName="/ppt/media/image1.jpeg" ContentType="image/jpeg"/>
  <Override PartName="/ppt/media/image13.png" ContentType="image/png"/>
  <Override PartName="/ppt/media/image8.png" ContentType="image/png"/>
  <Override PartName="/ppt/media/image2.png" ContentType="image/png"/>
  <Override PartName="/ppt/media/image7.jpeg" ContentType="image/jpeg"/>
  <Override PartName="/ppt/media/image3.png" ContentType="image/png"/>
  <Override PartName="/ppt/media/image4.png" ContentType="image/png"/>
  <Override PartName="/ppt/media/image5.png" ContentType="image/png"/>
  <Override PartName="/ppt/media/image10.png" ContentType="image/png"/>
  <Override PartName="/ppt/media/image6.png" ContentType="image/png"/>
  <Override PartName="/ppt/media/image11.png" ContentType="image/png"/>
  <Override PartName="/ppt/media/image9.png" ContentType="image/png"/>
  <Override PartName="/ppt/media/image14.png" ContentType="image/png"/>
  <Override PartName="/ppt/media/image12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jpeg" ContentType="image/jpeg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10080625" cy="7559675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F539A40-5BA2-459A-BFD2-3DA595E6F4D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0246DC5-A336-4458-9174-193BDE6AA9F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A5B627E-C11E-4074-9629-C297EDF6DDC8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6A3A731-0DBD-45B6-8629-01CD698C0B0F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BA24B61-D238-4E98-BE4D-785E93A9346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C61B378F-0938-47AE-804D-F4F7B962AB7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5865EEDA-6DB9-4192-A4FC-6221C524DDA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49B9D272-F24E-44D5-A044-40483344C7D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23FACCE-C176-4DA7-A77F-4358C482E30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2FFB466-35EE-4587-AA4F-E2514B31728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85DBAF3-A13B-4B3D-8EA0-079C984C9F4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D7EE353-1565-447A-8E93-9079C6FEB78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EDFC803-F41C-47B7-9334-0A6CBAE35A0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FA1AE81-C998-4BC8-943A-726ADC609A2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08FF64E6-F04B-40D7-8AF6-F29700156C9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DC45B4D-35E9-459C-9E1F-080BEB9C77A2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04E8D63D-48A3-4B51-9BD0-ADEF0C192381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F58E608-3635-4EDA-B04A-AB6725FBA91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1833D09-519E-4280-9774-A1FD4DC7243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77FA7C2-1364-44DD-8E40-B08EE51318E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A97D8E1-C63F-44CF-91CC-134601AE474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1C5A560-6B77-454A-9963-EC227703EDE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F3C83AB-1D1B-46C0-831C-F7262CD5D35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B76D326-FFA4-45BF-83DB-0C6A88E8B78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ftr" idx="1"/>
          </p:nvPr>
        </p:nvSpPr>
        <p:spPr>
          <a:xfrm>
            <a:off x="3447360" y="6887160"/>
            <a:ext cx="3193560" cy="51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de-D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1400" spc="-1" strike="noStrike">
                <a:solidFill>
                  <a:srgbClr val="000000"/>
                </a:solidFill>
                <a:latin typeface="Times New Roman"/>
              </a:rPr>
              <a:t>&lt;Fußzeile&gt;</a:t>
            </a:r>
            <a:endParaRPr b="0" lang="de-D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 idx="2"/>
          </p:nvPr>
        </p:nvSpPr>
        <p:spPr>
          <a:xfrm>
            <a:off x="7227360" y="6887160"/>
            <a:ext cx="2346840" cy="51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de-D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D271821D-A4EE-496F-9093-C22665AB859F}" type="slidenum">
              <a:rPr b="0" lang="de-DE" sz="1400" spc="-1" strike="noStrike">
                <a:solidFill>
                  <a:srgbClr val="000000"/>
                </a:solidFill>
                <a:latin typeface="Times New Roman"/>
              </a:rPr>
              <a:t>&lt;Foliennummer&gt;</a:t>
            </a:fld>
            <a:endParaRPr b="0" lang="de-D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504000" y="6887160"/>
            <a:ext cx="2346840" cy="51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de-D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Times New Roman"/>
              </a:rPr>
              <a:t>&lt;Datum/Uhrzeit&gt;</a:t>
            </a:r>
            <a:endParaRPr b="0" lang="de-D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de-DE" sz="4400" spc="-1" strike="noStrike">
                <a:solidFill>
                  <a:srgbClr val="000000"/>
                </a:solidFill>
                <a:latin typeface="Arial"/>
              </a:rPr>
              <a:t>Format des Titeltextes durch Klicken bearbeiten</a:t>
            </a: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solidFill>
                  <a:srgbClr val="000000"/>
                </a:solidFill>
                <a:latin typeface="Arial"/>
              </a:rPr>
              <a:t>Format des Gliederungstextes durch Klicken bearbeiten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800" spc="-1" strike="noStrike">
                <a:solidFill>
                  <a:srgbClr val="000000"/>
                </a:solidFill>
                <a:latin typeface="Arial"/>
              </a:rPr>
              <a:t>Zweite Gliederungsebene</a:t>
            </a:r>
            <a:endParaRPr b="0" lang="de-DE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400" spc="-1" strike="noStrike">
                <a:solidFill>
                  <a:srgbClr val="000000"/>
                </a:solidFill>
                <a:latin typeface="Arial"/>
              </a:rPr>
              <a:t>Dritte Gliederungsebene</a:t>
            </a:r>
            <a:endParaRPr b="0" lang="de-DE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Vierte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Fünfte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Sechste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Siebte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ftr" idx="4"/>
          </p:nvPr>
        </p:nvSpPr>
        <p:spPr>
          <a:xfrm>
            <a:off x="3447360" y="6887160"/>
            <a:ext cx="3193200" cy="519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de-D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1400" spc="-1" strike="noStrike">
                <a:solidFill>
                  <a:srgbClr val="000000"/>
                </a:solidFill>
                <a:latin typeface="Times New Roman"/>
              </a:rPr>
              <a:t>&lt;Fußzeile&gt;</a:t>
            </a:r>
            <a:endParaRPr b="0" lang="de-D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ldNum" idx="5"/>
          </p:nvPr>
        </p:nvSpPr>
        <p:spPr>
          <a:xfrm>
            <a:off x="7227360" y="6887160"/>
            <a:ext cx="2346480" cy="519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de-D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B3E4232E-F337-42A3-A3AC-D8D79EFBE4EC}" type="slidenum">
              <a:rPr b="0" lang="de-DE" sz="1400" spc="-1" strike="noStrike">
                <a:solidFill>
                  <a:srgbClr val="000000"/>
                </a:solidFill>
                <a:latin typeface="Times New Roman"/>
              </a:rPr>
              <a:t>&lt;Foliennummer&gt;</a:t>
            </a:fld>
            <a:endParaRPr b="0" lang="de-D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6"/>
          </p:nvPr>
        </p:nvSpPr>
        <p:spPr>
          <a:xfrm>
            <a:off x="504000" y="6887160"/>
            <a:ext cx="2346480" cy="519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de-D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Times New Roman"/>
              </a:rPr>
              <a:t>&lt;Datum/Uhrzeit&gt;</a:t>
            </a:r>
            <a:endParaRPr b="0" lang="de-D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de-DE" sz="4400" spc="-1" strike="noStrike">
                <a:solidFill>
                  <a:srgbClr val="000000"/>
                </a:solidFill>
                <a:latin typeface="Arial"/>
              </a:rPr>
              <a:t>Format des Titeltextes durch Klicken bearbeiten</a:t>
            </a: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solidFill>
                  <a:srgbClr val="000000"/>
                </a:solidFill>
                <a:latin typeface="Arial"/>
              </a:rPr>
              <a:t>Format des Gliederungstextes durch Klicken bearbeiten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800" spc="-1" strike="noStrike">
                <a:solidFill>
                  <a:srgbClr val="000000"/>
                </a:solidFill>
                <a:latin typeface="Arial"/>
              </a:rPr>
              <a:t>Zweite Gliederungsebene</a:t>
            </a:r>
            <a:endParaRPr b="0" lang="de-DE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400" spc="-1" strike="noStrike">
                <a:solidFill>
                  <a:srgbClr val="000000"/>
                </a:solidFill>
                <a:latin typeface="Arial"/>
              </a:rPr>
              <a:t>Dritte Gliederungsebene</a:t>
            </a:r>
            <a:endParaRPr b="0" lang="de-DE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Vierte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Fünfte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Sechste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Siebte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hyperlink" Target="https://www.uni-marburg.de/de/zfh" TargetMode="External"/><Relationship Id="rId2" Type="http://schemas.openxmlformats.org/officeDocument/2006/relationships/hyperlink" Target="https://marburg.die-bunte-liga.de/" TargetMode="External"/><Relationship Id="rId3" Type="http://schemas.openxmlformats.org/officeDocument/2006/relationships/hyperlink" Target="https://www.uni-marburg.de/de/sprachenzentrum/sprachen" TargetMode="External"/><Relationship Id="rId4" Type="http://schemas.openxmlformats.org/officeDocument/2006/relationships/hyperlink" Target="https://www.uni-marburg.de/de/studienkolleg" TargetMode="External"/><Relationship Id="rId5" Type="http://schemas.openxmlformats.org/officeDocument/2006/relationships/hyperlink" Target="https://www.uni-marburg.de/de/hosting/unichor" TargetMode="External"/><Relationship Id="rId6" Type="http://schemas.openxmlformats.org/officeDocument/2006/relationships/hyperlink" Target="https://www.sso-marburg.de/" TargetMode="External"/><Relationship Id="rId7" Type="http://schemas.openxmlformats.org/officeDocument/2006/relationships/hyperlink" Target="https://www.studibigband-marburg.de/" TargetMode="External"/><Relationship Id="rId8" Type="http://schemas.openxmlformats.org/officeDocument/2006/relationships/image" Target="../media/image2.png"/><Relationship Id="rId9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hyperlink" Target="https://www.uni-marburg.de/de/fb12/studium/pruefungsordnungen/master-pruefungsordnungen" TargetMode="Externa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2" descr="A building with trees in front of it&#10;&#10;Description automatically generated with medium confidence"/>
          <p:cNvPicPr/>
          <p:nvPr/>
        </p:nvPicPr>
        <p:blipFill>
          <a:blip r:embed="rId1"/>
          <a:srcRect l="16797" t="0" r="16968" b="0"/>
          <a:stretch/>
        </p:blipFill>
        <p:spPr>
          <a:xfrm>
            <a:off x="3404520" y="0"/>
            <a:ext cx="6674760" cy="7558200"/>
          </a:xfrm>
          <a:prstGeom prst="rect">
            <a:avLst/>
          </a:prstGeom>
          <a:ln w="0">
            <a:noFill/>
          </a:ln>
        </p:spPr>
      </p:pic>
      <p:sp>
        <p:nvSpPr>
          <p:cNvPr id="83" name="Freeform: Shape 3"/>
          <p:cNvSpPr/>
          <p:nvPr/>
        </p:nvSpPr>
        <p:spPr>
          <a:xfrm flipV="1">
            <a:off x="0" y="-1800"/>
            <a:ext cx="6497280" cy="7558920"/>
          </a:xfrm>
          <a:custGeom>
            <a:avLst/>
            <a:gdLst>
              <a:gd name="textAreaLeft" fmla="*/ 0 w 6497280"/>
              <a:gd name="textAreaRight" fmla="*/ 6498720 w 6497280"/>
              <a:gd name="textAreaTop" fmla="*/ 720 h 7558920"/>
              <a:gd name="textAreaBottom" fmla="*/ 7561080 h 7558920"/>
            </a:gdLst>
            <a:ahLst/>
            <a:rect l="textAreaLeft" t="textAreaTop" r="textAreaRight" b="textAreaBottom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84" name="Freeform: Shape 4"/>
          <p:cNvSpPr/>
          <p:nvPr/>
        </p:nvSpPr>
        <p:spPr>
          <a:xfrm flipV="1">
            <a:off x="0" y="-1800"/>
            <a:ext cx="6142680" cy="7558920"/>
          </a:xfrm>
          <a:custGeom>
            <a:avLst/>
            <a:gdLst>
              <a:gd name="textAreaLeft" fmla="*/ 0 w 6142680"/>
              <a:gd name="textAreaRight" fmla="*/ 6144120 w 6142680"/>
              <a:gd name="textAreaTop" fmla="*/ 720 h 7558920"/>
              <a:gd name="textAreaBottom" fmla="*/ 7561080 h 7558920"/>
            </a:gdLst>
            <a:ahLst/>
            <a:rect l="textAreaLeft" t="textAreaTop" r="textAreaRight" b="textAreaBottom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  <a:ea typeface="Arial"/>
            </a:endParaRPr>
          </a:p>
        </p:txBody>
      </p:sp>
      <p:pic>
        <p:nvPicPr>
          <p:cNvPr id="85" name="Picture 3" descr="A picture containing text, watch&#10;&#10;Description automatically generated"/>
          <p:cNvPicPr/>
          <p:nvPr/>
        </p:nvPicPr>
        <p:blipFill>
          <a:blip r:embed="rId2"/>
          <a:stretch/>
        </p:blipFill>
        <p:spPr>
          <a:xfrm>
            <a:off x="768240" y="4904640"/>
            <a:ext cx="1866600" cy="2018880"/>
          </a:xfrm>
          <a:prstGeom prst="rect">
            <a:avLst/>
          </a:prstGeom>
          <a:ln w="0">
            <a:noFill/>
          </a:ln>
        </p:spPr>
      </p:pic>
      <p:sp>
        <p:nvSpPr>
          <p:cNvPr id="86" name="TextBox 7"/>
          <p:cNvSpPr/>
          <p:nvPr/>
        </p:nvSpPr>
        <p:spPr>
          <a:xfrm>
            <a:off x="612720" y="2002320"/>
            <a:ext cx="3804480" cy="70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de-DE" sz="2000" spc="-1" strike="noStrike">
                <a:solidFill>
                  <a:srgbClr val="808080"/>
                </a:solidFill>
                <a:latin typeface="Calibri"/>
                <a:ea typeface="Arial"/>
              </a:rPr>
              <a:t>Student Orientation of the</a:t>
            </a:r>
            <a:endParaRPr b="0" lang="de-DE" sz="2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2000" spc="-1" strike="noStrike">
                <a:solidFill>
                  <a:srgbClr val="808080"/>
                </a:solidFill>
                <a:latin typeface="Calibri"/>
                <a:ea typeface="Arial"/>
              </a:rPr>
              <a:t>Student Council MatheInfo</a:t>
            </a:r>
            <a:endParaRPr b="0" lang="de-D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" name="TextBox 8"/>
          <p:cNvSpPr/>
          <p:nvPr/>
        </p:nvSpPr>
        <p:spPr>
          <a:xfrm>
            <a:off x="612720" y="815400"/>
            <a:ext cx="472068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de-DE" sz="3600" spc="-1" strike="noStrike">
                <a:solidFill>
                  <a:srgbClr val="ffffff"/>
                </a:solidFill>
                <a:latin typeface="Calibri"/>
                <a:ea typeface="Arial"/>
              </a:rPr>
              <a:t>Short summary of important information</a:t>
            </a:r>
            <a:endParaRPr b="0" lang="de-DE" sz="36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" name="TextBox 9"/>
          <p:cNvSpPr/>
          <p:nvPr/>
        </p:nvSpPr>
        <p:spPr>
          <a:xfrm>
            <a:off x="768240" y="7103880"/>
            <a:ext cx="333864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200" spc="-1" strike="noStrike">
                <a:solidFill>
                  <a:srgbClr val="d9d9d9"/>
                </a:solidFill>
                <a:latin typeface="Calibri"/>
                <a:ea typeface="Arial"/>
              </a:rPr>
              <a:t>fachschaft@mathematik.uni-marburg.de</a:t>
            </a:r>
            <a:endParaRPr b="0" lang="de-DE" sz="1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5"/>
          <p:cNvSpPr/>
          <p:nvPr/>
        </p:nvSpPr>
        <p:spPr>
          <a:xfrm>
            <a:off x="-360" y="0"/>
            <a:ext cx="10078920" cy="155268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69840" cy="126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4400" spc="-1" strike="noStrike">
                <a:solidFill>
                  <a:srgbClr val="ffffff"/>
                </a:solidFill>
                <a:latin typeface="Arial"/>
                <a:ea typeface="Microsoft YaHei"/>
              </a:rPr>
              <a:t>Further types of modules</a:t>
            </a: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TextBox 1"/>
          <p:cNvSpPr/>
          <p:nvPr/>
        </p:nvSpPr>
        <p:spPr>
          <a:xfrm>
            <a:off x="504000" y="1855800"/>
            <a:ext cx="9069840" cy="200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Registration by e-mail to the examination office (currently very busy)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Seminars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2" marL="648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Examination: presentation and written elaboration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Practical modules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2" marL="648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Examination: Individual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Final thesis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2" marL="648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Examination: Submission and presentation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8" name="Picture 8" descr="A picture containing text, watch&#10;&#10;Description automatically generated"/>
          <p:cNvPicPr/>
          <p:nvPr/>
        </p:nvPicPr>
        <p:blipFill>
          <a:blip r:embed="rId1"/>
          <a:stretch/>
        </p:blipFill>
        <p:spPr>
          <a:xfrm>
            <a:off x="8805240" y="146160"/>
            <a:ext cx="1165320" cy="1260360"/>
          </a:xfrm>
          <a:prstGeom prst="rect">
            <a:avLst/>
          </a:prstGeom>
          <a:ln w="0">
            <a:noFill/>
          </a:ln>
        </p:spPr>
      </p:pic>
      <p:sp>
        <p:nvSpPr>
          <p:cNvPr id="139" name="TextBox 3"/>
          <p:cNvSpPr/>
          <p:nvPr/>
        </p:nvSpPr>
        <p:spPr>
          <a:xfrm>
            <a:off x="768240" y="7103880"/>
            <a:ext cx="333828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200" spc="-1" strike="noStrike">
                <a:solidFill>
                  <a:srgbClr val="000000"/>
                </a:solidFill>
                <a:latin typeface="Calibri"/>
                <a:ea typeface="Arial"/>
              </a:rPr>
              <a:t>fachschaft@mathematik.uni-marburg.de</a:t>
            </a:r>
            <a:endParaRPr b="0" lang="de-DE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ectangle 8"/>
          <p:cNvSpPr/>
          <p:nvPr/>
        </p:nvSpPr>
        <p:spPr>
          <a:xfrm>
            <a:off x="-360" y="0"/>
            <a:ext cx="10078920" cy="155268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69840" cy="126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4400" spc="-1" strike="noStrike">
                <a:solidFill>
                  <a:srgbClr val="ffffff"/>
                </a:solidFill>
                <a:latin typeface="Arial"/>
                <a:ea typeface="Microsoft YaHei"/>
              </a:rPr>
              <a:t>Recommended order of study</a:t>
            </a: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2" name="Picture 13" descr="A picture containing text, watch&#10;&#10;Description automatically generated"/>
          <p:cNvPicPr/>
          <p:nvPr/>
        </p:nvPicPr>
        <p:blipFill>
          <a:blip r:embed="rId1"/>
          <a:stretch/>
        </p:blipFill>
        <p:spPr>
          <a:xfrm>
            <a:off x="8805240" y="146160"/>
            <a:ext cx="1165320" cy="1260360"/>
          </a:xfrm>
          <a:prstGeom prst="rect">
            <a:avLst/>
          </a:prstGeom>
          <a:ln w="0">
            <a:noFill/>
          </a:ln>
        </p:spPr>
      </p:pic>
      <p:sp>
        <p:nvSpPr>
          <p:cNvPr id="143" name="TextBox 10"/>
          <p:cNvSpPr/>
          <p:nvPr/>
        </p:nvSpPr>
        <p:spPr>
          <a:xfrm>
            <a:off x="768240" y="7103880"/>
            <a:ext cx="333828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200" spc="-1" strike="noStrike">
                <a:solidFill>
                  <a:srgbClr val="000000"/>
                </a:solidFill>
                <a:latin typeface="Calibri"/>
                <a:ea typeface="Arial"/>
              </a:rPr>
              <a:t>fachschaft@mathematik.uni-marburg.de</a:t>
            </a:r>
            <a:endParaRPr b="0" lang="de-DE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4" name="" descr=""/>
          <p:cNvPicPr/>
          <p:nvPr/>
        </p:nvPicPr>
        <p:blipFill>
          <a:blip r:embed="rId2"/>
          <a:stretch/>
        </p:blipFill>
        <p:spPr>
          <a:xfrm>
            <a:off x="0" y="1800000"/>
            <a:ext cx="10080000" cy="4515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 5"/>
          <p:cNvSpPr/>
          <p:nvPr/>
        </p:nvSpPr>
        <p:spPr>
          <a:xfrm>
            <a:off x="-360" y="0"/>
            <a:ext cx="10078920" cy="155268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110160" y="146160"/>
            <a:ext cx="9069840" cy="126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4400" spc="-1" strike="noStrike">
                <a:solidFill>
                  <a:srgbClr val="ffffff"/>
                </a:solidFill>
                <a:latin typeface="Arial"/>
                <a:ea typeface="Microsoft YaHei"/>
              </a:rPr>
              <a:t>Course work for admission under a condition </a:t>
            </a: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TextBox 1"/>
          <p:cNvSpPr/>
          <p:nvPr/>
        </p:nvSpPr>
        <p:spPr>
          <a:xfrm>
            <a:off x="504360" y="1846440"/>
            <a:ext cx="9069840" cy="173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Some new master’s students have modules that they have to pass in a certain timeframe (usually 4 Semesters) as a codition for their admission 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Only need to be passed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Participation in the exam is always possible for those modules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2" marL="648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→ </a:t>
            </a: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Technically not obligated to do exercise sheets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4" marL="1080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de-DE" sz="1800" spc="-1" strike="noStrike" u="sng">
                <a:solidFill>
                  <a:srgbClr val="000000"/>
                </a:solidFill>
                <a:uFillTx/>
                <a:latin typeface="Arial"/>
                <a:ea typeface="Arial"/>
              </a:rPr>
              <a:t>We still strongly advice doing them!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8" name="Picture 8" descr="A picture containing text, watch&#10;&#10;Description automatically generated"/>
          <p:cNvPicPr/>
          <p:nvPr/>
        </p:nvPicPr>
        <p:blipFill>
          <a:blip r:embed="rId1"/>
          <a:stretch/>
        </p:blipFill>
        <p:spPr>
          <a:xfrm>
            <a:off x="8805240" y="146160"/>
            <a:ext cx="1165320" cy="1260360"/>
          </a:xfrm>
          <a:prstGeom prst="rect">
            <a:avLst/>
          </a:prstGeom>
          <a:ln w="0">
            <a:noFill/>
          </a:ln>
        </p:spPr>
      </p:pic>
      <p:sp>
        <p:nvSpPr>
          <p:cNvPr id="149" name="TextBox 3"/>
          <p:cNvSpPr/>
          <p:nvPr/>
        </p:nvSpPr>
        <p:spPr>
          <a:xfrm>
            <a:off x="768240" y="7103880"/>
            <a:ext cx="333828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200" spc="-1" strike="noStrike">
                <a:solidFill>
                  <a:srgbClr val="000000"/>
                </a:solidFill>
                <a:latin typeface="Calibri"/>
                <a:ea typeface="Arial"/>
              </a:rPr>
              <a:t>fachschaft@mathematik.uni-marburg.de</a:t>
            </a:r>
            <a:endParaRPr b="0" lang="de-DE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ectangle 5"/>
          <p:cNvSpPr/>
          <p:nvPr/>
        </p:nvSpPr>
        <p:spPr>
          <a:xfrm>
            <a:off x="-360" y="0"/>
            <a:ext cx="10078920" cy="155268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69840" cy="126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4400" spc="-1" strike="noStrike">
                <a:solidFill>
                  <a:srgbClr val="ffffff"/>
                </a:solidFill>
                <a:latin typeface="Arial"/>
                <a:ea typeface="Microsoft YaHei"/>
              </a:rPr>
              <a:t>Important Buildings</a:t>
            </a: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TextBox 1"/>
          <p:cNvSpPr/>
          <p:nvPr/>
        </p:nvSpPr>
        <p:spPr>
          <a:xfrm>
            <a:off x="504360" y="1846440"/>
            <a:ext cx="906984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Main lecture building (Biegenstraße)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University Library (Pilgrimstein)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Renthof (Physik)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Mehrzweckgebäude (Lahnberge)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Old chemistry building (Lahnberge)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3" name="Picture 8" descr="A picture containing text, watch&#10;&#10;Description automatically generated"/>
          <p:cNvPicPr/>
          <p:nvPr/>
        </p:nvPicPr>
        <p:blipFill>
          <a:blip r:embed="rId1"/>
          <a:stretch/>
        </p:blipFill>
        <p:spPr>
          <a:xfrm>
            <a:off x="8805240" y="146160"/>
            <a:ext cx="1165320" cy="1260360"/>
          </a:xfrm>
          <a:prstGeom prst="rect">
            <a:avLst/>
          </a:prstGeom>
          <a:ln w="0">
            <a:noFill/>
          </a:ln>
        </p:spPr>
      </p:pic>
      <p:sp>
        <p:nvSpPr>
          <p:cNvPr id="154" name="TextBox 3"/>
          <p:cNvSpPr/>
          <p:nvPr/>
        </p:nvSpPr>
        <p:spPr>
          <a:xfrm>
            <a:off x="768240" y="7103880"/>
            <a:ext cx="333828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200" spc="-1" strike="noStrike">
                <a:solidFill>
                  <a:srgbClr val="000000"/>
                </a:solidFill>
                <a:latin typeface="Calibri"/>
                <a:ea typeface="Arial"/>
              </a:rPr>
              <a:t>fachschaft@mathematik.uni-marburg.de</a:t>
            </a:r>
            <a:endParaRPr b="0" lang="de-DE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Rectangle 12"/>
          <p:cNvSpPr/>
          <p:nvPr/>
        </p:nvSpPr>
        <p:spPr>
          <a:xfrm>
            <a:off x="-360" y="0"/>
            <a:ext cx="10078920" cy="155268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69840" cy="126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4400" spc="-1" strike="noStrike">
                <a:solidFill>
                  <a:srgbClr val="ffffff"/>
                </a:solidFill>
                <a:latin typeface="Arial"/>
                <a:ea typeface="Microsoft YaHei"/>
              </a:rPr>
              <a:t>Important Buildings</a:t>
            </a: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7" name="Picture 20" descr="A picture containing text, watch&#10;&#10;Description automatically generated"/>
          <p:cNvPicPr/>
          <p:nvPr/>
        </p:nvPicPr>
        <p:blipFill>
          <a:blip r:embed="rId1"/>
          <a:stretch/>
        </p:blipFill>
        <p:spPr>
          <a:xfrm>
            <a:off x="8805240" y="146160"/>
            <a:ext cx="1165320" cy="1260360"/>
          </a:xfrm>
          <a:prstGeom prst="rect">
            <a:avLst/>
          </a:prstGeom>
          <a:ln w="0">
            <a:noFill/>
          </a:ln>
        </p:spPr>
      </p:pic>
      <p:sp>
        <p:nvSpPr>
          <p:cNvPr id="158" name="TextBox 14"/>
          <p:cNvSpPr/>
          <p:nvPr/>
        </p:nvSpPr>
        <p:spPr>
          <a:xfrm>
            <a:off x="768240" y="7103880"/>
            <a:ext cx="333828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200" spc="-1" strike="noStrike">
                <a:solidFill>
                  <a:srgbClr val="000000"/>
                </a:solidFill>
                <a:latin typeface="Calibri"/>
                <a:ea typeface="Arial"/>
              </a:rPr>
              <a:t>fachschaft@mathematik.uni-marburg.de</a:t>
            </a:r>
            <a:endParaRPr b="0" lang="de-DE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9" name="" descr=""/>
          <p:cNvPicPr/>
          <p:nvPr/>
        </p:nvPicPr>
        <p:blipFill>
          <a:blip r:embed="rId2"/>
          <a:srcRect l="4720" t="0" r="0" b="0"/>
          <a:stretch/>
        </p:blipFill>
        <p:spPr>
          <a:xfrm>
            <a:off x="-360" y="1783440"/>
            <a:ext cx="10080000" cy="4876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Rectangle 5"/>
          <p:cNvSpPr/>
          <p:nvPr/>
        </p:nvSpPr>
        <p:spPr>
          <a:xfrm>
            <a:off x="-360" y="0"/>
            <a:ext cx="10078920" cy="155268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504000" y="180000"/>
            <a:ext cx="9069840" cy="126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4400" spc="-1" strike="noStrike">
                <a:solidFill>
                  <a:srgbClr val="ffffff"/>
                </a:solidFill>
                <a:latin typeface="Arial"/>
                <a:ea typeface="Microsoft YaHei"/>
              </a:rPr>
              <a:t>Important rooms in the  Mehrzweckgebäude</a:t>
            </a: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TextBox 1"/>
          <p:cNvSpPr/>
          <p:nvPr/>
        </p:nvSpPr>
        <p:spPr>
          <a:xfrm>
            <a:off x="504360" y="1846440"/>
            <a:ext cx="9069840" cy="283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Examination Office: 05A29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Department Library: 04D11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Learning Center: 03A01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HRZ-Helpdesk: 06A03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Parent-Child Room: 04A27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Office of the Student Council: 04D04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Room description 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05 = Level (Entrance is on level 3)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D = Core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29 = Room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3" name="Picture 8" descr="A picture containing text, watch&#10;&#10;Description automatically generated"/>
          <p:cNvPicPr/>
          <p:nvPr/>
        </p:nvPicPr>
        <p:blipFill>
          <a:blip r:embed="rId1"/>
          <a:stretch/>
        </p:blipFill>
        <p:spPr>
          <a:xfrm>
            <a:off x="8805240" y="146160"/>
            <a:ext cx="1165320" cy="1260360"/>
          </a:xfrm>
          <a:prstGeom prst="rect">
            <a:avLst/>
          </a:prstGeom>
          <a:ln w="0">
            <a:noFill/>
          </a:ln>
        </p:spPr>
      </p:pic>
      <p:sp>
        <p:nvSpPr>
          <p:cNvPr id="164" name="TextBox 3"/>
          <p:cNvSpPr/>
          <p:nvPr/>
        </p:nvSpPr>
        <p:spPr>
          <a:xfrm>
            <a:off x="768240" y="7103880"/>
            <a:ext cx="333828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200" spc="-1" strike="noStrike">
                <a:solidFill>
                  <a:srgbClr val="000000"/>
                </a:solidFill>
                <a:latin typeface="Calibri"/>
                <a:ea typeface="Arial"/>
              </a:rPr>
              <a:t>fachschaft@mathematik.uni-marburg.de</a:t>
            </a:r>
            <a:endParaRPr b="0" lang="de-DE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" descr=""/>
          <p:cNvPicPr/>
          <p:nvPr/>
        </p:nvPicPr>
        <p:blipFill>
          <a:blip r:embed="rId1"/>
          <a:stretch/>
        </p:blipFill>
        <p:spPr>
          <a:xfrm>
            <a:off x="432000" y="149400"/>
            <a:ext cx="1989000" cy="3630240"/>
          </a:xfrm>
          <a:prstGeom prst="rect">
            <a:avLst/>
          </a:prstGeom>
          <a:ln w="0">
            <a:noFill/>
          </a:ln>
        </p:spPr>
      </p:pic>
      <p:pic>
        <p:nvPicPr>
          <p:cNvPr id="166" name="" descr=""/>
          <p:cNvPicPr/>
          <p:nvPr/>
        </p:nvPicPr>
        <p:blipFill>
          <a:blip r:embed="rId2"/>
          <a:stretch/>
        </p:blipFill>
        <p:spPr>
          <a:xfrm>
            <a:off x="3273480" y="165240"/>
            <a:ext cx="1938240" cy="3537000"/>
          </a:xfrm>
          <a:prstGeom prst="rect">
            <a:avLst/>
          </a:prstGeom>
          <a:ln w="0">
            <a:noFill/>
          </a:ln>
        </p:spPr>
      </p:pic>
      <p:pic>
        <p:nvPicPr>
          <p:cNvPr id="167" name="" descr=""/>
          <p:cNvPicPr/>
          <p:nvPr/>
        </p:nvPicPr>
        <p:blipFill>
          <a:blip r:embed="rId3"/>
          <a:stretch/>
        </p:blipFill>
        <p:spPr>
          <a:xfrm>
            <a:off x="5923800" y="72000"/>
            <a:ext cx="1995840" cy="3642480"/>
          </a:xfrm>
          <a:prstGeom prst="rect">
            <a:avLst/>
          </a:prstGeom>
          <a:ln w="0">
            <a:noFill/>
          </a:ln>
        </p:spPr>
      </p:pic>
      <p:pic>
        <p:nvPicPr>
          <p:cNvPr id="168" name="" descr=""/>
          <p:cNvPicPr/>
          <p:nvPr/>
        </p:nvPicPr>
        <p:blipFill>
          <a:blip r:embed="rId4"/>
          <a:stretch/>
        </p:blipFill>
        <p:spPr>
          <a:xfrm>
            <a:off x="432000" y="3564720"/>
            <a:ext cx="1954440" cy="3292200"/>
          </a:xfrm>
          <a:prstGeom prst="rect">
            <a:avLst/>
          </a:prstGeom>
          <a:ln w="0">
            <a:noFill/>
          </a:ln>
        </p:spPr>
      </p:pic>
      <p:pic>
        <p:nvPicPr>
          <p:cNvPr id="169" name="" descr=""/>
          <p:cNvPicPr/>
          <p:nvPr/>
        </p:nvPicPr>
        <p:blipFill>
          <a:blip r:embed="rId5"/>
          <a:stretch/>
        </p:blipFill>
        <p:spPr>
          <a:xfrm>
            <a:off x="3312000" y="3542760"/>
            <a:ext cx="1967400" cy="3314160"/>
          </a:xfrm>
          <a:prstGeom prst="rect">
            <a:avLst/>
          </a:prstGeom>
          <a:ln w="0">
            <a:noFill/>
          </a:ln>
        </p:spPr>
      </p:pic>
      <p:pic>
        <p:nvPicPr>
          <p:cNvPr id="170" name="" descr=""/>
          <p:cNvPicPr/>
          <p:nvPr/>
        </p:nvPicPr>
        <p:blipFill>
          <a:blip r:embed="rId6"/>
          <a:stretch/>
        </p:blipFill>
        <p:spPr>
          <a:xfrm>
            <a:off x="5976000" y="3528000"/>
            <a:ext cx="1965600" cy="3310920"/>
          </a:xfrm>
          <a:prstGeom prst="rect">
            <a:avLst/>
          </a:prstGeom>
          <a:ln w="0">
            <a:noFill/>
          </a:ln>
        </p:spPr>
      </p:pic>
      <p:sp>
        <p:nvSpPr>
          <p:cNvPr id="171" name="CustomShape 1"/>
          <p:cNvSpPr/>
          <p:nvPr/>
        </p:nvSpPr>
        <p:spPr>
          <a:xfrm>
            <a:off x="5472000" y="6048000"/>
            <a:ext cx="3670920" cy="25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1200" spc="-1" strike="noStrike">
                <a:solidFill>
                  <a:srgbClr val="000000"/>
                </a:solidFill>
                <a:latin typeface="Arial"/>
                <a:ea typeface="DejaVu Sans"/>
              </a:rPr>
              <a:t>Eine Übersicht der Etagen des Mehrzweckgebäude</a:t>
            </a:r>
            <a:endParaRPr b="0" lang="de-DE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Rectangle 5"/>
          <p:cNvSpPr/>
          <p:nvPr/>
        </p:nvSpPr>
        <p:spPr>
          <a:xfrm>
            <a:off x="-360" y="0"/>
            <a:ext cx="10078920" cy="155268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69840" cy="126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4400" spc="-1" strike="noStrike">
                <a:solidFill>
                  <a:srgbClr val="ffffff"/>
                </a:solidFill>
                <a:latin typeface="Arial"/>
                <a:ea typeface="Microsoft YaHei"/>
              </a:rPr>
              <a:t>Academic Advising </a:t>
            </a: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TextBox 1"/>
          <p:cNvSpPr/>
          <p:nvPr/>
        </p:nvSpPr>
        <p:spPr>
          <a:xfrm>
            <a:off x="504360" y="1846440"/>
            <a:ext cx="9069840" cy="200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Student Council: fachschaft@mathematik.uni-marburg.de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Advisor of the department: https://www.uni-marburg.de/en/fb12/department/representatives/study-advice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Central offers: https://www.uni-marburg.de/en/studying/services</a:t>
            </a:r>
            <a:br>
              <a:rPr sz="1800"/>
            </a:b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5" name="Picture 8" descr="A picture containing text, watch&#10;&#10;Description automatically generated"/>
          <p:cNvPicPr/>
          <p:nvPr/>
        </p:nvPicPr>
        <p:blipFill>
          <a:blip r:embed="rId1"/>
          <a:stretch/>
        </p:blipFill>
        <p:spPr>
          <a:xfrm>
            <a:off x="8805240" y="146160"/>
            <a:ext cx="1165320" cy="1260360"/>
          </a:xfrm>
          <a:prstGeom prst="rect">
            <a:avLst/>
          </a:prstGeom>
          <a:ln w="0">
            <a:noFill/>
          </a:ln>
        </p:spPr>
      </p:pic>
      <p:sp>
        <p:nvSpPr>
          <p:cNvPr id="176" name="TextBox 3"/>
          <p:cNvSpPr/>
          <p:nvPr/>
        </p:nvSpPr>
        <p:spPr>
          <a:xfrm>
            <a:off x="768240" y="7103880"/>
            <a:ext cx="333828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200" spc="-1" strike="noStrike">
                <a:solidFill>
                  <a:srgbClr val="000000"/>
                </a:solidFill>
                <a:latin typeface="Calibri"/>
                <a:ea typeface="Arial"/>
              </a:rPr>
              <a:t>fachschaft@mathematik.uni-marburg.de</a:t>
            </a:r>
            <a:endParaRPr b="0" lang="de-DE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Rectangle 5"/>
          <p:cNvSpPr/>
          <p:nvPr/>
        </p:nvSpPr>
        <p:spPr>
          <a:xfrm>
            <a:off x="-360" y="0"/>
            <a:ext cx="10078920" cy="155268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69840" cy="126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4400" spc="-1" strike="noStrike">
                <a:solidFill>
                  <a:srgbClr val="ffffff"/>
                </a:solidFill>
                <a:latin typeface="Arial"/>
                <a:ea typeface="Microsoft YaHei"/>
              </a:rPr>
              <a:t>Outside the lecture hall</a:t>
            </a: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TextBox 1"/>
          <p:cNvSpPr/>
          <p:nvPr/>
        </p:nvSpPr>
        <p:spPr>
          <a:xfrm>
            <a:off x="504000" y="1855800"/>
            <a:ext cx="9069840" cy="310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Uni-Sport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Register as early as possible, courses are filled very quickly!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 u="sng">
                <a:solidFill>
                  <a:srgbClr val="0563c1"/>
                </a:solidFill>
                <a:uFillTx/>
                <a:latin typeface="Arial"/>
                <a:ea typeface="Arial"/>
                <a:hlinkClick r:id="rId1"/>
              </a:rPr>
              <a:t>https://www.uni-marburg.de/de/zfh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Bunte Liga (</a:t>
            </a:r>
            <a:r>
              <a:rPr b="0" lang="de-DE" sz="1800" spc="-1" strike="noStrike" u="sng">
                <a:solidFill>
                  <a:srgbClr val="0563c1"/>
                </a:solidFill>
                <a:uFillTx/>
                <a:latin typeface="Arial"/>
                <a:ea typeface="Arial"/>
                <a:hlinkClick r:id="rId2"/>
              </a:rPr>
              <a:t>marburg.die-bunte-liga.de</a:t>
            </a: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 )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Language Courses (</a:t>
            </a:r>
            <a:r>
              <a:rPr b="0" lang="de-DE" sz="1800" spc="-1" strike="noStrike" u="sng">
                <a:solidFill>
                  <a:srgbClr val="0563c1"/>
                </a:solidFill>
                <a:uFillTx/>
                <a:latin typeface="Arial"/>
                <a:ea typeface="Arial"/>
                <a:hlinkClick r:id="rId3"/>
              </a:rPr>
              <a:t>https://www.uni-marburg.de/de/sprachenzentrum/sprachen</a:t>
            </a: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, </a:t>
            </a:r>
            <a:r>
              <a:rPr b="0" lang="de-DE" sz="1800" spc="-1" strike="noStrike" u="sng">
                <a:solidFill>
                  <a:srgbClr val="0563c1"/>
                </a:solidFill>
                <a:uFillTx/>
                <a:latin typeface="Arial"/>
                <a:ea typeface="Arial"/>
                <a:hlinkClick r:id="rId4"/>
              </a:rPr>
              <a:t>https://www.uni-marburg.de/de/studienkolleg</a:t>
            </a: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)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Music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Uni-Choir (</a:t>
            </a:r>
            <a:r>
              <a:rPr b="0" lang="de-DE" sz="1800" spc="-1" strike="noStrike" u="sng">
                <a:solidFill>
                  <a:srgbClr val="0563c1"/>
                </a:solidFill>
                <a:uFillTx/>
                <a:latin typeface="Arial"/>
                <a:ea typeface="Arial"/>
                <a:hlinkClick r:id="rId5"/>
              </a:rPr>
              <a:t>https://www.uni-marburg.de/de/hosting/unichor</a:t>
            </a: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)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Student Orchestra (</a:t>
            </a:r>
            <a:r>
              <a:rPr b="0" lang="de-DE" sz="1800" spc="-1" strike="noStrike" u="sng">
                <a:solidFill>
                  <a:srgbClr val="0563c1"/>
                </a:solidFill>
                <a:uFillTx/>
                <a:latin typeface="Arial"/>
                <a:ea typeface="Arial"/>
                <a:hlinkClick r:id="rId6"/>
              </a:rPr>
              <a:t>https://www.sso-marburg.de/</a:t>
            </a: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)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Student-BigBand (</a:t>
            </a:r>
            <a:r>
              <a:rPr b="0" lang="de-DE" sz="1800" spc="-1" strike="noStrike" u="sng">
                <a:solidFill>
                  <a:srgbClr val="0563c1"/>
                </a:solidFill>
                <a:uFillTx/>
                <a:latin typeface="Arial"/>
                <a:ea typeface="Arial"/>
                <a:hlinkClick r:id="rId7"/>
              </a:rPr>
              <a:t>https://www.studibigband-marburg.de</a:t>
            </a: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)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Student Council (great!)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0" name="Picture 8" descr="A picture containing text, watch&#10;&#10;Description automatically generated"/>
          <p:cNvPicPr/>
          <p:nvPr/>
        </p:nvPicPr>
        <p:blipFill>
          <a:blip r:embed="rId8"/>
          <a:stretch/>
        </p:blipFill>
        <p:spPr>
          <a:xfrm>
            <a:off x="8805240" y="146160"/>
            <a:ext cx="1165320" cy="1260360"/>
          </a:xfrm>
          <a:prstGeom prst="rect">
            <a:avLst/>
          </a:prstGeom>
          <a:ln w="0">
            <a:noFill/>
          </a:ln>
        </p:spPr>
      </p:pic>
      <p:sp>
        <p:nvSpPr>
          <p:cNvPr id="181" name="TextBox 3"/>
          <p:cNvSpPr/>
          <p:nvPr/>
        </p:nvSpPr>
        <p:spPr>
          <a:xfrm>
            <a:off x="768240" y="7103880"/>
            <a:ext cx="333828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200" spc="-1" strike="noStrike">
                <a:solidFill>
                  <a:srgbClr val="000000"/>
                </a:solidFill>
                <a:latin typeface="Calibri"/>
                <a:ea typeface="Arial"/>
              </a:rPr>
              <a:t>fachschaft@mathematik.uni-marburg.de</a:t>
            </a:r>
            <a:endParaRPr b="0" lang="de-DE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Rectangle 14"/>
          <p:cNvSpPr/>
          <p:nvPr/>
        </p:nvSpPr>
        <p:spPr>
          <a:xfrm>
            <a:off x="-360" y="0"/>
            <a:ext cx="10078920" cy="155268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69840" cy="126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4400" spc="-1" strike="noStrike">
                <a:solidFill>
                  <a:srgbClr val="ffffff"/>
                </a:solidFill>
                <a:latin typeface="Arial"/>
                <a:ea typeface="Microsoft YaHei"/>
              </a:rPr>
              <a:t>Student Council</a:t>
            </a: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TextBox 16"/>
          <p:cNvSpPr/>
          <p:nvPr/>
        </p:nvSpPr>
        <p:spPr>
          <a:xfrm>
            <a:off x="504360" y="1846440"/>
            <a:ext cx="9069840" cy="25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2000" spc="-1" strike="noStrike">
                <a:solidFill>
                  <a:srgbClr val="003366"/>
                </a:solidFill>
                <a:latin typeface="Arial"/>
                <a:ea typeface="Noto Sans CJK SC Regular"/>
              </a:rPr>
              <a:t>Representation of interests of all students of the faculty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2000" spc="-1" strike="noStrike">
                <a:solidFill>
                  <a:srgbClr val="003366"/>
                </a:solidFill>
                <a:latin typeface="Arial"/>
                <a:ea typeface="Noto Sans CJK SC Regular"/>
              </a:rPr>
              <a:t>https://www.uni-marburg.de/de/fb12/fachbereich/fachschaft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2000" spc="-1" strike="noStrike">
                <a:solidFill>
                  <a:srgbClr val="003366"/>
                </a:solidFill>
                <a:latin typeface="Arial"/>
                <a:ea typeface="Noto Sans CJK SC Regular"/>
              </a:rPr>
              <a:t>Activities: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3366"/>
                </a:solidFill>
                <a:latin typeface="Arial"/>
                <a:ea typeface="Noto Sans CJK SC Regular"/>
              </a:rPr>
              <a:t>Committee work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3366"/>
                </a:solidFill>
                <a:latin typeface="Arial"/>
                <a:ea typeface="Noto Sans CJK SC Regular"/>
              </a:rPr>
              <a:t>Counseling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3366"/>
                </a:solidFill>
                <a:latin typeface="Arial"/>
                <a:ea typeface="Noto Sans CJK SC Regular"/>
              </a:rPr>
              <a:t>Events (Games evenings, Feuerzangenbowle, ...)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3366"/>
                </a:solidFill>
                <a:latin typeface="Arial"/>
                <a:ea typeface="Noto Sans CJK SC Regular"/>
              </a:rPr>
              <a:t>Student Council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5" name="Picture 22" descr="A picture containing text, watch&#10;&#10;Description automatically generated"/>
          <p:cNvPicPr/>
          <p:nvPr/>
        </p:nvPicPr>
        <p:blipFill>
          <a:blip r:embed="rId1"/>
          <a:stretch/>
        </p:blipFill>
        <p:spPr>
          <a:xfrm>
            <a:off x="8805240" y="146160"/>
            <a:ext cx="1165320" cy="1260360"/>
          </a:xfrm>
          <a:prstGeom prst="rect">
            <a:avLst/>
          </a:prstGeom>
          <a:ln w="0">
            <a:noFill/>
          </a:ln>
        </p:spPr>
      </p:pic>
      <p:sp>
        <p:nvSpPr>
          <p:cNvPr id="186" name="TextBox 17"/>
          <p:cNvSpPr/>
          <p:nvPr/>
        </p:nvSpPr>
        <p:spPr>
          <a:xfrm>
            <a:off x="768240" y="7103880"/>
            <a:ext cx="333828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200" spc="-1" strike="noStrike">
                <a:solidFill>
                  <a:srgbClr val="000000"/>
                </a:solidFill>
                <a:latin typeface="Calibri"/>
                <a:ea typeface="Arial"/>
              </a:rPr>
              <a:t>fachschaft@mathematik.uni-marburg.de</a:t>
            </a:r>
            <a:endParaRPr b="0" lang="de-DE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5"/>
          <p:cNvSpPr/>
          <p:nvPr/>
        </p:nvSpPr>
        <p:spPr>
          <a:xfrm>
            <a:off x="-360" y="0"/>
            <a:ext cx="10078920" cy="155268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69840" cy="126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4400" spc="-1" strike="noStrike">
                <a:solidFill>
                  <a:srgbClr val="ffffff"/>
                </a:solidFill>
                <a:latin typeface="Arial"/>
                <a:ea typeface="Microsoft YaHei"/>
              </a:rPr>
              <a:t>Topics</a:t>
            </a: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1" name="Picture 8" descr="A picture containing text, watch&#10;&#10;Description automatically generated"/>
          <p:cNvPicPr/>
          <p:nvPr/>
        </p:nvPicPr>
        <p:blipFill>
          <a:blip r:embed="rId1"/>
          <a:stretch/>
        </p:blipFill>
        <p:spPr>
          <a:xfrm>
            <a:off x="8805240" y="146160"/>
            <a:ext cx="1165320" cy="1260360"/>
          </a:xfrm>
          <a:prstGeom prst="rect">
            <a:avLst/>
          </a:prstGeom>
          <a:ln w="0">
            <a:noFill/>
          </a:ln>
        </p:spPr>
      </p:pic>
      <p:sp>
        <p:nvSpPr>
          <p:cNvPr id="92" name="TextBox 1"/>
          <p:cNvSpPr/>
          <p:nvPr/>
        </p:nvSpPr>
        <p:spPr>
          <a:xfrm>
            <a:off x="768240" y="7103880"/>
            <a:ext cx="333828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200" spc="-1" strike="noStrike">
                <a:solidFill>
                  <a:srgbClr val="000000"/>
                </a:solidFill>
                <a:latin typeface="Calibri"/>
                <a:ea typeface="Arial"/>
              </a:rPr>
              <a:t>fachschaft@mathematik.uni-marburg.de</a:t>
            </a:r>
            <a:endParaRPr b="0" lang="de-DE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TextBox 4"/>
          <p:cNvSpPr/>
          <p:nvPr/>
        </p:nvSpPr>
        <p:spPr>
          <a:xfrm>
            <a:off x="504000" y="1855800"/>
            <a:ext cx="9069840" cy="393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Examination regulations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Modules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1" marL="8002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Lectures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1" marL="8002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Exams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1" marL="8002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Further types of modules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Das erste Semester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Gebäude der Uni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1" marL="8002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Das Mehrzweckgebäude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Studienberatung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Nicht-Studien Angebote an der Uni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Verlauf der Orientierungseinheit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Rectangle 13"/>
          <p:cNvSpPr/>
          <p:nvPr/>
        </p:nvSpPr>
        <p:spPr>
          <a:xfrm>
            <a:off x="-360" y="0"/>
            <a:ext cx="10078920" cy="155268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69840" cy="126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4400" spc="-1" strike="noStrike">
                <a:solidFill>
                  <a:srgbClr val="ffffff"/>
                </a:solidFill>
                <a:latin typeface="Arial"/>
                <a:ea typeface="Microsoft YaHei"/>
              </a:rPr>
              <a:t>Student Council</a:t>
            </a: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9" name="Picture 21" descr="A picture containing text, watch&#10;&#10;Description automatically generated"/>
          <p:cNvPicPr/>
          <p:nvPr/>
        </p:nvPicPr>
        <p:blipFill>
          <a:blip r:embed="rId1"/>
          <a:stretch/>
        </p:blipFill>
        <p:spPr>
          <a:xfrm>
            <a:off x="8805240" y="146160"/>
            <a:ext cx="1165320" cy="1260360"/>
          </a:xfrm>
          <a:prstGeom prst="rect">
            <a:avLst/>
          </a:prstGeom>
          <a:ln w="0">
            <a:noFill/>
          </a:ln>
        </p:spPr>
      </p:pic>
      <p:sp>
        <p:nvSpPr>
          <p:cNvPr id="190" name="TextBox 15"/>
          <p:cNvSpPr/>
          <p:nvPr/>
        </p:nvSpPr>
        <p:spPr>
          <a:xfrm>
            <a:off x="768240" y="7103880"/>
            <a:ext cx="333828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200" spc="-1" strike="noStrike">
                <a:solidFill>
                  <a:srgbClr val="000000"/>
                </a:solidFill>
                <a:latin typeface="Calibri"/>
                <a:ea typeface="Arial"/>
              </a:rPr>
              <a:t>fachschaft@mathematik.uni-marburg.de</a:t>
            </a:r>
            <a:endParaRPr b="0" lang="de-DE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1" name="" descr=""/>
          <p:cNvPicPr/>
          <p:nvPr/>
        </p:nvPicPr>
        <p:blipFill>
          <a:blip r:embed="rId2"/>
          <a:stretch/>
        </p:blipFill>
        <p:spPr>
          <a:xfrm>
            <a:off x="3558960" y="1573560"/>
            <a:ext cx="3460680" cy="5626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5"/>
          <p:cNvSpPr/>
          <p:nvPr/>
        </p:nvSpPr>
        <p:spPr>
          <a:xfrm>
            <a:off x="-360" y="0"/>
            <a:ext cx="10078920" cy="155268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  <a:ea typeface="Arial"/>
            </a:endParaRPr>
          </a:p>
        </p:txBody>
      </p:sp>
      <p:pic>
        <p:nvPicPr>
          <p:cNvPr id="193" name="Picture 23" descr="A picture containing text, watch&#10;&#10;Description automatically generated"/>
          <p:cNvPicPr/>
          <p:nvPr/>
        </p:nvPicPr>
        <p:blipFill>
          <a:blip r:embed="rId1"/>
          <a:stretch/>
        </p:blipFill>
        <p:spPr>
          <a:xfrm>
            <a:off x="8805240" y="146160"/>
            <a:ext cx="1165320" cy="1260360"/>
          </a:xfrm>
          <a:prstGeom prst="rect">
            <a:avLst/>
          </a:prstGeom>
          <a:ln w="0">
            <a:noFill/>
          </a:ln>
        </p:spPr>
      </p:pic>
      <p:sp>
        <p:nvSpPr>
          <p:cNvPr id="194" name="TextBox 13"/>
          <p:cNvSpPr/>
          <p:nvPr/>
        </p:nvSpPr>
        <p:spPr>
          <a:xfrm>
            <a:off x="768240" y="7103880"/>
            <a:ext cx="333828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200" spc="-1" strike="noStrike">
                <a:solidFill>
                  <a:srgbClr val="000000"/>
                </a:solidFill>
                <a:latin typeface="Calibri"/>
                <a:ea typeface="Arial"/>
              </a:rPr>
              <a:t>fachschaft@mathematik.uni-marburg.de</a:t>
            </a:r>
            <a:endParaRPr b="0" lang="de-DE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TextBox 18"/>
          <p:cNvSpPr/>
          <p:nvPr/>
        </p:nvSpPr>
        <p:spPr>
          <a:xfrm>
            <a:off x="470160" y="2880000"/>
            <a:ext cx="9069840" cy="222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8000" spc="-1" strike="noStrike">
                <a:solidFill>
                  <a:srgbClr val="003366"/>
                </a:solidFill>
                <a:latin typeface="Arial"/>
                <a:ea typeface="Noto Sans CJK SC Regular"/>
              </a:rPr>
              <a:t>Further questions?</a:t>
            </a:r>
            <a:endParaRPr b="0" lang="de-DE" sz="8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5"/>
          <p:cNvSpPr/>
          <p:nvPr/>
        </p:nvSpPr>
        <p:spPr>
          <a:xfrm>
            <a:off x="-360" y="0"/>
            <a:ext cx="10078920" cy="155268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69840" cy="126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4400" spc="-1" strike="noStrike">
                <a:solidFill>
                  <a:srgbClr val="ffffff"/>
                </a:solidFill>
                <a:latin typeface="Arial"/>
                <a:ea typeface="Microsoft YaHei"/>
              </a:rPr>
              <a:t>Examination regulations</a:t>
            </a: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TextBox 1"/>
          <p:cNvSpPr/>
          <p:nvPr/>
        </p:nvSpPr>
        <p:spPr>
          <a:xfrm>
            <a:off x="504000" y="1855800"/>
            <a:ext cx="906984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„</a:t>
            </a: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Contract“ between Students and University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500" spc="-1" strike="noStrike" u="sng">
                <a:solidFill>
                  <a:srgbClr val="0563c1"/>
                </a:solidFill>
                <a:uFillTx/>
                <a:latin typeface="Arial"/>
                <a:ea typeface="Arial"/>
                <a:hlinkClick r:id="rId1"/>
              </a:rPr>
              <a:t>https://www.uni-marburg.de/de/fb12/studium/pruefungsordnungen/master-pruefungsordnungen</a:t>
            </a:r>
            <a:endParaRPr b="0" lang="de-DE" sz="1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5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7" name="Picture 8" descr="A picture containing text, watch&#10;&#10;Description automatically generated"/>
          <p:cNvPicPr/>
          <p:nvPr/>
        </p:nvPicPr>
        <p:blipFill>
          <a:blip r:embed="rId2"/>
          <a:stretch/>
        </p:blipFill>
        <p:spPr>
          <a:xfrm>
            <a:off x="8805240" y="146160"/>
            <a:ext cx="1165320" cy="1260360"/>
          </a:xfrm>
          <a:prstGeom prst="rect">
            <a:avLst/>
          </a:prstGeom>
          <a:ln w="0">
            <a:noFill/>
          </a:ln>
        </p:spPr>
      </p:pic>
      <p:sp>
        <p:nvSpPr>
          <p:cNvPr id="98" name="TextBox 3"/>
          <p:cNvSpPr/>
          <p:nvPr/>
        </p:nvSpPr>
        <p:spPr>
          <a:xfrm>
            <a:off x="768240" y="7103880"/>
            <a:ext cx="333828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200" spc="-1" strike="noStrike">
                <a:solidFill>
                  <a:srgbClr val="000000"/>
                </a:solidFill>
                <a:latin typeface="Calibri"/>
                <a:ea typeface="Arial"/>
              </a:rPr>
              <a:t>fachschaft@mathematik.uni-marburg.de</a:t>
            </a:r>
            <a:endParaRPr b="0" lang="de-DE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9" name="" descr=""/>
          <p:cNvPicPr/>
          <p:nvPr/>
        </p:nvPicPr>
        <p:blipFill>
          <a:blip r:embed="rId3"/>
          <a:stretch/>
        </p:blipFill>
        <p:spPr>
          <a:xfrm>
            <a:off x="5400000" y="2880000"/>
            <a:ext cx="4636080" cy="4090680"/>
          </a:xfrm>
          <a:prstGeom prst="rect">
            <a:avLst/>
          </a:prstGeom>
          <a:ln w="0">
            <a:noFill/>
          </a:ln>
        </p:spPr>
      </p:pic>
      <p:pic>
        <p:nvPicPr>
          <p:cNvPr id="100" name="" descr=""/>
          <p:cNvPicPr/>
          <p:nvPr/>
        </p:nvPicPr>
        <p:blipFill>
          <a:blip r:embed="rId4"/>
          <a:stretch/>
        </p:blipFill>
        <p:spPr>
          <a:xfrm>
            <a:off x="540000" y="3141360"/>
            <a:ext cx="4722840" cy="458640"/>
          </a:xfrm>
          <a:prstGeom prst="rect">
            <a:avLst/>
          </a:prstGeom>
          <a:ln w="0">
            <a:noFill/>
          </a:ln>
        </p:spPr>
      </p:pic>
      <p:sp>
        <p:nvSpPr>
          <p:cNvPr id="101" name=""/>
          <p:cNvSpPr txBox="1"/>
          <p:nvPr/>
        </p:nvSpPr>
        <p:spPr>
          <a:xfrm>
            <a:off x="540000" y="3780000"/>
            <a:ext cx="3600000" cy="2138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Format:  Year + Semester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1 -  Summer term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2 -  Winter term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20232 – Applies to all students starting in oder after the winter term 2023 until the next regulation 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6"/>
          <p:cNvSpPr/>
          <p:nvPr/>
        </p:nvSpPr>
        <p:spPr>
          <a:xfrm>
            <a:off x="-360" y="0"/>
            <a:ext cx="10078920" cy="155268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endParaRPr b="0" lang="de-DE" sz="1800" spc="-1" strike="noStrike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69840" cy="126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4400" spc="-1" strike="noStrike">
                <a:solidFill>
                  <a:srgbClr val="ffffff"/>
                </a:solidFill>
                <a:latin typeface="Arial"/>
                <a:ea typeface="Microsoft YaHei"/>
              </a:rPr>
              <a:t>Examination regulations</a:t>
            </a: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4" name="Picture 10" descr="A picture containing text, watch&#10;&#10;Description automatically generated"/>
          <p:cNvPicPr/>
          <p:nvPr/>
        </p:nvPicPr>
        <p:blipFill>
          <a:blip r:embed="rId1"/>
          <a:stretch/>
        </p:blipFill>
        <p:spPr>
          <a:xfrm>
            <a:off x="8805240" y="146160"/>
            <a:ext cx="1165320" cy="1260360"/>
          </a:xfrm>
          <a:prstGeom prst="rect">
            <a:avLst/>
          </a:prstGeom>
          <a:ln w="0">
            <a:noFill/>
          </a:ln>
        </p:spPr>
      </p:pic>
      <p:sp>
        <p:nvSpPr>
          <p:cNvPr id="105" name="TextBox 20"/>
          <p:cNvSpPr/>
          <p:nvPr/>
        </p:nvSpPr>
        <p:spPr>
          <a:xfrm>
            <a:off x="768240" y="7103880"/>
            <a:ext cx="333828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200" spc="-1" strike="noStrike">
                <a:solidFill>
                  <a:srgbClr val="000000"/>
                </a:solidFill>
                <a:latin typeface="Calibri"/>
                <a:ea typeface="Arial"/>
              </a:rPr>
              <a:t>fachschaft@mathematik.uni-marburg.de</a:t>
            </a:r>
            <a:endParaRPr b="0" lang="de-DE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"/>
          <p:cNvSpPr txBox="1"/>
          <p:nvPr/>
        </p:nvSpPr>
        <p:spPr>
          <a:xfrm>
            <a:off x="180000" y="1800000"/>
            <a:ext cx="9720000" cy="147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Find all Examination regulation under the following link</a:t>
            </a:r>
            <a:br>
              <a:rPr sz="1800"/>
            </a:br>
            <a:br>
              <a:rPr sz="1800"/>
            </a:b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https://www.uni-marburg.de/de/universitaet/administration/recht/studprueo/02-masterstudiengaenge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7" name="" descr=""/>
          <p:cNvPicPr/>
          <p:nvPr/>
        </p:nvPicPr>
        <p:blipFill>
          <a:blip r:embed="rId2"/>
          <a:stretch/>
        </p:blipFill>
        <p:spPr>
          <a:xfrm>
            <a:off x="510480" y="2948040"/>
            <a:ext cx="9029520" cy="3531960"/>
          </a:xfrm>
          <a:prstGeom prst="rect">
            <a:avLst/>
          </a:prstGeom>
          <a:ln w="0">
            <a:noFill/>
          </a:ln>
        </p:spPr>
      </p:pic>
      <p:sp>
        <p:nvSpPr>
          <p:cNvPr id="108" name="Rectangle 17"/>
          <p:cNvSpPr/>
          <p:nvPr/>
        </p:nvSpPr>
        <p:spPr>
          <a:xfrm>
            <a:off x="1465560" y="5040000"/>
            <a:ext cx="2314440" cy="360000"/>
          </a:xfrm>
          <a:prstGeom prst="rect">
            <a:avLst/>
          </a:prstGeom>
          <a:noFill/>
          <a:ln w="57150">
            <a:solidFill>
              <a:srgbClr val="ed7d3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1800" spc="-1" strike="noStrike">
              <a:solidFill>
                <a:schemeClr val="accent2"/>
              </a:solidFill>
              <a:latin typeface="Calibri"/>
              <a:ea typeface="DejaVu Sans"/>
            </a:endParaRPr>
          </a:p>
        </p:txBody>
      </p:sp>
      <p:sp>
        <p:nvSpPr>
          <p:cNvPr id="109" name="Rectangle 18"/>
          <p:cNvSpPr/>
          <p:nvPr/>
        </p:nvSpPr>
        <p:spPr>
          <a:xfrm>
            <a:off x="4885560" y="4500000"/>
            <a:ext cx="1054440" cy="360000"/>
          </a:xfrm>
          <a:prstGeom prst="rect">
            <a:avLst/>
          </a:prstGeom>
          <a:noFill/>
          <a:ln w="57150">
            <a:solidFill>
              <a:srgbClr val="ed7d3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1800" spc="-1" strike="noStrike">
              <a:solidFill>
                <a:schemeClr val="accent2"/>
              </a:solidFill>
              <a:latin typeface="Calibri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"/>
          <p:cNvSpPr/>
          <p:nvPr/>
        </p:nvSpPr>
        <p:spPr>
          <a:xfrm>
            <a:off x="-360" y="0"/>
            <a:ext cx="10078920" cy="155268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69840" cy="126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4400" spc="-1" strike="noStrike">
                <a:solidFill>
                  <a:srgbClr val="ffffff"/>
                </a:solidFill>
                <a:latin typeface="Arial"/>
                <a:ea typeface="Microsoft YaHei"/>
              </a:rPr>
              <a:t>Examination regulations</a:t>
            </a: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2" name="Picture 1" descr="A picture containing text, watch&#10;&#10;Description automatically generated"/>
          <p:cNvPicPr/>
          <p:nvPr/>
        </p:nvPicPr>
        <p:blipFill>
          <a:blip r:embed="rId1"/>
          <a:stretch/>
        </p:blipFill>
        <p:spPr>
          <a:xfrm>
            <a:off x="8805240" y="146160"/>
            <a:ext cx="1165320" cy="1260360"/>
          </a:xfrm>
          <a:prstGeom prst="rect">
            <a:avLst/>
          </a:prstGeom>
          <a:ln w="0">
            <a:noFill/>
          </a:ln>
        </p:spPr>
      </p:pic>
      <p:pic>
        <p:nvPicPr>
          <p:cNvPr id="113" name="" descr=""/>
          <p:cNvPicPr/>
          <p:nvPr/>
        </p:nvPicPr>
        <p:blipFill>
          <a:blip r:embed="rId2"/>
          <a:stretch/>
        </p:blipFill>
        <p:spPr>
          <a:xfrm>
            <a:off x="47520" y="1552680"/>
            <a:ext cx="9852480" cy="6007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 3"/>
          <p:cNvSpPr/>
          <p:nvPr/>
        </p:nvSpPr>
        <p:spPr>
          <a:xfrm>
            <a:off x="-360" y="0"/>
            <a:ext cx="10078920" cy="155268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69840" cy="126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4400" spc="-1" strike="noStrike">
                <a:solidFill>
                  <a:srgbClr val="ffffff"/>
                </a:solidFill>
                <a:latin typeface="Arial"/>
                <a:ea typeface="Microsoft YaHei"/>
              </a:rPr>
              <a:t>Examination regulations</a:t>
            </a: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6" name="Picture 6" descr="A picture containing text, watch&#10;&#10;Description automatically generated"/>
          <p:cNvPicPr/>
          <p:nvPr/>
        </p:nvPicPr>
        <p:blipFill>
          <a:blip r:embed="rId1"/>
          <a:stretch/>
        </p:blipFill>
        <p:spPr>
          <a:xfrm>
            <a:off x="8805240" y="146160"/>
            <a:ext cx="1165320" cy="1260360"/>
          </a:xfrm>
          <a:prstGeom prst="rect">
            <a:avLst/>
          </a:prstGeom>
          <a:ln w="0">
            <a:noFill/>
          </a:ln>
        </p:spPr>
      </p:pic>
      <p:pic>
        <p:nvPicPr>
          <p:cNvPr id="117" name="" descr=""/>
          <p:cNvPicPr/>
          <p:nvPr/>
        </p:nvPicPr>
        <p:blipFill>
          <a:blip r:embed="rId2"/>
          <a:stretch/>
        </p:blipFill>
        <p:spPr>
          <a:xfrm>
            <a:off x="1918080" y="1620000"/>
            <a:ext cx="5821560" cy="5830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5"/>
          <p:cNvSpPr/>
          <p:nvPr/>
        </p:nvSpPr>
        <p:spPr>
          <a:xfrm>
            <a:off x="-360" y="0"/>
            <a:ext cx="10078920" cy="155268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69840" cy="126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4400" spc="-1" strike="noStrike">
                <a:solidFill>
                  <a:srgbClr val="ffffff"/>
                </a:solidFill>
                <a:latin typeface="Arial"/>
                <a:ea typeface="Microsoft YaHei"/>
              </a:rPr>
              <a:t>Modules</a:t>
            </a: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TextBox 1"/>
          <p:cNvSpPr/>
          <p:nvPr/>
        </p:nvSpPr>
        <p:spPr>
          <a:xfrm>
            <a:off x="504000" y="1855800"/>
            <a:ext cx="6336000" cy="393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Building blocks of the degree program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Under Marvin → My studies → Study planner with module plan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Types of modules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2" marL="648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Lecture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2" marL="648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Seminar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2" marL="648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Internship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2" marL="648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Final thesis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Completion by module examination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2" marL="648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Oral or written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2" marL="648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If passed, ECTS points (also CP, LP) are awarded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2" marL="648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1 CP = 30 hours of work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Usually 30 CP per semester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Master’s degree: 120 CP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1" name="Picture 8" descr="A picture containing text, watch&#10;&#10;Description automatically generated"/>
          <p:cNvPicPr/>
          <p:nvPr/>
        </p:nvPicPr>
        <p:blipFill>
          <a:blip r:embed="rId1"/>
          <a:stretch/>
        </p:blipFill>
        <p:spPr>
          <a:xfrm>
            <a:off x="8805240" y="146160"/>
            <a:ext cx="1165320" cy="1260360"/>
          </a:xfrm>
          <a:prstGeom prst="rect">
            <a:avLst/>
          </a:prstGeom>
          <a:ln w="0">
            <a:noFill/>
          </a:ln>
        </p:spPr>
      </p:pic>
      <p:pic>
        <p:nvPicPr>
          <p:cNvPr id="122" name="Picture 4" descr="Der Modulplan"/>
          <p:cNvPicPr/>
          <p:nvPr/>
        </p:nvPicPr>
        <p:blipFill>
          <a:blip r:embed="rId2"/>
          <a:stretch/>
        </p:blipFill>
        <p:spPr>
          <a:xfrm>
            <a:off x="7065360" y="2512440"/>
            <a:ext cx="2508480" cy="2642760"/>
          </a:xfrm>
          <a:prstGeom prst="rect">
            <a:avLst/>
          </a:prstGeom>
          <a:ln w="0">
            <a:solidFill>
              <a:srgbClr val="000000"/>
            </a:solidFill>
            <a:prstDash val="sysDot"/>
          </a:ln>
        </p:spPr>
      </p:pic>
      <p:pic>
        <p:nvPicPr>
          <p:cNvPr id="123" name="Picture 7" descr="Die Notenbewertungstabelle"/>
          <p:cNvPicPr/>
          <p:nvPr/>
        </p:nvPicPr>
        <p:blipFill>
          <a:blip r:embed="rId3"/>
          <a:stretch/>
        </p:blipFill>
        <p:spPr>
          <a:xfrm>
            <a:off x="7065360" y="5272200"/>
            <a:ext cx="2508480" cy="2060280"/>
          </a:xfrm>
          <a:prstGeom prst="rect">
            <a:avLst/>
          </a:prstGeom>
          <a:ln w="0">
            <a:noFill/>
          </a:ln>
        </p:spPr>
      </p:pic>
      <p:sp>
        <p:nvSpPr>
          <p:cNvPr id="124" name="TextBox 6"/>
          <p:cNvSpPr/>
          <p:nvPr/>
        </p:nvSpPr>
        <p:spPr>
          <a:xfrm>
            <a:off x="768240" y="7103880"/>
            <a:ext cx="333828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200" spc="-1" strike="noStrike">
                <a:solidFill>
                  <a:srgbClr val="000000"/>
                </a:solidFill>
                <a:latin typeface="Calibri"/>
                <a:ea typeface="Arial"/>
              </a:rPr>
              <a:t>fachschaft@mathematik.uni-marburg.de</a:t>
            </a:r>
            <a:endParaRPr b="0" lang="de-DE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 5"/>
          <p:cNvSpPr/>
          <p:nvPr/>
        </p:nvSpPr>
        <p:spPr>
          <a:xfrm>
            <a:off x="-360" y="0"/>
            <a:ext cx="10078920" cy="155268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69840" cy="126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4400" spc="-1" strike="noStrike">
                <a:solidFill>
                  <a:srgbClr val="ffffff"/>
                </a:solidFill>
                <a:latin typeface="Arial"/>
                <a:ea typeface="Microsoft YaHei"/>
              </a:rPr>
              <a:t>Lectures</a:t>
            </a: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TextBox 1"/>
          <p:cNvSpPr/>
          <p:nvPr/>
        </p:nvSpPr>
        <p:spPr>
          <a:xfrm>
            <a:off x="504000" y="1855800"/>
            <a:ext cx="9069840" cy="310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Lecture to convey the content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2" marL="648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Listening, taking notes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2" marL="648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Asking questions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Tutorials/exercises for revision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2" marL="648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Led by students from higher semesters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2" marL="648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Asking questions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2" marL="648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Discussing notes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Central exercises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No registration (for participation) for modules of Department 12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Officially no compulsory attendance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2" marL="648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But...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8" name="Picture 8" descr="A picture containing text, watch&#10;&#10;Description automatically generated"/>
          <p:cNvPicPr/>
          <p:nvPr/>
        </p:nvPicPr>
        <p:blipFill>
          <a:blip r:embed="rId1"/>
          <a:stretch/>
        </p:blipFill>
        <p:spPr>
          <a:xfrm>
            <a:off x="8805240" y="146160"/>
            <a:ext cx="1165320" cy="1260360"/>
          </a:xfrm>
          <a:prstGeom prst="rect">
            <a:avLst/>
          </a:prstGeom>
          <a:ln w="0">
            <a:noFill/>
          </a:ln>
        </p:spPr>
      </p:pic>
      <p:sp>
        <p:nvSpPr>
          <p:cNvPr id="129" name="TextBox 3"/>
          <p:cNvSpPr/>
          <p:nvPr/>
        </p:nvSpPr>
        <p:spPr>
          <a:xfrm>
            <a:off x="768240" y="7103880"/>
            <a:ext cx="333828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200" spc="-1" strike="noStrike">
                <a:solidFill>
                  <a:srgbClr val="000000"/>
                </a:solidFill>
                <a:latin typeface="Calibri"/>
                <a:ea typeface="Arial"/>
              </a:rPr>
              <a:t>fachschaft@mathematik.uni-marburg.de</a:t>
            </a:r>
            <a:endParaRPr b="0" lang="de-DE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5"/>
          <p:cNvSpPr/>
          <p:nvPr/>
        </p:nvSpPr>
        <p:spPr>
          <a:xfrm>
            <a:off x="-360" y="0"/>
            <a:ext cx="10078920" cy="155268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69840" cy="126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4400" spc="-1" strike="noStrike">
                <a:solidFill>
                  <a:srgbClr val="ffffff"/>
                </a:solidFill>
                <a:latin typeface="Arial"/>
                <a:ea typeface="Microsoft YaHei"/>
              </a:rPr>
              <a:t>Exam</a:t>
            </a: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TextBox 1"/>
          <p:cNvSpPr/>
          <p:nvPr/>
        </p:nvSpPr>
        <p:spPr>
          <a:xfrm>
            <a:off x="504000" y="1855800"/>
            <a:ext cx="9069840" cy="228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Completion of a module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For lectures: Written or oral examination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2" marL="648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Prerequisite for admission: academic achievement 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Four attempts per module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Registration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2" marL="648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Using TAN list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Second examination appointment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2" marL="648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Registration just like for the first appointment, but after the first examination date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3" name="Picture 8" descr="A picture containing text, watch&#10;&#10;Description automatically generated"/>
          <p:cNvPicPr/>
          <p:nvPr/>
        </p:nvPicPr>
        <p:blipFill>
          <a:blip r:embed="rId1"/>
          <a:stretch/>
        </p:blipFill>
        <p:spPr>
          <a:xfrm>
            <a:off x="8805240" y="146160"/>
            <a:ext cx="1165320" cy="1260360"/>
          </a:xfrm>
          <a:prstGeom prst="rect">
            <a:avLst/>
          </a:prstGeom>
          <a:ln w="0">
            <a:noFill/>
          </a:ln>
        </p:spPr>
      </p:pic>
      <p:sp>
        <p:nvSpPr>
          <p:cNvPr id="134" name="TextBox 6"/>
          <p:cNvSpPr/>
          <p:nvPr/>
        </p:nvSpPr>
        <p:spPr>
          <a:xfrm>
            <a:off x="768240" y="7103880"/>
            <a:ext cx="333828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200" spc="-1" strike="noStrike">
                <a:solidFill>
                  <a:srgbClr val="000000"/>
                </a:solidFill>
                <a:latin typeface="Calibri"/>
                <a:ea typeface="Arial"/>
              </a:rPr>
              <a:t>fachschaft@mathematik.uni-marburg.de</a:t>
            </a:r>
            <a:endParaRPr b="0" lang="de-DE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Standard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</TotalTime>
  <Application>LibreOffice/7.5.0.3$Windows_X86_64 LibreOffice_project/c21113d003cd3efa8c53188764377a8272d9d6de</Application>
  <AppVersion>15.0000</AppVersion>
  <Words>0</Words>
  <Paragraphs>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2019-10-11T01:10:40Z</dcterms:created>
  <dc:creator>K</dc:creator>
  <dc:description/>
  <dc:language>de-DE</dc:language>
  <cp:lastModifiedBy/>
  <dcterms:modified xsi:type="dcterms:W3CDTF">2024-04-05T17:28:23Z</dcterms:modified>
  <cp:revision>166</cp:revision>
  <dc:subject/>
  <dc:title>PowerPoint-Präsentation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2</vt:i4>
  </property>
  <property fmtid="{D5CDD505-2E9C-101B-9397-08002B2CF9AE}" pid="3" name="Notes">
    <vt:i4>13</vt:i4>
  </property>
  <property fmtid="{D5CDD505-2E9C-101B-9397-08002B2CF9AE}" pid="4" name="PresentationFormat">
    <vt:lpwstr>Custom</vt:lpwstr>
  </property>
  <property fmtid="{D5CDD505-2E9C-101B-9397-08002B2CF9AE}" pid="5" name="Slides">
    <vt:i4>13</vt:i4>
  </property>
</Properties>
</file>