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400640"/>
            <a:ext cx="5484960" cy="420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50aedd9cd_0_0:notes"/>
          <p:cNvSpPr/>
          <p:nvPr/>
        </p:nvSpPr>
        <p:spPr>
          <a:xfrm>
            <a:off x="4278960" y="10157400"/>
            <a:ext cx="32793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3850aedd9cd_0_0:notes"/>
          <p:cNvSpPr txBox="1"/>
          <p:nvPr>
            <p:ph idx="1" type="body"/>
          </p:nvPr>
        </p:nvSpPr>
        <p:spPr>
          <a:xfrm>
            <a:off x="685800" y="440064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3850aedd9cd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50aedd9cd_0_11:notes"/>
          <p:cNvSpPr/>
          <p:nvPr/>
        </p:nvSpPr>
        <p:spPr>
          <a:xfrm>
            <a:off x="4278960" y="10157400"/>
            <a:ext cx="32793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850aedd9cd_0_11:notes"/>
          <p:cNvSpPr txBox="1"/>
          <p:nvPr>
            <p:ph idx="1" type="body"/>
          </p:nvPr>
        </p:nvSpPr>
        <p:spPr>
          <a:xfrm>
            <a:off x="685800" y="440064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850aedd9cd_0_1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s://fs-matheinfo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16796" r="16969" t="0"/>
          <a:stretch/>
        </p:blipFill>
        <p:spPr>
          <a:xfrm>
            <a:off x="3088080" y="360"/>
            <a:ext cx="6054480" cy="685584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 flipH="1" rot="10800000">
            <a:off x="0" y="-13716360"/>
            <a:ext cx="5893560" cy="6856200"/>
          </a:xfrm>
          <a:custGeom>
            <a:rect b="b" l="l" r="r" t="t"/>
            <a:pathLst>
              <a:path extrusionOk="0" h="6858478" w="7859800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rgbClr val="FFFFFF">
              <a:alpha val="69803"/>
            </a:srgbClr>
          </a:solidFill>
          <a:ln>
            <a:noFill/>
          </a:ln>
        </p:spPr>
      </p:sp>
      <p:sp>
        <p:nvSpPr>
          <p:cNvPr id="67" name="Google Shape;67;p14"/>
          <p:cNvSpPr/>
          <p:nvPr/>
        </p:nvSpPr>
        <p:spPr>
          <a:xfrm flipH="1" rot="10800000">
            <a:off x="0" y="-13716360"/>
            <a:ext cx="5572080" cy="6856200"/>
          </a:xfrm>
          <a:custGeom>
            <a:rect b="b" l="l" r="r" t="t"/>
            <a:pathLst>
              <a:path extrusionOk="0" h="6858478" w="7431174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960" y="4449240"/>
            <a:ext cx="1693080" cy="18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0" y="540000"/>
            <a:ext cx="5040000" cy="108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 of </a:t>
            </a:r>
            <a:br>
              <a:rPr b="0" i="0" lang="de-DE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Student Council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96960" y="6444000"/>
            <a:ext cx="3028320" cy="2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fachschaft@mathematik.uni-marburg.de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59760" y="1655280"/>
            <a:ext cx="3028320" cy="52416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4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Student Orientation</a:t>
            </a:r>
            <a:br>
              <a:rPr b="0" i="0" lang="de-DE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de-DE" sz="14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Mathematics and Computer Science</a:t>
            </a:r>
            <a:endParaRPr b="0" i="0" sz="14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158560" y="6119280"/>
            <a:ext cx="1091880" cy="2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fs-matheinfo.de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-360" y="360"/>
            <a:ext cx="9142560" cy="1408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Who are we</a:t>
            </a:r>
            <a:endParaRPr b="0" i="0" sz="39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6960" y="132840"/>
            <a:ext cx="1057320" cy="114336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696960" y="6444000"/>
            <a:ext cx="302832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fachschaft@mathematik.uni-marburg.de</a:t>
            </a:r>
            <a:endParaRPr b="0" i="0" sz="10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500760" y="1621080"/>
            <a:ext cx="8131680" cy="447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Collection of the Students of the department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1" marL="743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„active Student Council“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Represent you in different with full voting rights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1" marL="743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Departmental Council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1" marL="743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Conference of Student councils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1" marL="743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Examination committees</a:t>
            </a:r>
            <a:endParaRPr sz="1800"/>
          </a:p>
          <a:p>
            <a:pPr indent="-285480" lvl="1" marL="743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-DE" sz="1800"/>
              <a:t>etc.</a:t>
            </a:r>
            <a:endParaRPr sz="1800"/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Planning events for students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OE, graduation party, movie nights</a:t>
            </a:r>
            <a:endParaRPr sz="1800">
              <a:solidFill>
                <a:schemeClr val="dk1"/>
              </a:solidFill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Semester Students Party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„Very cool people“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11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7442280" y="6444000"/>
            <a:ext cx="1091880" cy="2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fs-matheinfo.de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-360" y="360"/>
            <a:ext cx="9142500" cy="140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457200" y="273240"/>
            <a:ext cx="8227500" cy="114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950">
                <a:solidFill>
                  <a:srgbClr val="FFFFFF"/>
                </a:solidFill>
              </a:rPr>
              <a:t>Party</a:t>
            </a:r>
            <a:endParaRPr b="0" i="0" sz="39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6960" y="132840"/>
            <a:ext cx="1057321" cy="11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696960" y="6444000"/>
            <a:ext cx="3028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fachschaft@mathematik.uni-marburg.de</a:t>
            </a:r>
            <a:endParaRPr b="0" i="0" sz="10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7442280" y="6444000"/>
            <a:ext cx="109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fs-matheinfo.de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6" title="minfophy_plakat_new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5847" y="1569240"/>
            <a:ext cx="3412321" cy="4826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-360" y="360"/>
            <a:ext cx="9142560" cy="1408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can we help you?</a:t>
            </a:r>
            <a:endParaRPr b="0" i="0" sz="39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6960" y="132840"/>
            <a:ext cx="1057320" cy="114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696960" y="6444000"/>
            <a:ext cx="302832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fachschaft@mathematik.uni-marburg.de</a:t>
            </a:r>
            <a:endParaRPr b="0" i="0" sz="10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500760" y="1621080"/>
            <a:ext cx="8131680" cy="146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questions about the study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Old exams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Oral examination protocols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Problems with lecturers or other students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Mediation of problems that we cannot solve directly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7442280" y="6444000"/>
            <a:ext cx="1091880" cy="2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fs-matheinfo.de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-360" y="360"/>
            <a:ext cx="9142560" cy="1408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When do we meet up?</a:t>
            </a:r>
            <a:endParaRPr b="0" i="0" sz="39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6960" y="132840"/>
            <a:ext cx="1057320" cy="114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696960" y="6444000"/>
            <a:ext cx="302832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fachschaft@mathematik.uni-marburg.de</a:t>
            </a:r>
            <a:endParaRPr b="0" i="0" sz="10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500760" y="1621080"/>
            <a:ext cx="8131680" cy="201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it possible to join you? With pleasure!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 the group!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week on Tuesday after next at 18:00 in the student council room (04D04).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will give an introduction to the student council to the new people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are often in pubs afterwards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do not bite (...mostly)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11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7442280" y="6444000"/>
            <a:ext cx="1091880" cy="2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fs-matheinfo.de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0320" y="3864600"/>
            <a:ext cx="1935360" cy="188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6920" y="5542560"/>
            <a:ext cx="1446480" cy="40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-360" y="360"/>
            <a:ext cx="9142560" cy="1408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Outlook for today</a:t>
            </a:r>
            <a:endParaRPr b="0" i="0" sz="39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6960" y="132840"/>
            <a:ext cx="1057320" cy="114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696960" y="6444000"/>
            <a:ext cx="302832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fachschaft@mathematik.uni-marburg.de</a:t>
            </a:r>
            <a:endParaRPr b="0" i="0" sz="10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500760" y="1621080"/>
            <a:ext cx="81318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Breakfast</a:t>
            </a: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10:30 Welcome from the Department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11:30 Small group discussion about the master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13:00 Lunch break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14:00 Lahnberge Campus Ralley (Meeting in the Foryer)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1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7442280" y="6444000"/>
            <a:ext cx="1091880" cy="2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fs-matheinfo.de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-360" y="360"/>
            <a:ext cx="9142500" cy="1408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457200" y="273240"/>
            <a:ext cx="8227500" cy="114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Outlook for </a:t>
            </a:r>
            <a:r>
              <a:rPr lang="de-DE" sz="3950">
                <a:solidFill>
                  <a:srgbClr val="FFFFFF"/>
                </a:solidFill>
              </a:rPr>
              <a:t>the week</a:t>
            </a:r>
            <a:endParaRPr b="0" i="0" sz="39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6960" y="132840"/>
            <a:ext cx="1057321" cy="11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696960" y="6444000"/>
            <a:ext cx="3028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fachschaft@mathematik.uni-marburg.de</a:t>
            </a:r>
            <a:endParaRPr b="0" i="0" sz="10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500750" y="1621067"/>
            <a:ext cx="8131800" cy="45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Wednesday: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City </a:t>
            </a: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rallye</a:t>
            </a: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, meeting point Mensa </a:t>
            </a: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Lahntal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/>
              <a:t>Thursday:</a:t>
            </a:r>
            <a:endParaRPr sz="1800"/>
          </a:p>
          <a:p>
            <a:pPr indent="-28548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13:30 Recap for late arrivals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Afterwards: Introduction to university Portals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15:00 Introduction to department accounts and services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Afterwards: Where to go in case of problems during your studies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Afterwards: Tips for your studies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48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~ 17:00 Board game evening in the foyer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7442280" y="6444000"/>
            <a:ext cx="10920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fs-matheinfo.de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-360" y="360"/>
            <a:ext cx="9142560" cy="1408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39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6960" y="132840"/>
            <a:ext cx="1057320" cy="114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/>
          <p:nvPr/>
        </p:nvSpPr>
        <p:spPr>
          <a:xfrm>
            <a:off x="696960" y="6444000"/>
            <a:ext cx="302832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9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fachschaft@mathematik.uni-marburg.de</a:t>
            </a:r>
            <a:endParaRPr b="0" i="0" sz="109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500760" y="1621080"/>
            <a:ext cx="8131680" cy="1736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Webseite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1" marL="743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https://fs-matheinfo.de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Discord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Bulletin board (Job offers and more): brett.fs-matheinfo.de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Instagram: @matheinfo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E-Mail: fachschaft@mathematik.uni-marburg.de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7442280" y="6444000"/>
            <a:ext cx="1091880" cy="25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fs-matheinfo.de</a:t>
            </a:r>
            <a:endParaRPr b="0" i="0" sz="105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