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media/image1.jpeg" ContentType="image/jpeg"/>
  <Override PartName="/ppt/media/image13.png" ContentType="image/png"/>
  <Override PartName="/ppt/media/image8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10.png" ContentType="image/png"/>
  <Override PartName="/ppt/media/image5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12.png" ContentType="image/png"/>
  <Override PartName="/ppt/media/image9.png" ContentType="image/png"/>
  <Override PartName="/ppt/media/image14.jpeg" ContentType="image/jpeg"/>
  <Override PartName="/ppt/media/image2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10080625" cy="7559675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Folie mittels Klicken verschieben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Format der Notizen mittels Klicken bearbeiten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&lt;Kopfzeile&gt;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0985D768-17F0-4B58-8B51-F34A374881D6}" type="slidenum"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oliennummernplatzhalter 3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E397C66-5E5D-4751-B68C-A65EAC6EE22F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E0C02D75-FDD8-4136-A0D9-093EAC91D583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D3F26151-7A2E-4AA8-B4F9-85B83F6BB258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DCCBF5E6-DB09-4435-954E-6FAD5BCC0163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23AB1020-25AB-420A-9966-F12BEB1DA773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E3FE2A86-AA82-485E-A1D0-E8A452E017BE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2FF9FE36-55E6-4D07-9E27-57F7BA56CC1B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CBDEF397-B699-410B-87B2-43A916723B39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0A2A0374-BE30-442B-9CD9-772FAC907A9E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EE7FCCB6-EAD3-4CE0-92DA-A95BB80501AA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EC793882-0327-43DE-9173-E3B8F55DED31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C6DDE404-9D6A-4F42-999A-04D3D318036B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92B7ECF-6CA9-40CA-9911-85A173905846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0AF9F4DC-D14D-40FB-9168-F5EBFB867389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EC52309D-A687-4B4C-B927-84410E28AEB0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oliennummernplatzhalter 4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35AAA8B3-A6E1-49C9-8393-B75BC770EBE5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5B7940E3-E14C-4647-9C02-918644AA7219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646555C-9DC7-44C5-AFF0-CD27D662763B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9B583FA7-2456-4E4D-A9BD-7E0310B3E989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FAA5E25-3547-47ED-873E-E90C08343E89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1DAE543-AD0F-4204-9ABC-075E0514F6F7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2E2976A7-0D5B-4718-B380-41BC7122E835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AC4DBC1-117A-4939-91E2-A6171AE27F7B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1D5513F-3013-4CC2-A14D-7461432A9850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DCA4D26B-9D09-4924-AE58-47F9DB80B948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oliennummernplatzhalter 6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47C85FD3-79A0-4FEC-A5D5-F8A1A7C79992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Foliennummernplatzhalter 1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3DF6A0A-5094-4B78-B78C-57D38CB3CF6B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Foliennummernplatzhalter 2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9B64292-08CD-4C6D-AB89-43E1FA40D676}" type="slidenum">
              <a:rPr b="0" lang="de-DE" sz="1800" spc="-1" strike="noStrike">
                <a:solidFill>
                  <a:srgbClr val="000000"/>
                </a:solidFill>
                <a:latin typeface="Calibri"/>
                <a:ea typeface="+mn-ea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200" cy="4007520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E2B4AF5-9B16-482E-86BF-2296B25341A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1373195-A747-42A3-A572-E67ED91584A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F45A3E1-3616-4672-987E-81C4E116A31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C8CE61A-0DD4-4446-8734-834BCF9F45C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886C1FA-D4DD-4D02-9C6F-C14AF19413A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B20DCB9-E796-47B4-AE0F-1B8C3C5372F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120CE3C-C245-49B6-83CD-1F2484097D1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9662077-C500-43AC-86D4-05505B4660C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DC04E4F-31A3-4D11-B600-AEE8E48EA53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1FE4E57-8606-4791-BDB5-751BDA73432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7C5D813-B969-4B5E-9E66-CC2D86A7646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48A9B69-AF1F-4675-85A8-15E955E4208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3447360" y="6887160"/>
            <a:ext cx="3193920" cy="52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7227360" y="6887160"/>
            <a:ext cx="2347200" cy="52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  <a:ea typeface="Lucida Sans Unicod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D579DBC-4CC3-410E-BF86-9329087F4B58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Lucida Sans Unicode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504000" y="6887160"/>
            <a:ext cx="2347200" cy="52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3.pn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hyperlink" Target="https://www.uni-marburg.de/en/ub" TargetMode="External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hyperlink" Target="https://ilias.uni-marburg.de/" TargetMode="External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hyperlink" Target="https://ilias.uni-marburg.de/goto.php?target=grp_3011772_rcode3uZPVfUfRz&amp;client_id=UNIMR" TargetMode="External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hyperlink" Target="https://marvin.uni-marburg.de/" TargetMode="External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hyperlink" Target="https://www.uni-marburg.de/en/fb12/department/representatives/study-advice" TargetMode="External"/><Relationship Id="rId3" Type="http://schemas.openxmlformats.org/officeDocument/2006/relationships/hyperlink" Target="https://www.uni-marburg.de/en/fb12/department/dean-and-administration/examination-office" TargetMode="Externa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2" descr="A building with trees in front of it&#10;&#10;Description automatically generated with medium confidence"/>
          <p:cNvPicPr/>
          <p:nvPr/>
        </p:nvPicPr>
        <p:blipFill>
          <a:blip r:embed="rId1"/>
          <a:srcRect l="16797" t="0" r="16968" b="0"/>
          <a:stretch/>
        </p:blipFill>
        <p:spPr>
          <a:xfrm>
            <a:off x="3404520" y="0"/>
            <a:ext cx="6674760" cy="7558200"/>
          </a:xfrm>
          <a:prstGeom prst="rect">
            <a:avLst/>
          </a:prstGeom>
          <a:ln w="0">
            <a:noFill/>
          </a:ln>
        </p:spPr>
      </p:pic>
      <p:sp>
        <p:nvSpPr>
          <p:cNvPr id="48" name="Freeform: Shape 3"/>
          <p:cNvSpPr/>
          <p:nvPr/>
        </p:nvSpPr>
        <p:spPr>
          <a:xfrm flipV="1">
            <a:off x="0" y="-1800"/>
            <a:ext cx="6497280" cy="7558920"/>
          </a:xfrm>
          <a:custGeom>
            <a:avLst/>
            <a:gdLst>
              <a:gd name="textAreaLeft" fmla="*/ 0 w 6497280"/>
              <a:gd name="textAreaRight" fmla="*/ 6498720 w 6497280"/>
              <a:gd name="textAreaTop" fmla="*/ 720 h 7558920"/>
              <a:gd name="textAreaBottom" fmla="*/ 7561080 h 7558920"/>
            </a:gdLst>
            <a:ahLst/>
            <a:rect l="textAreaLeft" t="textAreaTop" r="textAreaRight" b="textAreaBottom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chemeClr val="lt1"/>
              </a:solidFill>
              <a:latin typeface="Calibri"/>
              <a:ea typeface="Arial"/>
            </a:endParaRPr>
          </a:p>
        </p:txBody>
      </p:sp>
      <p:sp>
        <p:nvSpPr>
          <p:cNvPr id="49" name="Freeform: Shape 4"/>
          <p:cNvSpPr/>
          <p:nvPr/>
        </p:nvSpPr>
        <p:spPr>
          <a:xfrm flipV="1">
            <a:off x="0" y="-1800"/>
            <a:ext cx="6142680" cy="7558920"/>
          </a:xfrm>
          <a:custGeom>
            <a:avLst/>
            <a:gdLst>
              <a:gd name="textAreaLeft" fmla="*/ 0 w 6142680"/>
              <a:gd name="textAreaRight" fmla="*/ 6144120 w 6142680"/>
              <a:gd name="textAreaTop" fmla="*/ 720 h 7558920"/>
              <a:gd name="textAreaBottom" fmla="*/ 7561080 h 7558920"/>
            </a:gdLst>
            <a:ahLst/>
            <a:rect l="textAreaLeft" t="textAreaTop" r="textAreaRight" b="textAreaBottom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chemeClr val="lt1"/>
              </a:solidFill>
              <a:latin typeface="Calibri"/>
              <a:ea typeface="Arial"/>
            </a:endParaRPr>
          </a:p>
        </p:txBody>
      </p:sp>
      <p:pic>
        <p:nvPicPr>
          <p:cNvPr id="50" name="Picture 13" descr="A picture containing text, watch&#10;&#10;Description automatically generated"/>
          <p:cNvPicPr/>
          <p:nvPr/>
        </p:nvPicPr>
        <p:blipFill>
          <a:blip r:embed="rId2"/>
          <a:stretch/>
        </p:blipFill>
        <p:spPr>
          <a:xfrm>
            <a:off x="768240" y="4904640"/>
            <a:ext cx="1866600" cy="2018880"/>
          </a:xfrm>
          <a:prstGeom prst="rect">
            <a:avLst/>
          </a:prstGeom>
          <a:ln w="0">
            <a:noFill/>
          </a:ln>
        </p:spPr>
      </p:pic>
      <p:sp>
        <p:nvSpPr>
          <p:cNvPr id="51" name="TextBox 9"/>
          <p:cNvSpPr/>
          <p:nvPr/>
        </p:nvSpPr>
        <p:spPr>
          <a:xfrm>
            <a:off x="612720" y="1645200"/>
            <a:ext cx="3804480" cy="10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de-DE" sz="2000" spc="-1" strike="noStrike">
                <a:solidFill>
                  <a:srgbClr val="808080"/>
                </a:solidFill>
                <a:latin typeface="Calibri"/>
                <a:ea typeface="Arial"/>
              </a:rPr>
              <a:t>Student Orientation of the Student Council MatheInfo</a:t>
            </a:r>
            <a:endParaRPr b="0" lang="de-DE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TextBox 16"/>
          <p:cNvSpPr/>
          <p:nvPr/>
        </p:nvSpPr>
        <p:spPr>
          <a:xfrm>
            <a:off x="612720" y="540000"/>
            <a:ext cx="47206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de-DE" sz="3600" spc="-1" strike="noStrike">
                <a:solidFill>
                  <a:srgbClr val="ffffff"/>
                </a:solidFill>
                <a:latin typeface="Calibri"/>
                <a:ea typeface="Arial"/>
              </a:rPr>
              <a:t>Department &amp; Uni-Services</a:t>
            </a:r>
            <a:endParaRPr b="0" lang="de-DE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TextBox 17"/>
          <p:cNvSpPr/>
          <p:nvPr/>
        </p:nvSpPr>
        <p:spPr>
          <a:xfrm>
            <a:off x="768240" y="7103880"/>
            <a:ext cx="333864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d9d9d9"/>
                </a:solidFill>
                <a:latin typeface="Calibri"/>
                <a:ea typeface="Arial"/>
              </a:rPr>
              <a:t>fachschaft@mathematik.uni-marburg.de</a:t>
            </a:r>
            <a:endParaRPr b="0" lang="de-DE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3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18000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Exkurs: Course preview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Picture 5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97" name="TextBox 13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841680" y="1767600"/>
            <a:ext cx="8517960" cy="533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Uni Homepage - Portals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02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" name="Picture 3" descr="Startseite der Uni&#10;&#10;Dropdownmenü &quot;Portale&quot; geöffnet"/>
          <p:cNvPicPr/>
          <p:nvPr/>
        </p:nvPicPr>
        <p:blipFill>
          <a:blip r:embed="rId2"/>
          <a:srcRect l="0" t="0" r="919" b="0"/>
          <a:stretch/>
        </p:blipFill>
        <p:spPr>
          <a:xfrm>
            <a:off x="452880" y="1936440"/>
            <a:ext cx="9171360" cy="475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Ucard / Library Card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6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07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Picture 7" descr="Vorderseite einer Ucard"/>
          <p:cNvPicPr/>
          <p:nvPr/>
        </p:nvPicPr>
        <p:blipFill>
          <a:blip r:embed="rId2"/>
          <a:stretch/>
        </p:blipFill>
        <p:spPr>
          <a:xfrm>
            <a:off x="504000" y="1633680"/>
            <a:ext cx="2948040" cy="1782720"/>
          </a:xfrm>
          <a:prstGeom prst="rect">
            <a:avLst/>
          </a:prstGeom>
          <a:ln w="0">
            <a:noFill/>
          </a:ln>
        </p:spPr>
      </p:pic>
      <p:pic>
        <p:nvPicPr>
          <p:cNvPr id="109" name="Picture 9" descr="Rückseite der Ucard mit Barcode, der die User-id darstellt. Leseausweis"/>
          <p:cNvPicPr/>
          <p:nvPr/>
        </p:nvPicPr>
        <p:blipFill>
          <a:blip r:embed="rId3"/>
          <a:stretch/>
        </p:blipFill>
        <p:spPr>
          <a:xfrm>
            <a:off x="4427640" y="3741120"/>
            <a:ext cx="4971960" cy="3062880"/>
          </a:xfrm>
          <a:prstGeom prst="rect">
            <a:avLst/>
          </a:prstGeom>
          <a:ln w="0">
            <a:noFill/>
          </a:ln>
        </p:spPr>
      </p:pic>
      <p:sp>
        <p:nvSpPr>
          <p:cNvPr id="110" name="TextBox 10"/>
          <p:cNvSpPr/>
          <p:nvPr/>
        </p:nvSpPr>
        <p:spPr>
          <a:xfrm>
            <a:off x="592200" y="3473280"/>
            <a:ext cx="277164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Front (Mensa)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Box 11"/>
          <p:cNvSpPr/>
          <p:nvPr/>
        </p:nvSpPr>
        <p:spPr>
          <a:xfrm>
            <a:off x="6002280" y="6805080"/>
            <a:ext cx="18835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Back with USER-ID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Libraries for activation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15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Picture 4" descr="Lageplan der Zentralbibliothek"/>
          <p:cNvPicPr/>
          <p:nvPr/>
        </p:nvPicPr>
        <p:blipFill>
          <a:blip r:embed="rId2"/>
          <a:stretch/>
        </p:blipFill>
        <p:spPr>
          <a:xfrm>
            <a:off x="504000" y="3184920"/>
            <a:ext cx="4428720" cy="3746880"/>
          </a:xfrm>
          <a:prstGeom prst="rect">
            <a:avLst/>
          </a:prstGeom>
          <a:ln w="0">
            <a:noFill/>
          </a:ln>
        </p:spPr>
      </p:pic>
      <p:pic>
        <p:nvPicPr>
          <p:cNvPr id="117" name="Picture 7" descr="Lageplan der Medizinerbibliothek"/>
          <p:cNvPicPr/>
          <p:nvPr/>
        </p:nvPicPr>
        <p:blipFill>
          <a:blip r:embed="rId3"/>
          <a:stretch/>
        </p:blipFill>
        <p:spPr>
          <a:xfrm>
            <a:off x="5482800" y="3184920"/>
            <a:ext cx="4091760" cy="3746880"/>
          </a:xfrm>
          <a:prstGeom prst="rect">
            <a:avLst/>
          </a:prstGeom>
          <a:ln w="0">
            <a:noFill/>
          </a:ln>
        </p:spPr>
      </p:pic>
      <p:sp>
        <p:nvSpPr>
          <p:cNvPr id="118" name="Textplatzhalter 2"/>
          <p:cNvSpPr/>
          <p:nvPr/>
        </p:nvSpPr>
        <p:spPr>
          <a:xfrm>
            <a:off x="504000" y="1752840"/>
            <a:ext cx="933084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spcAft>
                <a:spcPts val="1414"/>
              </a:spcAft>
              <a:tabLst>
                <a:tab algn="l" pos="0"/>
              </a:tabLst>
            </a:pPr>
            <a:r>
              <a:rPr b="0" lang="de-DE" sz="1800" spc="-1" strike="noStrike" u="sng">
                <a:solidFill>
                  <a:srgbClr val="0563c1"/>
                </a:solidFill>
                <a:uFillTx/>
                <a:latin typeface="Arial"/>
                <a:ea typeface="Microsoft YaHei"/>
                <a:hlinkClick r:id="rId4"/>
              </a:rPr>
              <a:t>https://www.uni-marburg.de/en/ub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"/>
          <p:cNvSpPr/>
          <p:nvPr/>
        </p:nvSpPr>
        <p:spPr>
          <a:xfrm>
            <a:off x="6480000" y="2930400"/>
            <a:ext cx="2339640" cy="23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Central Medical Library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"/>
          <p:cNvSpPr/>
          <p:nvPr/>
        </p:nvSpPr>
        <p:spPr>
          <a:xfrm>
            <a:off x="1980000" y="2880000"/>
            <a:ext cx="1799640" cy="23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University Library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292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Katalog Plus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24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221760" y="2520000"/>
            <a:ext cx="9677880" cy="3663360"/>
          </a:xfrm>
          <a:prstGeom prst="rect">
            <a:avLst/>
          </a:prstGeom>
          <a:ln w="0">
            <a:noFill/>
          </a:ln>
        </p:spPr>
      </p:pic>
      <p:sp>
        <p:nvSpPr>
          <p:cNvPr id="126" name="Rectangle 14"/>
          <p:cNvSpPr/>
          <p:nvPr/>
        </p:nvSpPr>
        <p:spPr>
          <a:xfrm>
            <a:off x="8124840" y="2340000"/>
            <a:ext cx="1054800" cy="820800"/>
          </a:xfrm>
          <a:prstGeom prst="rect">
            <a:avLst/>
          </a:prstGeom>
          <a:noFill/>
          <a:ln w="57150">
            <a:solidFill>
              <a:srgbClr val="ed7d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chemeClr val="accent2"/>
              </a:solidFill>
              <a:latin typeface="Calibri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Katalog Plus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30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Grafik 3" descr="https://idp.hebis.de/ub-marburg/Authn/UserPassword&#10;&#10;Anmeldung der Uni Bib"/>
          <p:cNvPicPr/>
          <p:nvPr/>
        </p:nvPicPr>
        <p:blipFill>
          <a:blip r:embed="rId2"/>
          <a:stretch/>
        </p:blipFill>
        <p:spPr>
          <a:xfrm>
            <a:off x="4267440" y="2682000"/>
            <a:ext cx="5587560" cy="4656240"/>
          </a:xfrm>
          <a:prstGeom prst="rect">
            <a:avLst/>
          </a:prstGeom>
          <a:ln w="0">
            <a:noFill/>
          </a:ln>
        </p:spPr>
      </p:pic>
      <p:sp>
        <p:nvSpPr>
          <p:cNvPr id="132" name="TextBox 6"/>
          <p:cNvSpPr/>
          <p:nvPr/>
        </p:nvSpPr>
        <p:spPr>
          <a:xfrm>
            <a:off x="504000" y="1964160"/>
            <a:ext cx="573192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UserID</a:t>
            </a: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= Barcode-Nr. (Back of the Ucard)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Passwort</a:t>
            </a: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= Birthdate (Format: DDMMYYYY)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ILIAS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36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TextBox 7"/>
          <p:cNvSpPr/>
          <p:nvPr/>
        </p:nvSpPr>
        <p:spPr>
          <a:xfrm>
            <a:off x="504000" y="1855800"/>
            <a:ext cx="9070560" cy="14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Information regarding lectures / Lecture slides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Handing in exercise sheets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Forums, surveys and exercise classes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 u="sng">
                <a:solidFill>
                  <a:srgbClr val="0563c1"/>
                </a:solidFill>
                <a:uFillTx/>
                <a:latin typeface="Calibri"/>
                <a:ea typeface="Microsoft YaHei"/>
                <a:hlinkClick r:id="rId2"/>
              </a:rPr>
              <a:t>https://ilias.uni-marburg.de/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ILIAS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41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540000" y="2700000"/>
            <a:ext cx="9283680" cy="2610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ILIAS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5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46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TextBox 4"/>
          <p:cNvSpPr/>
          <p:nvPr/>
        </p:nvSpPr>
        <p:spPr>
          <a:xfrm>
            <a:off x="420120" y="1810800"/>
            <a:ext cx="92131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563c1"/>
                </a:solidFill>
                <a:uFillTx/>
                <a:latin typeface="Calibri"/>
                <a:ea typeface="Calibri"/>
                <a:hlinkClick r:id="rId2"/>
              </a:rPr>
              <a:t>https://ilias.uni-marburg.de/goto.php?target=grp_3011772_rcode3uZPVfUfRz&amp;client_id=UNIMR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Marvin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51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Box 4"/>
          <p:cNvSpPr/>
          <p:nvPr/>
        </p:nvSpPr>
        <p:spPr>
          <a:xfrm>
            <a:off x="504000" y="1872360"/>
            <a:ext cx="9168480" cy="341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Microsoft YaHei"/>
              </a:rPr>
              <a:t>Examination registration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Microsoft YaHei"/>
              </a:rPr>
              <a:t>Certificates (e.g. matriculation) as PDF files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Microsoft YaHei"/>
              </a:rPr>
              <a:t>Module plan, timetable (reserve modules) and course catalog (preferably use study planner)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Microsoft YaHei"/>
              </a:rPr>
              <a:t>Student services: change personal data, manage payments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personal semester fee and the transfer deadline are stored in Marvin: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My studies - Student services – "Bills and payments" tab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Students can generate and download the Transcript of Records (ToR) and the complete transcript of records (really all modules taken) themselves in Marvin under My studies – My achievements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 u="sng">
                <a:solidFill>
                  <a:srgbClr val="0563c1"/>
                </a:solidFill>
                <a:uFillTx/>
                <a:latin typeface="Calibri"/>
                <a:ea typeface="Microsoft YaHei"/>
                <a:hlinkClick r:id="rId2"/>
              </a:rPr>
              <a:t>https://marvin.uni-marburg.de/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Exkurs: Department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57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" name="Picture 11" descr="Die Startseite des Fachbereichs"/>
          <p:cNvPicPr/>
          <p:nvPr/>
        </p:nvPicPr>
        <p:blipFill>
          <a:blip r:embed="rId2"/>
          <a:stretch/>
        </p:blipFill>
        <p:spPr>
          <a:xfrm>
            <a:off x="785520" y="1864800"/>
            <a:ext cx="8507520" cy="493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360000" y="301320"/>
            <a:ext cx="9214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Registration for lectures in Marvin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56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" descr=""/>
          <p:cNvPicPr/>
          <p:nvPr/>
        </p:nvPicPr>
        <p:blipFill>
          <a:blip r:embed="rId2"/>
          <a:stretch/>
        </p:blipFill>
        <p:spPr>
          <a:xfrm>
            <a:off x="180000" y="2448000"/>
            <a:ext cx="9719280" cy="313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59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60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Picture 6" descr="Vorlesungsanmeldung Detailansicht"/>
          <p:cNvPicPr/>
          <p:nvPr/>
        </p:nvPicPr>
        <p:blipFill>
          <a:blip r:embed="rId2"/>
          <a:stretch/>
        </p:blipFill>
        <p:spPr>
          <a:xfrm>
            <a:off x="586440" y="2323440"/>
            <a:ext cx="8920080" cy="3927960"/>
          </a:xfrm>
          <a:prstGeom prst="rect">
            <a:avLst/>
          </a:prstGeom>
          <a:ln w="0">
            <a:noFill/>
          </a:ln>
        </p:spPr>
      </p:pic>
      <p:sp>
        <p:nvSpPr>
          <p:cNvPr id="162" name="PlaceHolder 13"/>
          <p:cNvSpPr/>
          <p:nvPr/>
        </p:nvSpPr>
        <p:spPr>
          <a:xfrm>
            <a:off x="351720" y="301320"/>
            <a:ext cx="9214560" cy="12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Registration for lectures in Marvin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64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65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6" name="Picture 6" descr="Anmeldung zur Vorlesung beendet"/>
          <p:cNvPicPr/>
          <p:nvPr/>
        </p:nvPicPr>
        <p:blipFill>
          <a:blip r:embed="rId2"/>
          <a:stretch/>
        </p:blipFill>
        <p:spPr>
          <a:xfrm>
            <a:off x="628560" y="2576880"/>
            <a:ext cx="8809200" cy="320832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14"/>
          <p:cNvSpPr/>
          <p:nvPr/>
        </p:nvSpPr>
        <p:spPr>
          <a:xfrm>
            <a:off x="351720" y="301320"/>
            <a:ext cx="9214560" cy="12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Registration for lectures in Marvin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69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70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TextBox 6"/>
          <p:cNvSpPr/>
          <p:nvPr/>
        </p:nvSpPr>
        <p:spPr>
          <a:xfrm>
            <a:off x="430560" y="1833120"/>
            <a:ext cx="9151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Alternative: My Studies – Planer of studies with Module plan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15"/>
          <p:cNvSpPr/>
          <p:nvPr/>
        </p:nvSpPr>
        <p:spPr>
          <a:xfrm>
            <a:off x="351720" y="301320"/>
            <a:ext cx="9214560" cy="12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Registration for lectures in Marvin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180000" y="2586600"/>
            <a:ext cx="9469440" cy="191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4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75" name="Picture 10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76" name="TextBox 14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TextBox 15"/>
          <p:cNvSpPr/>
          <p:nvPr/>
        </p:nvSpPr>
        <p:spPr>
          <a:xfrm>
            <a:off x="430560" y="1833120"/>
            <a:ext cx="9151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Alternative: My Studies – Planer of studies with Module plan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2"/>
          <a:stretch/>
        </p:blipFill>
        <p:spPr>
          <a:xfrm>
            <a:off x="180000" y="2700000"/>
            <a:ext cx="9829440" cy="3696840"/>
          </a:xfrm>
          <a:prstGeom prst="rect">
            <a:avLst/>
          </a:prstGeom>
          <a:ln w="0">
            <a:noFill/>
          </a:ln>
        </p:spPr>
      </p:pic>
      <p:sp>
        <p:nvSpPr>
          <p:cNvPr id="179" name="PlaceHolder 16"/>
          <p:cNvSpPr/>
          <p:nvPr/>
        </p:nvSpPr>
        <p:spPr>
          <a:xfrm>
            <a:off x="351720" y="180000"/>
            <a:ext cx="9214560" cy="12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Registration for lectures/exams in Marvin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81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82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Picture 4" descr="Prüfungsanmeldung im Studienplaner"/>
          <p:cNvPicPr/>
          <p:nvPr/>
        </p:nvPicPr>
        <p:blipFill>
          <a:blip r:embed="rId2"/>
          <a:stretch/>
        </p:blipFill>
        <p:spPr>
          <a:xfrm>
            <a:off x="650880" y="2651040"/>
            <a:ext cx="7334280" cy="2256840"/>
          </a:xfrm>
          <a:prstGeom prst="rect">
            <a:avLst/>
          </a:prstGeom>
          <a:ln w="0">
            <a:noFill/>
          </a:ln>
        </p:spPr>
      </p:pic>
      <p:sp>
        <p:nvSpPr>
          <p:cNvPr id="184" name="PlaceHolder 22"/>
          <p:cNvSpPr/>
          <p:nvPr/>
        </p:nvSpPr>
        <p:spPr>
          <a:xfrm>
            <a:off x="360360" y="301320"/>
            <a:ext cx="9214560" cy="12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Examination registration in Marvin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"/>
          <p:cNvSpPr/>
          <p:nvPr/>
        </p:nvSpPr>
        <p:spPr>
          <a:xfrm>
            <a:off x="720000" y="2160000"/>
            <a:ext cx="7199640" cy="51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Calibri"/>
              </a:rPr>
              <a:t>Registering for lectures will first be possible by the end of the first third of the semester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360000" y="301320"/>
            <a:ext cx="9214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Examination registration in Marvin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89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Picture 4" descr="Prüfungsanmeldung Detailseite"/>
          <p:cNvPicPr/>
          <p:nvPr/>
        </p:nvPicPr>
        <p:blipFill>
          <a:blip r:embed="rId2"/>
          <a:srcRect l="0" t="25895" r="0" b="0"/>
          <a:stretch/>
        </p:blipFill>
        <p:spPr>
          <a:xfrm>
            <a:off x="1362600" y="3420000"/>
            <a:ext cx="7353360" cy="2808360"/>
          </a:xfrm>
          <a:prstGeom prst="rect">
            <a:avLst/>
          </a:prstGeom>
          <a:ln w="0">
            <a:noFill/>
          </a:ln>
        </p:spPr>
      </p:pic>
      <p:sp>
        <p:nvSpPr>
          <p:cNvPr id="191" name=""/>
          <p:cNvSpPr/>
          <p:nvPr/>
        </p:nvSpPr>
        <p:spPr>
          <a:xfrm>
            <a:off x="1440000" y="2880000"/>
            <a:ext cx="7559640" cy="46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If there are more than one appointments you have to be careful to chooes the right one.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93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194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Picture 6" descr="Prüfungsanmeldung TAN-Token"/>
          <p:cNvPicPr/>
          <p:nvPr/>
        </p:nvPicPr>
        <p:blipFill>
          <a:blip r:embed="rId2"/>
          <a:stretch/>
        </p:blipFill>
        <p:spPr>
          <a:xfrm>
            <a:off x="322200" y="1709640"/>
            <a:ext cx="4003560" cy="3063240"/>
          </a:xfrm>
          <a:prstGeom prst="rect">
            <a:avLst/>
          </a:prstGeom>
          <a:ln w="0">
            <a:noFill/>
          </a:ln>
        </p:spPr>
      </p:pic>
      <p:sp>
        <p:nvSpPr>
          <p:cNvPr id="196" name="TextBox 10"/>
          <p:cNvSpPr/>
          <p:nvPr/>
        </p:nvSpPr>
        <p:spPr>
          <a:xfrm>
            <a:off x="4817520" y="1971720"/>
            <a:ext cx="4964040" cy="264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de-DE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note: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To enter the TAN, you can use a number from your TAN list or from another token (e.g. your Yubikey).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your Yubikey). If you do not yet have a token, please use the form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"Registered for exams in Marvin and don't have a token?" at https://www.uni-marburg.de/2fa.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There you will also find further instructions and can report lost tokens, for example.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You can view your tokens and create new tokens at https://argus.hrz.uni-marburg.de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(registration here is only possible with a second factor and from the university network). 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19"/>
          <p:cNvSpPr/>
          <p:nvPr/>
        </p:nvSpPr>
        <p:spPr>
          <a:xfrm>
            <a:off x="360360" y="301320"/>
            <a:ext cx="9214560" cy="12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Examination registration in Marvin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99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200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1" name="Picture 4" descr="Prüfungsanmeldung Bestätigung"/>
          <p:cNvPicPr/>
          <p:nvPr/>
        </p:nvPicPr>
        <p:blipFill>
          <a:blip r:embed="rId2"/>
          <a:srcRect l="0" t="13117" r="0" b="0"/>
          <a:stretch/>
        </p:blipFill>
        <p:spPr>
          <a:xfrm>
            <a:off x="362520" y="2520000"/>
            <a:ext cx="9353880" cy="3566160"/>
          </a:xfrm>
          <a:prstGeom prst="rect">
            <a:avLst/>
          </a:prstGeom>
          <a:ln w="0">
            <a:noFill/>
          </a:ln>
        </p:spPr>
      </p:pic>
      <p:sp>
        <p:nvSpPr>
          <p:cNvPr id="202" name="PlaceHolder 20"/>
          <p:cNvSpPr/>
          <p:nvPr/>
        </p:nvSpPr>
        <p:spPr>
          <a:xfrm>
            <a:off x="360360" y="301320"/>
            <a:ext cx="9214560" cy="12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Examination registration in Marvin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"/>
          <p:cNvSpPr/>
          <p:nvPr/>
        </p:nvSpPr>
        <p:spPr>
          <a:xfrm>
            <a:off x="1800000" y="2340000"/>
            <a:ext cx="5759640" cy="23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Then you get a confirmation that the action was successful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Help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6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207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Box 4"/>
          <p:cNvSpPr/>
          <p:nvPr/>
        </p:nvSpPr>
        <p:spPr>
          <a:xfrm>
            <a:off x="288720" y="1889280"/>
            <a:ext cx="936072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For students, the first point of contact is the department (</a:t>
            </a:r>
            <a:r>
              <a:rPr b="0" lang="de-DE" sz="1800" spc="-1" strike="noStrike" u="sng">
                <a:solidFill>
                  <a:srgbClr val="0563c1"/>
                </a:solidFill>
                <a:uFillTx/>
                <a:latin typeface="Calibri"/>
                <a:ea typeface="DejaVu Sans"/>
                <a:hlinkClick r:id="rId2"/>
              </a:rPr>
              <a:t>student advisory service</a:t>
            </a: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b="0" lang="de-DE" sz="1800" spc="-1" strike="noStrike" u="sng">
                <a:solidFill>
                  <a:srgbClr val="0563c1"/>
                </a:solidFill>
                <a:uFillTx/>
                <a:latin typeface="Calibri"/>
                <a:ea typeface="DejaVu Sans"/>
                <a:hlinkClick r:id="rId3"/>
              </a:rPr>
              <a:t>examination office</a:t>
            </a: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department offering the respective course/examination is responsible for registrations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If you have any questions about your credit account, rebooking requests etc., please contact the department where you are studying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Integrated Campus Management Coordinator: Dr. Andreas Lochmann (https://www.uni-marburg.de/de/fb12/fachbereich/dekanat/icm-koordination)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Marvin e-mail address (marvin@uni-marburg.de) is responsible for questions that are not directly related to the course of study or achievements (e.g. login does not work, functions/menu items are not displayed, ...)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Exkurs: Fachbereich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62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" name="Picture 6" descr="Reiter Module &amp; Veranstaltungen des Fachbereichs"/>
          <p:cNvPicPr/>
          <p:nvPr/>
        </p:nvPicPr>
        <p:blipFill>
          <a:blip r:embed="rId2"/>
          <a:stretch/>
        </p:blipFill>
        <p:spPr>
          <a:xfrm>
            <a:off x="2003040" y="1709640"/>
            <a:ext cx="6072120" cy="519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Exkurs: Module Guide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67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" name="" descr=""/>
          <p:cNvPicPr/>
          <p:nvPr/>
        </p:nvPicPr>
        <p:blipFill>
          <a:blip r:embed="rId2"/>
          <a:stretch/>
        </p:blipFill>
        <p:spPr>
          <a:xfrm>
            <a:off x="2212200" y="1620000"/>
            <a:ext cx="5796000" cy="518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Exkurs: Study Structure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72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1440000" y="1620000"/>
            <a:ext cx="7390080" cy="548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75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76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1553400" y="1658520"/>
            <a:ext cx="7446240" cy="5181120"/>
          </a:xfrm>
          <a:prstGeom prst="rect">
            <a:avLst/>
          </a:prstGeom>
          <a:ln w="0">
            <a:noFill/>
          </a:ln>
        </p:spPr>
      </p:pic>
      <p:sp>
        <p:nvSpPr>
          <p:cNvPr id="78" name="PlaceHolder 3"/>
          <p:cNvSpPr/>
          <p:nvPr/>
        </p:nvSpPr>
        <p:spPr>
          <a:xfrm>
            <a:off x="495720" y="202680"/>
            <a:ext cx="9070560" cy="12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Exkurs: Recommended Order of Study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5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18000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Exkurs: Recommended Order of Study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" name="Picture 8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82" name="TextBox 1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563400" y="2045880"/>
            <a:ext cx="9093600" cy="4073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18000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Exkurs: Recommended Order of Study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Picture 1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87" name="TextBox 8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2"/>
          <a:stretch/>
        </p:blipFill>
        <p:spPr>
          <a:xfrm>
            <a:off x="563400" y="2045880"/>
            <a:ext cx="9093600" cy="4073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/>
          <p:nvPr/>
        </p:nvSpPr>
        <p:spPr>
          <a:xfrm>
            <a:off x="-360" y="0"/>
            <a:ext cx="10079640" cy="1553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180000"/>
            <a:ext cx="9070560" cy="126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Microsoft YaHei"/>
              </a:rPr>
              <a:t>Exkurs: Course preview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Picture 2" descr="A picture containing text, watch&#10;&#10;Description automatically generated"/>
          <p:cNvPicPr/>
          <p:nvPr/>
        </p:nvPicPr>
        <p:blipFill>
          <a:blip r:embed="rId1"/>
          <a:stretch/>
        </p:blipFill>
        <p:spPr>
          <a:xfrm>
            <a:off x="8805240" y="146160"/>
            <a:ext cx="1166040" cy="1261080"/>
          </a:xfrm>
          <a:prstGeom prst="rect">
            <a:avLst/>
          </a:prstGeom>
          <a:ln w="0">
            <a:noFill/>
          </a:ln>
        </p:spPr>
      </p:pic>
      <p:sp>
        <p:nvSpPr>
          <p:cNvPr id="92" name="TextBox 12"/>
          <p:cNvSpPr/>
          <p:nvPr/>
        </p:nvSpPr>
        <p:spPr>
          <a:xfrm>
            <a:off x="768240" y="7103880"/>
            <a:ext cx="3339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fachschaft@mathematik.uni-marburg.de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2"/>
          <a:stretch/>
        </p:blipFill>
        <p:spPr>
          <a:xfrm>
            <a:off x="180000" y="1980000"/>
            <a:ext cx="9733680" cy="476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Standar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Application>LibreOffice/7.5.0.3$Windows_X86_64 LibreOffice_project/c21113d003cd3efa8c53188764377a8272d9d6de</Application>
  <AppVersion>15.0000</AppVersion>
  <Words>770</Words>
  <Paragraphs>117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2019-10-11T01:10:40Z</dcterms:created>
  <dc:creator>K </dc:creator>
  <dc:description/>
  <dc:language>de-DE</dc:language>
  <cp:lastModifiedBy/>
  <dcterms:modified xsi:type="dcterms:W3CDTF">2024-04-05T15:27:02Z</dcterms:modified>
  <cp:revision>140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31</vt:i4>
  </property>
  <property fmtid="{D5CDD505-2E9C-101B-9397-08002B2CF9AE}" pid="3" name="PresentationFormat">
    <vt:lpwstr>Custom</vt:lpwstr>
  </property>
  <property fmtid="{D5CDD505-2E9C-101B-9397-08002B2CF9AE}" pid="4" name="Slides">
    <vt:i4>31</vt:i4>
  </property>
</Properties>
</file>