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8" r:id="rId7"/>
    <p:sldId id="259" r:id="rId8"/>
    <p:sldId id="263" r:id="rId9"/>
    <p:sldId id="264" r:id="rId10"/>
    <p:sldId id="266"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2" d="100"/>
          <a:sy n="92" d="100"/>
        </p:scale>
        <p:origin x="-4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210312" y="210312"/>
            <a:ext cx="11771376" cy="6437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22498" y="1592581"/>
            <a:ext cx="8195825" cy="1407130"/>
          </a:xfrm>
        </p:spPr>
        <p:txBody>
          <a:bodyPr lIns="0" tIns="0" rIns="0" bIns="0" anchor="b">
            <a:noAutofit/>
          </a:bodyPr>
          <a:lstStyle>
            <a:lvl1pPr algn="l">
              <a:defRPr sz="4400" b="1">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222496" y="3192521"/>
            <a:ext cx="6039365" cy="800361"/>
          </a:xfrm>
        </p:spPr>
        <p:txBody>
          <a:bodyPr lIns="0" tIns="0" rIns="0" bIns="0">
            <a:no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948"/>
            <a:ext cx="4081280" cy="591313"/>
          </a:xfrm>
          <a:prstGeom prst="rect">
            <a:avLst/>
          </a:prstGeom>
        </p:spPr>
      </p:pic>
    </p:spTree>
    <p:extLst>
      <p:ext uri="{BB962C8B-B14F-4D97-AF65-F5344CB8AC3E}">
        <p14:creationId xmlns:p14="http://schemas.microsoft.com/office/powerpoint/2010/main" val="26509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35075" y="1393211"/>
            <a:ext cx="10118727" cy="4232062"/>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235075" y="568063"/>
            <a:ext cx="10118727" cy="755348"/>
          </a:xfrm>
        </p:spPr>
        <p:txBody>
          <a:bodyPr lIns="0" tIns="0" rIns="0" bIns="0">
            <a:noAutofit/>
          </a:bodyPr>
          <a:lstStyle>
            <a:lvl1pPr>
              <a:defRPr sz="3600" b="1">
                <a:solidFill>
                  <a:schemeClr val="tx2"/>
                </a:solidFill>
              </a:defRPr>
            </a:lvl1pPr>
          </a:lstStyle>
          <a:p>
            <a:r>
              <a:rPr lang="en-US" dirty="0"/>
              <a:t>CLICK TO EDIT MASTER TITLE STYLE</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15588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11669" y="432773"/>
            <a:ext cx="1742131" cy="5242095"/>
          </a:xfrm>
        </p:spPr>
        <p:txBody>
          <a:bodyPr vert="eaVert">
            <a:normAutofit/>
          </a:bodyPr>
          <a:lstStyle>
            <a:lvl1pPr>
              <a:defRPr sz="3600">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1256428" y="432773"/>
            <a:ext cx="8264501" cy="524209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7621" y="0"/>
            <a:ext cx="12199621" cy="6858000"/>
            <a:chOff x="-7621" y="0"/>
            <a:chExt cx="12199621" cy="6858000"/>
          </a:xfrm>
        </p:grpSpPr>
        <p:sp>
          <p:nvSpPr>
            <p:cNvPr id="8" name="Rectangle 7"/>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62475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210312" y="210312"/>
            <a:ext cx="11771376" cy="6437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1222498" y="2226669"/>
            <a:ext cx="8195825" cy="773042"/>
          </a:xfrm>
        </p:spPr>
        <p:txBody>
          <a:bodyPr lIns="0" tIns="0" rIns="0" bIns="0" anchor="b">
            <a:noAutofit/>
          </a:bodyPr>
          <a:lstStyle>
            <a:lvl1pPr algn="l">
              <a:defRPr sz="4400" b="1" baseline="0">
                <a:solidFill>
                  <a:schemeClr val="bg1"/>
                </a:solidFill>
              </a:defRPr>
            </a:lvl1pPr>
          </a:lstStyle>
          <a:p>
            <a:r>
              <a:rPr lang="en-US" dirty="0"/>
              <a:t>THANK YOU!</a:t>
            </a:r>
          </a:p>
        </p:txBody>
      </p:sp>
      <p:sp>
        <p:nvSpPr>
          <p:cNvPr id="12" name="Text Placeholder 11"/>
          <p:cNvSpPr>
            <a:spLocks noGrp="1"/>
          </p:cNvSpPr>
          <p:nvPr>
            <p:ph type="body" sz="quarter" idx="10" hasCustomPrompt="1"/>
          </p:nvPr>
        </p:nvSpPr>
        <p:spPr>
          <a:xfrm>
            <a:off x="6987135" y="5071911"/>
            <a:ext cx="4257895" cy="1280163"/>
          </a:xfrm>
        </p:spPr>
        <p:txBody>
          <a:bodyPr lIns="0" tIns="0" rIns="0" bIns="0" anchor="ctr" anchorCtr="0">
            <a:noAutofit/>
          </a:bodyPr>
          <a:lstStyle>
            <a:lvl1pPr marL="0" indent="0">
              <a:spcBef>
                <a:spcPts val="0"/>
              </a:spcBef>
              <a:buNone/>
              <a:defRPr sz="1600" baseline="0">
                <a:solidFill>
                  <a:schemeClr val="bg1"/>
                </a:solidFill>
              </a:defRPr>
            </a:lvl1pPr>
          </a:lstStyle>
          <a:p>
            <a:pPr lvl="0"/>
            <a:r>
              <a:rPr lang="nn-NO" dirty="0"/>
              <a:t>16, Universității Street, 700115, Iași, România</a:t>
            </a:r>
          </a:p>
          <a:p>
            <a:pPr lvl="0"/>
            <a:r>
              <a:rPr lang="nn-NO" dirty="0"/>
              <a:t>www.umfiasi.ro</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6889" y="5071910"/>
            <a:ext cx="1280163" cy="1280163"/>
          </a:xfrm>
          <a:prstGeom prst="rect">
            <a:avLst/>
          </a:prstGeom>
        </p:spPr>
      </p:pic>
    </p:spTree>
    <p:extLst>
      <p:ext uri="{BB962C8B-B14F-4D97-AF65-F5344CB8AC3E}">
        <p14:creationId xmlns:p14="http://schemas.microsoft.com/office/powerpoint/2010/main" val="320295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6" y="1399840"/>
            <a:ext cx="10118725" cy="422543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7621" y="0"/>
            <a:ext cx="12199621" cy="6858000"/>
            <a:chOff x="-7621" y="0"/>
            <a:chExt cx="12199621" cy="6858000"/>
          </a:xfrm>
        </p:grpSpPr>
        <p:sp>
          <p:nvSpPr>
            <p:cNvPr id="8" name="Rectangle 7"/>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a:spLocks noGrp="1"/>
          </p:cNvSpPr>
          <p:nvPr>
            <p:ph type="title" hasCustomPrompt="1"/>
          </p:nvPr>
        </p:nvSpPr>
        <p:spPr>
          <a:xfrm>
            <a:off x="1235075" y="568063"/>
            <a:ext cx="10118727"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8272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2495" y="2672302"/>
            <a:ext cx="10515600" cy="830997"/>
          </a:xfrm>
        </p:spPr>
        <p:txBody>
          <a:bodyPr lIns="0" tIns="0" rIns="0" bIns="0" anchor="b">
            <a:noAutofit/>
          </a:bodyPr>
          <a:lstStyle>
            <a:lvl1pPr>
              <a:defRPr sz="4400" b="1">
                <a:solidFill>
                  <a:schemeClr val="tx2"/>
                </a:solidFill>
              </a:defRPr>
            </a:lvl1pPr>
          </a:lstStyle>
          <a:p>
            <a:r>
              <a:rPr lang="en-US" dirty="0"/>
              <a:t>CLICK TO ADD SECTION TITLE</a:t>
            </a:r>
          </a:p>
        </p:txBody>
      </p:sp>
      <p:sp>
        <p:nvSpPr>
          <p:cNvPr id="3" name="Text Placeholder 2"/>
          <p:cNvSpPr>
            <a:spLocks noGrp="1"/>
          </p:cNvSpPr>
          <p:nvPr>
            <p:ph type="body" idx="1" hasCustomPrompt="1"/>
          </p:nvPr>
        </p:nvSpPr>
        <p:spPr>
          <a:xfrm>
            <a:off x="1222495" y="3560767"/>
            <a:ext cx="10515600" cy="637857"/>
          </a:xfrm>
        </p:spPr>
        <p:txBody>
          <a:bodyPr lIns="0" tIns="0" rIns="0" bIns="0">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a:t>
            </a:r>
          </a:p>
        </p:txBody>
      </p:sp>
      <p:sp>
        <p:nvSpPr>
          <p:cNvPr id="15" name="Rectangle 14"/>
          <p:cNvSpPr/>
          <p:nvPr userDrawn="1"/>
        </p:nvSpPr>
        <p:spPr>
          <a:xfrm>
            <a:off x="1222498" y="2614830"/>
            <a:ext cx="1154945" cy="5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0" hasCustomPrompt="1"/>
          </p:nvPr>
        </p:nvSpPr>
        <p:spPr>
          <a:xfrm>
            <a:off x="1222377" y="1841304"/>
            <a:ext cx="1171817" cy="797537"/>
          </a:xfrm>
        </p:spPr>
        <p:txBody>
          <a:bodyPr lIns="0" tIns="0" rIns="0" bIns="0" anchor="b" anchorCtr="0">
            <a:normAutofit/>
          </a:bodyPr>
          <a:lstStyle>
            <a:lvl1pPr marL="0" indent="0">
              <a:buNone/>
              <a:defRPr sz="4400" b="1">
                <a:solidFill>
                  <a:schemeClr val="tx2"/>
                </a:solidFill>
              </a:defRPr>
            </a:lvl1pPr>
            <a:lvl5pPr>
              <a:defRPr/>
            </a:lvl5pPr>
          </a:lstStyle>
          <a:p>
            <a:pPr lvl="0"/>
            <a:r>
              <a:rPr lang="en-US" dirty="0"/>
              <a:t>01</a:t>
            </a:r>
          </a:p>
        </p:txBody>
      </p:sp>
      <p:sp>
        <p:nvSpPr>
          <p:cNvPr id="22" name="Rectangle 21"/>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7621" y="0"/>
            <a:ext cx="12199621" cy="6858000"/>
            <a:chOff x="-7621" y="0"/>
            <a:chExt cx="12199621" cy="6858000"/>
          </a:xfrm>
        </p:grpSpPr>
        <p:sp>
          <p:nvSpPr>
            <p:cNvPr id="24" name="Rectangle 23"/>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4629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5075" y="1406142"/>
            <a:ext cx="4882447" cy="42687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1355" y="1406142"/>
            <a:ext cx="4882447" cy="42687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7621" y="0"/>
            <a:ext cx="12199621" cy="6858000"/>
            <a:chOff x="-7621" y="0"/>
            <a:chExt cx="12199621" cy="6858000"/>
          </a:xfrm>
        </p:grpSpPr>
        <p:sp>
          <p:nvSpPr>
            <p:cNvPr id="10" name="Rectangle 9"/>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p:ph type="title" hasCustomPrompt="1"/>
          </p:nvPr>
        </p:nvSpPr>
        <p:spPr>
          <a:xfrm>
            <a:off x="1235075" y="568063"/>
            <a:ext cx="10118727"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408809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5077" y="1400191"/>
            <a:ext cx="486720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35077" y="2224104"/>
            <a:ext cx="4867201" cy="35228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4734" y="1400191"/>
            <a:ext cx="488906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64734" y="2224104"/>
            <a:ext cx="4889068" cy="35228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7621" y="0"/>
            <a:ext cx="12199621" cy="6858000"/>
            <a:chOff x="-7621" y="0"/>
            <a:chExt cx="12199621" cy="6858000"/>
          </a:xfrm>
        </p:grpSpPr>
        <p:sp>
          <p:nvSpPr>
            <p:cNvPr id="11" name="Rectangle 10"/>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p:cNvSpPr>
            <a:spLocks noGrp="1"/>
          </p:cNvSpPr>
          <p:nvPr>
            <p:ph type="title" hasCustomPrompt="1"/>
          </p:nvPr>
        </p:nvSpPr>
        <p:spPr>
          <a:xfrm>
            <a:off x="1235075" y="568063"/>
            <a:ext cx="10118727"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414540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235075" y="568063"/>
            <a:ext cx="10118727" cy="755348"/>
          </a:xfrm>
        </p:spPr>
        <p:txBody>
          <a:bodyPr lIns="0" tIns="0" rIns="0" bIns="0">
            <a:noAutofit/>
          </a:bodyPr>
          <a:lstStyle>
            <a:lvl1pPr>
              <a:defRPr sz="3600" b="1">
                <a:solidFill>
                  <a:schemeClr val="tx2"/>
                </a:solidFill>
              </a:defRPr>
            </a:lvl1pPr>
          </a:lstStyle>
          <a:p>
            <a:r>
              <a:rPr lang="en-US" dirty="0"/>
              <a:t>CLICK TO EDIT MASTER TITLE STYLE</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283426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7621" y="0"/>
            <a:ext cx="12199621" cy="6858000"/>
            <a:chOff x="-7621" y="0"/>
            <a:chExt cx="12199621" cy="6858000"/>
          </a:xfrm>
        </p:grpSpPr>
        <p:sp>
          <p:nvSpPr>
            <p:cNvPr id="6" name="Rectangle 5"/>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838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38419"/>
            <a:ext cx="3932237" cy="1069975"/>
          </a:xfrm>
        </p:spPr>
        <p:txBody>
          <a:bodyPr anchor="b">
            <a:normAutofit/>
          </a:bodyPr>
          <a:lstStyle>
            <a:lvl1pPr>
              <a:defRPr sz="3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183188" y="638420"/>
            <a:ext cx="6172200" cy="4873625"/>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08391"/>
            <a:ext cx="3932237" cy="3811588"/>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78549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987428"/>
            <a:ext cx="3932237" cy="1069975"/>
          </a:xfrm>
        </p:spPr>
        <p:txBody>
          <a:bodyPr anchor="b">
            <a:normAutofit/>
          </a:bodyPr>
          <a:lstStyle>
            <a:lvl1pPr>
              <a:defRPr sz="3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5268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45692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6"/>
            <a:ext cx="4081280" cy="591313"/>
          </a:xfrm>
          <a:prstGeom prst="rect">
            <a:avLst/>
          </a:prstGeom>
        </p:spPr>
      </p:pic>
    </p:spTree>
    <p:extLst>
      <p:ext uri="{BB962C8B-B14F-4D97-AF65-F5344CB8AC3E}">
        <p14:creationId xmlns:p14="http://schemas.microsoft.com/office/powerpoint/2010/main" val="33434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C375-0ED0-47A2-AF3C-86BAD07CD14F}" type="datetimeFigureOut">
              <a:rPr lang="en-US" smtClean="0"/>
              <a:t>4/27/2018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8BC6E-F255-413E-868F-E76F56ED7CD2}" type="slidenum">
              <a:rPr lang="en-US" smtClean="0"/>
              <a:t>‹#›</a:t>
            </a:fld>
            <a:endParaRPr lang="en-US"/>
          </a:p>
        </p:txBody>
      </p:sp>
    </p:spTree>
    <p:extLst>
      <p:ext uri="{BB962C8B-B14F-4D97-AF65-F5344CB8AC3E}">
        <p14:creationId xmlns:p14="http://schemas.microsoft.com/office/powerpoint/2010/main" val="268608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1" y="602676"/>
            <a:ext cx="9175173" cy="5039591"/>
          </a:xfrm>
          <a:prstGeom prst="rect">
            <a:avLst/>
          </a:prstGeom>
        </p:spPr>
      </p:pic>
    </p:spTree>
    <p:extLst>
      <p:ext uri="{BB962C8B-B14F-4D97-AF65-F5344CB8AC3E}">
        <p14:creationId xmlns:p14="http://schemas.microsoft.com/office/powerpoint/2010/main" val="2038540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8823" y="363526"/>
            <a:ext cx="10118727" cy="755348"/>
          </a:xfrm>
        </p:spPr>
        <p:txBody>
          <a:bodyPr/>
          <a:lstStyle/>
          <a:p>
            <a:pPr eaLnBrk="1" fontAlgn="auto" hangingPunct="1">
              <a:spcAft>
                <a:spcPts val="0"/>
              </a:spcAft>
              <a:defRPr/>
            </a:pPr>
            <a:r>
              <a:rPr lang="en-US" altLang="en-US" sz="4000" b="1" i="1" dirty="0" smtClean="0">
                <a:solidFill>
                  <a:schemeClr val="tx2">
                    <a:lumMod val="90000"/>
                    <a:lumOff val="10000"/>
                  </a:schemeClr>
                </a:solidFill>
                <a:latin typeface="+mn-lt"/>
              </a:rPr>
              <a:t>IA</a:t>
            </a:r>
            <a:r>
              <a:rPr lang="en-US" altLang="en-US" sz="4000" i="1" dirty="0">
                <a:solidFill>
                  <a:schemeClr val="tx2">
                    <a:lumMod val="90000"/>
                    <a:lumOff val="10000"/>
                  </a:schemeClr>
                </a:solidFill>
                <a:latin typeface="+mn-lt"/>
              </a:rPr>
              <a:t>S</a:t>
            </a:r>
            <a:r>
              <a:rPr lang="en-US" altLang="en-US" sz="4000" b="1" i="1" dirty="0" smtClean="0">
                <a:solidFill>
                  <a:schemeClr val="tx2">
                    <a:lumMod val="90000"/>
                    <a:lumOff val="10000"/>
                  </a:schemeClr>
                </a:solidFill>
                <a:latin typeface="+mn-lt"/>
              </a:rPr>
              <a:t>I </a:t>
            </a:r>
            <a:r>
              <a:rPr lang="en-US" altLang="en-US" sz="4000" b="1" i="1" dirty="0" smtClean="0">
                <a:solidFill>
                  <a:schemeClr val="tx2">
                    <a:lumMod val="90000"/>
                    <a:lumOff val="10000"/>
                  </a:schemeClr>
                </a:solidFill>
                <a:latin typeface="+mn-lt"/>
              </a:rPr>
              <a:t>– </a:t>
            </a:r>
            <a:r>
              <a:rPr lang="en-US" altLang="en-US" sz="4000" b="1" i="1" dirty="0" smtClean="0">
                <a:solidFill>
                  <a:schemeClr val="tx2">
                    <a:lumMod val="90000"/>
                    <a:lumOff val="10000"/>
                  </a:schemeClr>
                </a:solidFill>
                <a:latin typeface="+mn-lt"/>
              </a:rPr>
              <a:t>ROM</a:t>
            </a:r>
            <a:r>
              <a:rPr lang="en-US" altLang="en-US" sz="4000" i="1" dirty="0">
                <a:solidFill>
                  <a:schemeClr val="tx2">
                    <a:lumMod val="90000"/>
                    <a:lumOff val="10000"/>
                  </a:schemeClr>
                </a:solidFill>
                <a:latin typeface="+mn-lt"/>
              </a:rPr>
              <a:t>A</a:t>
            </a:r>
            <a:r>
              <a:rPr lang="en-US" altLang="en-US" sz="4000" b="1" i="1" dirty="0" smtClean="0">
                <a:solidFill>
                  <a:schemeClr val="tx2">
                    <a:lumMod val="90000"/>
                    <a:lumOff val="10000"/>
                  </a:schemeClr>
                </a:solidFill>
                <a:latin typeface="+mn-lt"/>
              </a:rPr>
              <a:t>NIA </a:t>
            </a:r>
            <a:endParaRPr lang="en-US" altLang="en-US" sz="4000" b="1" i="1" dirty="0" smtClean="0">
              <a:solidFill>
                <a:schemeClr val="tx2">
                  <a:lumMod val="90000"/>
                  <a:lumOff val="10000"/>
                </a:schemeClr>
              </a:solidFill>
              <a:latin typeface="+mn-lt"/>
            </a:endParaRPr>
          </a:p>
        </p:txBody>
      </p:sp>
      <p:sp>
        <p:nvSpPr>
          <p:cNvPr id="8" name="Rectangle 2"/>
          <p:cNvSpPr txBox="1">
            <a:spLocks noChangeArrowheads="1"/>
          </p:cNvSpPr>
          <p:nvPr/>
        </p:nvSpPr>
        <p:spPr bwMode="auto">
          <a:xfrm>
            <a:off x="1239255" y="1859630"/>
            <a:ext cx="457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spcBef>
                <a:spcPct val="0"/>
              </a:spcBef>
              <a:buFontTx/>
              <a:buNone/>
            </a:pPr>
            <a:r>
              <a:rPr lang="vi-VN" altLang="en-US" sz="1400" b="0" i="0" dirty="0">
                <a:solidFill>
                  <a:schemeClr val="tx2">
                    <a:lumMod val="90000"/>
                    <a:lumOff val="10000"/>
                  </a:schemeClr>
                </a:solidFill>
                <a:latin typeface="+mj-lt"/>
              </a:rPr>
              <a:t> </a:t>
            </a:r>
          </a:p>
        </p:txBody>
      </p:sp>
      <p:sp>
        <p:nvSpPr>
          <p:cNvPr id="10" name="AutoShape 5"/>
          <p:cNvSpPr>
            <a:spLocks noChangeArrowheads="1"/>
          </p:cNvSpPr>
          <p:nvPr/>
        </p:nvSpPr>
        <p:spPr bwMode="auto">
          <a:xfrm rot="20133363">
            <a:off x="7760869" y="2469230"/>
            <a:ext cx="762000" cy="304800"/>
          </a:xfrm>
          <a:prstGeom prst="leftArrow">
            <a:avLst>
              <a:gd name="adj1" fmla="val 50000"/>
              <a:gd name="adj2" fmla="val 62500"/>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1800" b="0">
              <a:solidFill>
                <a:srgbClr val="A50021"/>
              </a:solidFill>
              <a:latin typeface="Arial" charset="0"/>
            </a:endParaRPr>
          </a:p>
        </p:txBody>
      </p:sp>
      <p:sp>
        <p:nvSpPr>
          <p:cNvPr id="2" name="Content Placeholder 1"/>
          <p:cNvSpPr>
            <a:spLocks noGrp="1"/>
          </p:cNvSpPr>
          <p:nvPr>
            <p:ph idx="1"/>
          </p:nvPr>
        </p:nvSpPr>
        <p:spPr>
          <a:xfrm>
            <a:off x="1101438" y="1337494"/>
            <a:ext cx="4333009" cy="4225437"/>
          </a:xfrm>
        </p:spPr>
        <p:txBody>
          <a:bodyPr>
            <a:normAutofit lnSpcReduction="10000"/>
          </a:bodyPr>
          <a:lstStyle/>
          <a:p>
            <a:pPr marL="0" indent="0">
              <a:buNone/>
            </a:pPr>
            <a:r>
              <a:rPr lang="en-US" sz="1800" i="1" dirty="0" smtClean="0"/>
              <a:t>This year Iasi celebrates </a:t>
            </a:r>
            <a:r>
              <a:rPr lang="en-US" sz="1800" b="1" i="1" dirty="0" smtClean="0"/>
              <a:t>610</a:t>
            </a:r>
            <a:r>
              <a:rPr lang="en-US" sz="1800" i="1" dirty="0" smtClean="0"/>
              <a:t> </a:t>
            </a:r>
            <a:r>
              <a:rPr lang="en-US" sz="1800" i="1" dirty="0"/>
              <a:t>years of history. </a:t>
            </a:r>
            <a:endParaRPr lang="en-US" sz="1800" i="1" dirty="0" smtClean="0"/>
          </a:p>
          <a:p>
            <a:pPr marL="0" indent="0">
              <a:buNone/>
            </a:pPr>
            <a:endParaRPr lang="en-US" sz="1800" i="1" dirty="0" smtClean="0"/>
          </a:p>
          <a:p>
            <a:pPr marL="0" indent="0">
              <a:buNone/>
            </a:pPr>
            <a:r>
              <a:rPr lang="en-US" sz="1800" i="1" dirty="0" smtClean="0"/>
              <a:t>Iasi </a:t>
            </a:r>
            <a:r>
              <a:rPr lang="en-US" sz="1800" i="1" dirty="0"/>
              <a:t>is the second largest city in Romania, located in the </a:t>
            </a:r>
            <a:r>
              <a:rPr lang="en-US" sz="1800" b="1" i="1" dirty="0"/>
              <a:t>North-East</a:t>
            </a:r>
            <a:r>
              <a:rPr lang="en-US" sz="1800" i="1" dirty="0"/>
              <a:t>, at a distance of about 500 kilometers from the capital. </a:t>
            </a:r>
            <a:endParaRPr lang="en-US" sz="1800" i="1" dirty="0" smtClean="0"/>
          </a:p>
          <a:p>
            <a:pPr marL="0" indent="0">
              <a:buNone/>
            </a:pPr>
            <a:endParaRPr lang="en-US" sz="1800" i="1" dirty="0" smtClean="0"/>
          </a:p>
          <a:p>
            <a:pPr marL="0" indent="0">
              <a:buNone/>
            </a:pPr>
            <a:r>
              <a:rPr lang="en-US" sz="1800" i="1" dirty="0" smtClean="0"/>
              <a:t>Spread </a:t>
            </a:r>
            <a:r>
              <a:rPr lang="en-US" sz="1800" i="1" dirty="0"/>
              <a:t>over seven valleys, nicknamed "city of the seven hills", with a pleasant temperate - continental climate, Iasi has almost 300,000 inhabitants. It is not a metropolis, but it does have a young and cosmopolitan spirit, due to its almost 50,000 students. </a:t>
            </a:r>
            <a:endParaRPr lang="en-US" sz="1800" i="1" dirty="0" smtClean="0"/>
          </a:p>
          <a:p>
            <a:pPr marL="0" indent="0">
              <a:buNone/>
            </a:pP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93" y="257440"/>
            <a:ext cx="5257280" cy="348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065" y="3855030"/>
            <a:ext cx="3850936" cy="2776105"/>
          </a:xfrm>
          <a:prstGeom prst="rect">
            <a:avLst/>
          </a:prstGeom>
        </p:spPr>
      </p:pic>
    </p:spTree>
    <p:extLst>
      <p:ext uri="{BB962C8B-B14F-4D97-AF65-F5344CB8AC3E}">
        <p14:creationId xmlns:p14="http://schemas.microsoft.com/office/powerpoint/2010/main" val="291213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6"/>
          <p:cNvSpPr>
            <a:spLocks noChangeArrowheads="1"/>
          </p:cNvSpPr>
          <p:nvPr/>
        </p:nvSpPr>
        <p:spPr bwMode="auto">
          <a:xfrm>
            <a:off x="3522521" y="1239026"/>
            <a:ext cx="8256399" cy="423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800"/>
              </a:spcBef>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sz="1600">
                <a:solidFill>
                  <a:schemeClr val="tx1"/>
                </a:solidFill>
                <a:latin typeface="Franklin Gothic Book" pitchFamily="34" charset="0"/>
              </a:defRPr>
            </a:lvl9pPr>
          </a:lstStyle>
          <a:p>
            <a:pPr marL="285750" indent="-285750">
              <a:buFont typeface="Wingdings" panose="05000000000000000000" pitchFamily="2" charset="2"/>
              <a:buChar char="v"/>
            </a:pPr>
            <a:r>
              <a:rPr lang="en-US" sz="1800" b="0" i="1" dirty="0" smtClean="0">
                <a:latin typeface="+mj-lt"/>
                <a:ea typeface="Batang" pitchFamily="18" charset="-127"/>
              </a:rPr>
              <a:t>Quality </a:t>
            </a:r>
            <a:r>
              <a:rPr lang="en-US" sz="1800" b="0" i="1" dirty="0">
                <a:latin typeface="+mj-lt"/>
                <a:ea typeface="Batang" pitchFamily="18" charset="-127"/>
              </a:rPr>
              <a:t>of education certified in all E.U. countries</a:t>
            </a:r>
            <a:r>
              <a:rPr lang="en-US" sz="1800" b="0" i="1" dirty="0" smtClean="0">
                <a:latin typeface="+mj-lt"/>
                <a:ea typeface="Batang" pitchFamily="18" charset="-127"/>
              </a:rPr>
              <a:t>;</a:t>
            </a:r>
          </a:p>
          <a:p>
            <a:endParaRPr lang="en-US" sz="1800" b="0" i="1" dirty="0" smtClean="0">
              <a:latin typeface="+mj-lt"/>
              <a:ea typeface="Batang" pitchFamily="18" charset="-127"/>
            </a:endParaRPr>
          </a:p>
          <a:p>
            <a:pPr marL="285750" indent="-285750">
              <a:buFont typeface="Wingdings" panose="05000000000000000000" pitchFamily="2" charset="2"/>
              <a:buChar char="v"/>
            </a:pPr>
            <a:r>
              <a:rPr lang="en-US" sz="1800" b="0" i="1" dirty="0" smtClean="0">
                <a:latin typeface="+mj-lt"/>
                <a:ea typeface="Batang" pitchFamily="18" charset="-127"/>
              </a:rPr>
              <a:t>Awarded </a:t>
            </a:r>
            <a:r>
              <a:rPr lang="en-US" sz="1800" b="0" i="1" dirty="0">
                <a:latin typeface="+mj-lt"/>
                <a:ea typeface="Batang" pitchFamily="18" charset="-127"/>
              </a:rPr>
              <a:t>diplomas and degrees are recognized in the E.U. countries, which enable foreign graduates to integrate different medical networks; </a:t>
            </a:r>
            <a:endParaRPr lang="en-US" sz="1800" b="0" i="1" dirty="0" smtClean="0">
              <a:latin typeface="+mj-lt"/>
              <a:ea typeface="Batang" pitchFamily="18" charset="-127"/>
            </a:endParaRPr>
          </a:p>
          <a:p>
            <a:endParaRPr lang="en-US" sz="1800" b="0" i="1" dirty="0" smtClean="0">
              <a:latin typeface="+mj-lt"/>
              <a:ea typeface="Batang" pitchFamily="18" charset="-127"/>
            </a:endParaRPr>
          </a:p>
          <a:p>
            <a:pPr marL="285750" indent="-285750">
              <a:buFont typeface="Wingdings" panose="05000000000000000000" pitchFamily="2" charset="2"/>
              <a:buChar char="v"/>
            </a:pPr>
            <a:r>
              <a:rPr lang="en-US" sz="1800" b="0" i="1" dirty="0" smtClean="0">
                <a:latin typeface="+mj-lt"/>
                <a:ea typeface="Batang" pitchFamily="18" charset="-127"/>
              </a:rPr>
              <a:t>Opportunity </a:t>
            </a:r>
            <a:r>
              <a:rPr lang="en-US" sz="1800" b="0" i="1" dirty="0">
                <a:latin typeface="+mj-lt"/>
                <a:ea typeface="Batang" pitchFamily="18" charset="-127"/>
              </a:rPr>
              <a:t>to study in English or French; </a:t>
            </a:r>
            <a:endParaRPr lang="en-US" sz="1800" b="0" i="1" dirty="0" smtClean="0">
              <a:latin typeface="+mj-lt"/>
              <a:ea typeface="Batang" pitchFamily="18" charset="-127"/>
            </a:endParaRPr>
          </a:p>
          <a:p>
            <a:endParaRPr lang="en-US" sz="1800" b="0" i="1" dirty="0" smtClean="0">
              <a:latin typeface="+mj-lt"/>
              <a:ea typeface="Batang" pitchFamily="18" charset="-127"/>
            </a:endParaRPr>
          </a:p>
          <a:p>
            <a:pPr marL="285750" indent="-285750">
              <a:buFont typeface="Wingdings" panose="05000000000000000000" pitchFamily="2" charset="2"/>
              <a:buChar char="v"/>
            </a:pPr>
            <a:r>
              <a:rPr lang="en-US" sz="1800" b="0" i="1" dirty="0" smtClean="0">
                <a:latin typeface="+mj-lt"/>
                <a:ea typeface="Batang" pitchFamily="18" charset="-127"/>
              </a:rPr>
              <a:t>Affordability </a:t>
            </a:r>
            <a:r>
              <a:rPr lang="en-US" sz="1800" b="0" i="1" dirty="0">
                <a:latin typeface="+mj-lt"/>
                <a:ea typeface="Batang" pitchFamily="18" charset="-127"/>
              </a:rPr>
              <a:t>of tuition </a:t>
            </a:r>
            <a:r>
              <a:rPr lang="en-US" sz="1800" b="0" i="1" dirty="0" smtClean="0">
                <a:latin typeface="+mj-lt"/>
                <a:ea typeface="Batang" pitchFamily="18" charset="-127"/>
              </a:rPr>
              <a:t>fees </a:t>
            </a:r>
            <a:r>
              <a:rPr lang="en-US" sz="1800" b="0" i="1" dirty="0">
                <a:latin typeface="+mj-lt"/>
                <a:ea typeface="Batang" pitchFamily="18" charset="-127"/>
              </a:rPr>
              <a:t>and reduced living costs in </a:t>
            </a:r>
            <a:r>
              <a:rPr lang="en-US" sz="1800" b="0" i="1" dirty="0" smtClean="0">
                <a:latin typeface="+mj-lt"/>
                <a:ea typeface="Batang" pitchFamily="18" charset="-127"/>
              </a:rPr>
              <a:t>Iasi</a:t>
            </a:r>
            <a:r>
              <a:rPr lang="en-US" sz="1800" b="0" i="1" dirty="0">
                <a:latin typeface="+mj-lt"/>
                <a:ea typeface="Batang" pitchFamily="18" charset="-127"/>
              </a:rPr>
              <a:t>, in comparison with other university </a:t>
            </a:r>
            <a:r>
              <a:rPr lang="en-US" sz="1800" b="0" i="1" dirty="0" smtClean="0">
                <a:latin typeface="+mj-lt"/>
                <a:ea typeface="Batang" pitchFamily="18" charset="-127"/>
              </a:rPr>
              <a:t>cities</a:t>
            </a:r>
            <a:r>
              <a:rPr lang="en-US" sz="1800" b="0" i="1" dirty="0" smtClean="0">
                <a:latin typeface="+mj-lt"/>
                <a:ea typeface="Batang" pitchFamily="18" charset="-127"/>
              </a:rPr>
              <a:t>;</a:t>
            </a:r>
          </a:p>
          <a:p>
            <a:endParaRPr lang="en-US" sz="1800" b="0" i="1" dirty="0" smtClean="0">
              <a:latin typeface="+mj-lt"/>
              <a:ea typeface="Batang" pitchFamily="18" charset="-127"/>
            </a:endParaRPr>
          </a:p>
          <a:p>
            <a:pPr marL="285750" indent="-285750">
              <a:buFont typeface="Wingdings" panose="05000000000000000000" pitchFamily="2" charset="2"/>
              <a:buChar char="v"/>
            </a:pPr>
            <a:r>
              <a:rPr lang="en-US" sz="1800" b="0" i="1" dirty="0" smtClean="0">
                <a:latin typeface="+mn-lt"/>
              </a:rPr>
              <a:t>Easy access</a:t>
            </a:r>
            <a:r>
              <a:rPr lang="en-US" sz="1800" b="0" i="1" dirty="0">
                <a:latin typeface="+mn-lt"/>
              </a:rPr>
              <a:t>: international airport, at 8 km from the city center, connected to most of the major cities in Europe</a:t>
            </a:r>
            <a:endParaRPr lang="en-US" altLang="en-US" sz="1400" b="0" i="1" dirty="0">
              <a:latin typeface="+mn-lt"/>
              <a:ea typeface="Batang" pitchFamily="18" charset="-127"/>
            </a:endParaRPr>
          </a:p>
        </p:txBody>
      </p:sp>
      <p:sp>
        <p:nvSpPr>
          <p:cNvPr id="4" name="Title 5"/>
          <p:cNvSpPr>
            <a:spLocks noGrp="1"/>
          </p:cNvSpPr>
          <p:nvPr>
            <p:ph type="title"/>
          </p:nvPr>
        </p:nvSpPr>
        <p:spPr>
          <a:xfrm>
            <a:off x="663653" y="376066"/>
            <a:ext cx="8644771" cy="755348"/>
          </a:xfrm>
        </p:spPr>
        <p:txBody>
          <a:bodyPr/>
          <a:lstStyle/>
          <a:p>
            <a:r>
              <a:rPr lang="en-US" sz="3600" i="1" dirty="0" smtClean="0">
                <a:solidFill>
                  <a:schemeClr val="tx2">
                    <a:lumMod val="90000"/>
                    <a:lumOff val="10000"/>
                  </a:schemeClr>
                </a:solidFill>
              </a:rPr>
              <a:t>5 reasons to study at UMF IASI</a:t>
            </a:r>
            <a:endParaRPr lang="en-US" sz="3600" i="1" dirty="0">
              <a:solidFill>
                <a:schemeClr val="tx2">
                  <a:lumMod val="90000"/>
                  <a:lumOff val="10000"/>
                </a:schemeClr>
              </a:solidFill>
            </a:endParaRPr>
          </a:p>
        </p:txBody>
      </p:sp>
      <p:sp>
        <p:nvSpPr>
          <p:cNvPr id="10" name="Right Arrow 9"/>
          <p:cNvSpPr/>
          <p:nvPr/>
        </p:nvSpPr>
        <p:spPr>
          <a:xfrm>
            <a:off x="878307" y="2289972"/>
            <a:ext cx="1672389" cy="7272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696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hlinkClick r:id="" action="ppaction://noaction"/>
          </p:cNvPr>
          <p:cNvSpPr txBox="1">
            <a:spLocks noChangeArrowheads="1"/>
          </p:cNvSpPr>
          <p:nvPr/>
        </p:nvSpPr>
        <p:spPr bwMode="auto">
          <a:xfrm>
            <a:off x="1231066" y="2930240"/>
            <a:ext cx="4864937" cy="281684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oAutofit/>
          </a:bodyPr>
          <a:lstStyle>
            <a:lvl1pPr marL="228600" indent="-228600" algn="l" defTabSz="914400" rtl="0" eaLnBrk="0" latinLnBrk="0" hangingPunct="0">
              <a:lnSpc>
                <a:spcPct val="90000"/>
              </a:lnSpc>
              <a:spcBef>
                <a:spcPts val="1000"/>
              </a:spcBef>
              <a:buFont typeface="Arial" panose="020B0604020202020204" pitchFamily="34" charset="0"/>
              <a:buChar char="•"/>
              <a:defRPr sz="2800" i="1" kern="1200">
                <a:solidFill>
                  <a:schemeClr val="tx1"/>
                </a:solidFill>
                <a:latin typeface="Arial" charset="0"/>
                <a:ea typeface="+mn-ea"/>
                <a:cs typeface="+mn-cs"/>
              </a:defRPr>
            </a:lvl1pPr>
            <a:lvl2pPr marL="742950" indent="-285750" algn="l" defTabSz="914400" rtl="0" eaLnBrk="0" latinLnBrk="0" hangingPunct="0">
              <a:lnSpc>
                <a:spcPct val="90000"/>
              </a:lnSpc>
              <a:spcBef>
                <a:spcPts val="500"/>
              </a:spcBef>
              <a:buFont typeface="Arial" panose="020B0604020202020204" pitchFamily="34" charset="0"/>
              <a:buChar char="•"/>
              <a:defRPr sz="2400" i="1" kern="1200">
                <a:solidFill>
                  <a:schemeClr val="tx1"/>
                </a:solidFill>
                <a:latin typeface="Arial" charset="0"/>
                <a:ea typeface="+mn-ea"/>
                <a:cs typeface="+mn-cs"/>
              </a:defRPr>
            </a:lvl2pPr>
            <a:lvl3pPr marL="1143000" indent="-228600" algn="l" defTabSz="914400" rtl="0" eaLnBrk="0" latinLnBrk="0" hangingPunct="0">
              <a:lnSpc>
                <a:spcPct val="90000"/>
              </a:lnSpc>
              <a:spcBef>
                <a:spcPts val="500"/>
              </a:spcBef>
              <a:buFont typeface="Arial" panose="020B0604020202020204" pitchFamily="34" charset="0"/>
              <a:buChar char="•"/>
              <a:defRPr sz="2000" i="1" kern="1200">
                <a:solidFill>
                  <a:schemeClr val="tx1"/>
                </a:solidFill>
                <a:latin typeface="Arial" charset="0"/>
                <a:ea typeface="+mn-ea"/>
                <a:cs typeface="+mn-cs"/>
              </a:defRPr>
            </a:lvl3pPr>
            <a:lvl4pPr marL="1600200" indent="-228600" algn="l" defTabSz="914400" rtl="0" eaLnBrk="0" latinLnBrk="0" hangingPunct="0">
              <a:lnSpc>
                <a:spcPct val="90000"/>
              </a:lnSpc>
              <a:spcBef>
                <a:spcPts val="500"/>
              </a:spcBef>
              <a:buFont typeface="Arial" panose="020B0604020202020204" pitchFamily="34" charset="0"/>
              <a:buChar char="•"/>
              <a:defRPr sz="1800" i="1" kern="1200">
                <a:solidFill>
                  <a:schemeClr val="tx1"/>
                </a:solidFill>
                <a:latin typeface="Arial" charset="0"/>
                <a:ea typeface="+mn-ea"/>
                <a:cs typeface="+mn-cs"/>
              </a:defRPr>
            </a:lvl4pPr>
            <a:lvl5pPr marL="2057400" indent="-228600" algn="l" defTabSz="914400" rtl="0" eaLnBrk="0" latinLnBrk="0" hangingPunct="0">
              <a:lnSpc>
                <a:spcPct val="90000"/>
              </a:lnSpc>
              <a:spcBef>
                <a:spcPts val="500"/>
              </a:spcBef>
              <a:buFont typeface="Arial" panose="020B0604020202020204" pitchFamily="34" charset="0"/>
              <a:buChar char="•"/>
              <a:defRPr sz="1800" i="1" kern="1200">
                <a:solidFill>
                  <a:schemeClr val="tx1"/>
                </a:solidFill>
                <a:latin typeface="Arial"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i="1" kern="1200">
                <a:solidFill>
                  <a:schemeClr val="tx1"/>
                </a:solidFill>
                <a:latin typeface="Arial"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i="1" kern="1200">
                <a:solidFill>
                  <a:schemeClr val="tx1"/>
                </a:solidFill>
                <a:latin typeface="Arial"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i="1" kern="1200">
                <a:solidFill>
                  <a:schemeClr val="tx1"/>
                </a:solidFill>
                <a:latin typeface="Arial"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i="1" kern="1200">
                <a:solidFill>
                  <a:schemeClr val="tx1"/>
                </a:solidFill>
                <a:latin typeface="Arial" charset="0"/>
                <a:ea typeface="+mn-ea"/>
                <a:cs typeface="+mn-cs"/>
              </a:defRPr>
            </a:lvl9pPr>
          </a:lstStyle>
          <a:p>
            <a:pPr marL="0" indent="0" algn="ctr" eaLnBrk="1" hangingPunct="1">
              <a:spcBef>
                <a:spcPct val="20000"/>
              </a:spcBef>
              <a:buNone/>
            </a:pPr>
            <a:endParaRPr lang="en-US" altLang="en-US" sz="2400" b="1" i="0" dirty="0" smtClean="0">
              <a:solidFill>
                <a:schemeClr val="tx2">
                  <a:lumMod val="90000"/>
                  <a:lumOff val="10000"/>
                </a:schemeClr>
              </a:solidFill>
              <a:latin typeface="+mj-lt"/>
            </a:endParaRPr>
          </a:p>
          <a:p>
            <a:pPr eaLnBrk="1" hangingPunct="1">
              <a:spcBef>
                <a:spcPct val="50000"/>
              </a:spcBef>
              <a:buFontTx/>
              <a:buChar char="•"/>
            </a:pPr>
            <a:r>
              <a:rPr lang="en-US" altLang="en-US" sz="1600" dirty="0">
                <a:latin typeface="+mn-lt"/>
              </a:rPr>
              <a:t>created as Faculty of Medicine – 1879</a:t>
            </a:r>
          </a:p>
          <a:p>
            <a:pPr eaLnBrk="1" hangingPunct="1">
              <a:spcBef>
                <a:spcPct val="50000"/>
              </a:spcBef>
              <a:buFontTx/>
              <a:buChar char="•"/>
            </a:pPr>
            <a:r>
              <a:rPr lang="en-US" altLang="en-US" sz="1600" dirty="0">
                <a:latin typeface="+mn-lt"/>
              </a:rPr>
              <a:t> later associated with the Faculty of Pharmacy and Faculty Of Dentistry – 1935</a:t>
            </a:r>
          </a:p>
          <a:p>
            <a:pPr eaLnBrk="1" hangingPunct="1">
              <a:spcBef>
                <a:spcPct val="50000"/>
              </a:spcBef>
              <a:buFontTx/>
              <a:buChar char="•"/>
            </a:pPr>
            <a:r>
              <a:rPr lang="ro-RO" altLang="en-US" sz="1600" dirty="0">
                <a:latin typeface="+mn-lt"/>
              </a:rPr>
              <a:t> </a:t>
            </a:r>
            <a:r>
              <a:rPr lang="en-US" altLang="en-US" sz="1600" dirty="0">
                <a:latin typeface="+mn-lt"/>
              </a:rPr>
              <a:t>named after one of the most representative Professor</a:t>
            </a:r>
            <a:r>
              <a:rPr lang="ro-RO" altLang="en-US" sz="1600" dirty="0">
                <a:latin typeface="+mn-lt"/>
              </a:rPr>
              <a:t>s</a:t>
            </a:r>
            <a:r>
              <a:rPr lang="en-US" altLang="en-US" sz="1600" dirty="0">
                <a:latin typeface="+mn-lt"/>
              </a:rPr>
              <a:t> of Comparative Anatomy - </a:t>
            </a:r>
            <a:r>
              <a:rPr lang="en-US" altLang="en-US" sz="1600" b="1" dirty="0" err="1">
                <a:latin typeface="+mn-lt"/>
              </a:rPr>
              <a:t>Grigore</a:t>
            </a:r>
            <a:r>
              <a:rPr lang="en-US" altLang="en-US" sz="1600" b="1" dirty="0">
                <a:latin typeface="+mn-lt"/>
              </a:rPr>
              <a:t> T. </a:t>
            </a:r>
            <a:r>
              <a:rPr lang="en-US" altLang="en-US" sz="1600" b="1" dirty="0" err="1">
                <a:latin typeface="+mn-lt"/>
              </a:rPr>
              <a:t>Popa</a:t>
            </a:r>
            <a:r>
              <a:rPr lang="en-US" altLang="en-US" sz="1600" b="1" dirty="0">
                <a:latin typeface="+mn-lt"/>
              </a:rPr>
              <a:t> </a:t>
            </a:r>
            <a:r>
              <a:rPr lang="en-US" altLang="en-US" sz="1600" dirty="0">
                <a:latin typeface="+mn-lt"/>
              </a:rPr>
              <a:t>– 1991</a:t>
            </a:r>
          </a:p>
          <a:p>
            <a:pPr eaLnBrk="1" hangingPunct="1">
              <a:spcBef>
                <a:spcPct val="50000"/>
              </a:spcBef>
              <a:buFontTx/>
              <a:buChar char="•"/>
            </a:pPr>
            <a:r>
              <a:rPr lang="en-US" altLang="en-US" sz="1600" dirty="0">
                <a:latin typeface="+mn-lt"/>
              </a:rPr>
              <a:t> comprises also the Faculty of Bioengineering - 1994</a:t>
            </a:r>
          </a:p>
          <a:p>
            <a:pPr marL="0" indent="0" algn="ctr" eaLnBrk="1" hangingPunct="1">
              <a:lnSpc>
                <a:spcPct val="100000"/>
              </a:lnSpc>
              <a:spcBef>
                <a:spcPts val="0"/>
              </a:spcBef>
              <a:buNone/>
            </a:pPr>
            <a:endParaRPr lang="en-US" altLang="en-US" sz="2400" b="1" i="0" dirty="0">
              <a:solidFill>
                <a:schemeClr val="tx2">
                  <a:lumMod val="90000"/>
                  <a:lumOff val="10000"/>
                </a:schemeClr>
              </a:solidFill>
              <a:latin typeface="+mj-lt"/>
            </a:endParaRPr>
          </a:p>
        </p:txBody>
      </p:sp>
      <p:sp>
        <p:nvSpPr>
          <p:cNvPr id="11" name="Title 5"/>
          <p:cNvSpPr>
            <a:spLocks noGrp="1"/>
          </p:cNvSpPr>
          <p:nvPr>
            <p:ph type="title"/>
          </p:nvPr>
        </p:nvSpPr>
        <p:spPr>
          <a:xfrm>
            <a:off x="3731709" y="424193"/>
            <a:ext cx="8460295" cy="755348"/>
          </a:xfrm>
        </p:spPr>
        <p:txBody>
          <a:bodyPr/>
          <a:lstStyle/>
          <a:p>
            <a:pPr algn="ctr"/>
            <a:r>
              <a:rPr lang="en-US" sz="3200" i="1" dirty="0" smtClean="0">
                <a:solidFill>
                  <a:schemeClr val="tx2">
                    <a:lumMod val="90000"/>
                    <a:lumOff val="10000"/>
                  </a:schemeClr>
                </a:solidFill>
              </a:rPr>
              <a:t>S</a:t>
            </a:r>
            <a:r>
              <a:rPr lang="en-US" sz="3200" i="1" dirty="0" smtClean="0">
                <a:solidFill>
                  <a:schemeClr val="tx2">
                    <a:lumMod val="90000"/>
                    <a:lumOff val="10000"/>
                  </a:schemeClr>
                </a:solidFill>
              </a:rPr>
              <a:t>HORT HISTORY</a:t>
            </a:r>
            <a:endParaRPr lang="en-US" sz="3200" i="1" dirty="0">
              <a:solidFill>
                <a:schemeClr val="tx2">
                  <a:lumMod val="90000"/>
                  <a:lumOff val="10000"/>
                </a:schemeClr>
              </a:solidFill>
            </a:endParaRPr>
          </a:p>
        </p:txBody>
      </p:sp>
      <p:pic>
        <p:nvPicPr>
          <p:cNvPr id="13" name="Picture 13" descr="vech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9503" y="1777296"/>
            <a:ext cx="3428743" cy="211885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D:\Documente\MIHAELA DOCUMENTE 2006 - 2013\MODELE BROSURI, INSCRIPTIONARI GENTI, PIXURI UMF\POZE UMF\Altele Cu UMF\IMG_0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121" y="513347"/>
            <a:ext cx="3896591" cy="21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12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3821" y="476254"/>
            <a:ext cx="6694115" cy="4031873"/>
          </a:xfrm>
          <a:prstGeom prst="rect">
            <a:avLst/>
          </a:prstGeom>
        </p:spPr>
        <p:txBody>
          <a:bodyPr wrap="square">
            <a:spAutoFit/>
          </a:bodyPr>
          <a:lstStyle/>
          <a:p>
            <a:r>
              <a:rPr lang="ro-RO" altLang="en-US" sz="1600" b="1" i="1" dirty="0" smtClean="0"/>
              <a:t>FACULT</a:t>
            </a:r>
            <a:r>
              <a:rPr lang="en-US" altLang="en-US" sz="1600" b="1" i="1" dirty="0" smtClean="0"/>
              <a:t>Y OF MEDICINE</a:t>
            </a:r>
          </a:p>
          <a:p>
            <a:r>
              <a:rPr lang="ro-RO" altLang="en-US" sz="1600" dirty="0" smtClean="0"/>
              <a:t>Medicin</a:t>
            </a:r>
            <a:r>
              <a:rPr lang="en-US" altLang="en-US" sz="1600" dirty="0"/>
              <a:t>e</a:t>
            </a:r>
            <a:r>
              <a:rPr lang="ro-RO" altLang="en-US" sz="1600" dirty="0"/>
              <a:t> – 6 </a:t>
            </a:r>
            <a:r>
              <a:rPr lang="en-US" altLang="en-US" sz="1600" dirty="0"/>
              <a:t>years</a:t>
            </a:r>
            <a:r>
              <a:rPr lang="ro-RO" altLang="en-US" sz="1600" dirty="0"/>
              <a:t>, 360 credit</a:t>
            </a:r>
            <a:r>
              <a:rPr lang="en-US" altLang="en-US" sz="1600" dirty="0"/>
              <a:t>s </a:t>
            </a:r>
            <a:r>
              <a:rPr lang="ro-RO" altLang="en-US" sz="1600" dirty="0"/>
              <a:t>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r>
              <a:rPr lang="en-US" altLang="en-US" sz="1600" b="1" dirty="0"/>
              <a:t>, English, French</a:t>
            </a:r>
          </a:p>
          <a:p>
            <a:r>
              <a:rPr lang="en-US" altLang="en-US" sz="1600" dirty="0"/>
              <a:t>Nursing </a:t>
            </a:r>
            <a:r>
              <a:rPr lang="ro-RO" altLang="en-US" sz="1600" dirty="0"/>
              <a:t>– 4 </a:t>
            </a:r>
            <a:r>
              <a:rPr lang="en-US" altLang="en-US" sz="1600" dirty="0"/>
              <a:t> years</a:t>
            </a:r>
            <a:r>
              <a:rPr lang="ro-RO" altLang="en-US" sz="1600" dirty="0"/>
              <a:t>, 240 credit</a:t>
            </a:r>
            <a:r>
              <a:rPr lang="en-US" altLang="en-US" sz="1600" dirty="0"/>
              <a:t>s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endParaRPr lang="en-US" altLang="en-US" sz="1600" dirty="0"/>
          </a:p>
          <a:p>
            <a:r>
              <a:rPr lang="ro-RO" altLang="en-US" sz="1600" dirty="0"/>
              <a:t>Nutri</a:t>
            </a:r>
            <a:r>
              <a:rPr lang="en-US" altLang="en-US" sz="1600" dirty="0" err="1"/>
              <a:t>tion</a:t>
            </a:r>
            <a:r>
              <a:rPr lang="en-US" altLang="en-US" sz="1600" dirty="0"/>
              <a:t> and dietetics </a:t>
            </a:r>
            <a:r>
              <a:rPr lang="ro-RO" altLang="en-US" sz="1600" dirty="0"/>
              <a:t>– 3 </a:t>
            </a:r>
            <a:r>
              <a:rPr lang="en-US" altLang="en-US" sz="1600" dirty="0"/>
              <a:t> years</a:t>
            </a:r>
            <a:r>
              <a:rPr lang="ro-RO" altLang="en-US" sz="1600" dirty="0"/>
              <a:t>, 180 credit</a:t>
            </a:r>
            <a:r>
              <a:rPr lang="en-US" altLang="en-US" sz="1600" dirty="0"/>
              <a:t>s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endParaRPr lang="en-US" altLang="en-US" sz="1600" dirty="0"/>
          </a:p>
          <a:p>
            <a:endParaRPr lang="en-US" altLang="en-US" sz="1600" b="1" dirty="0" smtClean="0"/>
          </a:p>
          <a:p>
            <a:r>
              <a:rPr lang="ro-RO" altLang="en-US" sz="1600" b="1" i="1" dirty="0" smtClean="0"/>
              <a:t>FACULT</a:t>
            </a:r>
            <a:r>
              <a:rPr lang="en-US" altLang="en-US" sz="1600" b="1" i="1" dirty="0" smtClean="0"/>
              <a:t>Y OF DENTAL </a:t>
            </a:r>
            <a:r>
              <a:rPr lang="ro-RO" altLang="en-US" sz="1600" b="1" i="1" dirty="0" smtClean="0"/>
              <a:t>MEDICIN</a:t>
            </a:r>
            <a:r>
              <a:rPr lang="en-US" altLang="en-US" sz="1600" b="1" i="1" dirty="0" smtClean="0"/>
              <a:t>E</a:t>
            </a:r>
          </a:p>
          <a:p>
            <a:pPr>
              <a:buFont typeface="Arial" charset="0"/>
              <a:buNone/>
            </a:pPr>
            <a:r>
              <a:rPr lang="ro-RO" altLang="en-US" sz="1600" dirty="0" smtClean="0"/>
              <a:t>Denta</a:t>
            </a:r>
            <a:r>
              <a:rPr lang="en-US" altLang="en-US" sz="1600" dirty="0"/>
              <a:t>l Medicine </a:t>
            </a:r>
            <a:r>
              <a:rPr lang="ro-RO" altLang="en-US" sz="1600" dirty="0"/>
              <a:t>– 6 </a:t>
            </a:r>
            <a:r>
              <a:rPr lang="en-US" altLang="en-US" sz="1600" dirty="0"/>
              <a:t> years</a:t>
            </a:r>
            <a:r>
              <a:rPr lang="ro-RO" altLang="en-US" sz="1600" dirty="0"/>
              <a:t>, 360 credit</a:t>
            </a:r>
            <a:r>
              <a:rPr lang="en-US" altLang="en-US" sz="1600" dirty="0"/>
              <a:t>s </a:t>
            </a:r>
            <a:r>
              <a:rPr lang="ro-RO" altLang="en-US" sz="1600" dirty="0"/>
              <a:t>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r>
              <a:rPr lang="en-US" altLang="en-US" sz="1600" b="1" dirty="0"/>
              <a:t>, English, French</a:t>
            </a:r>
          </a:p>
          <a:p>
            <a:r>
              <a:rPr lang="en-US" altLang="en-US" sz="1600" dirty="0"/>
              <a:t>Dental Technique </a:t>
            </a:r>
            <a:r>
              <a:rPr lang="ro-RO" altLang="en-US" sz="1600" dirty="0"/>
              <a:t>- 3 </a:t>
            </a:r>
            <a:r>
              <a:rPr lang="en-US" altLang="en-US" sz="1600" dirty="0"/>
              <a:t>years</a:t>
            </a:r>
            <a:r>
              <a:rPr lang="ro-RO" altLang="en-US" sz="1600" dirty="0"/>
              <a:t>, 180 credit</a:t>
            </a:r>
            <a:r>
              <a:rPr lang="en-US" altLang="en-US" sz="1600" dirty="0"/>
              <a:t>s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endParaRPr lang="en-US" altLang="en-US" sz="1600" dirty="0"/>
          </a:p>
          <a:p>
            <a:endParaRPr lang="en-US" altLang="en-US" sz="1600" b="1" dirty="0" smtClean="0"/>
          </a:p>
          <a:p>
            <a:r>
              <a:rPr lang="ro-RO" altLang="en-US" sz="1600" b="1" i="1" dirty="0" smtClean="0"/>
              <a:t>FACULT</a:t>
            </a:r>
            <a:r>
              <a:rPr lang="en-US" altLang="en-US" sz="1600" b="1" i="1" dirty="0" smtClean="0"/>
              <a:t>Y OF PHARMACY</a:t>
            </a:r>
            <a:endParaRPr lang="ro-RO" altLang="en-US" sz="1600" b="1" i="1" dirty="0" smtClean="0"/>
          </a:p>
          <a:p>
            <a:r>
              <a:rPr lang="en-US" altLang="en-US" sz="1600" dirty="0" smtClean="0"/>
              <a:t>Pharmacy</a:t>
            </a:r>
            <a:r>
              <a:rPr lang="ro-RO" altLang="en-US" sz="1600" dirty="0"/>
              <a:t>– 5 </a:t>
            </a:r>
            <a:r>
              <a:rPr lang="en-US" altLang="en-US" sz="1600" dirty="0"/>
              <a:t>years</a:t>
            </a:r>
            <a:r>
              <a:rPr lang="ro-RO" altLang="en-US" sz="1600" dirty="0"/>
              <a:t>, 300 credit</a:t>
            </a:r>
            <a:r>
              <a:rPr lang="en-US" altLang="en-US" sz="1600" dirty="0"/>
              <a:t>s</a:t>
            </a:r>
            <a:r>
              <a:rPr lang="ro-RO" altLang="en-US" sz="1600" dirty="0"/>
              <a:t> </a:t>
            </a:r>
            <a:r>
              <a:rPr lang="en-US" altLang="en-US" sz="1600" b="1" dirty="0"/>
              <a:t>i</a:t>
            </a:r>
            <a:r>
              <a:rPr lang="ro-RO" altLang="en-US" sz="1600" b="1" dirty="0"/>
              <a:t>n </a:t>
            </a:r>
            <a:r>
              <a:rPr lang="en-US" altLang="en-US" sz="1600" b="1" dirty="0"/>
              <a:t>R</a:t>
            </a:r>
            <a:r>
              <a:rPr lang="ro-RO" altLang="en-US" sz="1600" b="1" dirty="0"/>
              <a:t>om</a:t>
            </a:r>
            <a:r>
              <a:rPr lang="en-US" altLang="en-US" sz="1600" b="1" dirty="0" err="1"/>
              <a:t>anian</a:t>
            </a:r>
            <a:r>
              <a:rPr lang="en-US" altLang="en-US" sz="1600" b="1" dirty="0"/>
              <a:t> and English</a:t>
            </a:r>
          </a:p>
          <a:p>
            <a:endParaRPr lang="en-US" altLang="en-US" sz="1600" b="1" dirty="0" smtClean="0"/>
          </a:p>
          <a:p>
            <a:r>
              <a:rPr lang="ro-RO" altLang="en-US" sz="1600" b="1" i="1" dirty="0" smtClean="0"/>
              <a:t>FACULT</a:t>
            </a:r>
            <a:r>
              <a:rPr lang="en-US" altLang="en-US" sz="1600" b="1" i="1" dirty="0" smtClean="0"/>
              <a:t>Y OF MEDICAL </a:t>
            </a:r>
            <a:r>
              <a:rPr lang="ro-RO" altLang="en-US" sz="1600" b="1" i="1" dirty="0" smtClean="0"/>
              <a:t>BIO</a:t>
            </a:r>
            <a:r>
              <a:rPr lang="en-US" altLang="en-US" sz="1600" b="1" i="1" dirty="0" smtClean="0"/>
              <a:t>ENGINEERING </a:t>
            </a:r>
          </a:p>
          <a:p>
            <a:r>
              <a:rPr lang="ro-RO" altLang="en-US" sz="1600" dirty="0" smtClean="0"/>
              <a:t>Bio</a:t>
            </a:r>
            <a:r>
              <a:rPr lang="en-US" altLang="en-US" sz="1600" dirty="0"/>
              <a:t>engineering</a:t>
            </a:r>
            <a:r>
              <a:rPr lang="ro-RO" altLang="en-US" sz="1600" dirty="0"/>
              <a:t>: 4 </a:t>
            </a:r>
            <a:r>
              <a:rPr lang="en-US" altLang="en-US" sz="1600" dirty="0"/>
              <a:t> years</a:t>
            </a:r>
            <a:r>
              <a:rPr lang="ro-RO" altLang="en-US" sz="1600" dirty="0"/>
              <a:t>, 240 credit</a:t>
            </a:r>
            <a:r>
              <a:rPr lang="en-US" altLang="en-US" sz="1600" dirty="0" smtClean="0"/>
              <a:t>s </a:t>
            </a:r>
            <a:r>
              <a:rPr lang="en-US" altLang="en-US" sz="1600" b="1" dirty="0"/>
              <a:t>in </a:t>
            </a:r>
            <a:r>
              <a:rPr lang="en-US" altLang="en-US" sz="1600" b="1" dirty="0" smtClean="0"/>
              <a:t>Romanian</a:t>
            </a:r>
            <a:endParaRPr lang="en-US" altLang="en-US" sz="1600" dirty="0"/>
          </a:p>
          <a:p>
            <a:r>
              <a:rPr lang="ro-RO" altLang="en-US" sz="1600" dirty="0" smtClean="0"/>
              <a:t>Balneo</a:t>
            </a:r>
            <a:r>
              <a:rPr lang="en-US" altLang="en-US" sz="1600" dirty="0" smtClean="0"/>
              <a:t>-physio-</a:t>
            </a:r>
            <a:r>
              <a:rPr lang="en-US" altLang="en-US" sz="1600" dirty="0" err="1" smtClean="0"/>
              <a:t>kinetotherapy</a:t>
            </a:r>
            <a:r>
              <a:rPr lang="ro-RO" altLang="en-US" sz="1600" dirty="0" smtClean="0"/>
              <a:t>: 3 </a:t>
            </a:r>
            <a:r>
              <a:rPr lang="en-US" altLang="en-US" sz="1600" dirty="0" smtClean="0"/>
              <a:t>years</a:t>
            </a:r>
            <a:r>
              <a:rPr lang="ro-RO" altLang="en-US" sz="1600" dirty="0" smtClean="0"/>
              <a:t>, 180 credit</a:t>
            </a:r>
            <a:r>
              <a:rPr lang="en-US" altLang="en-US" sz="1600" dirty="0" smtClean="0"/>
              <a:t>s </a:t>
            </a:r>
            <a:r>
              <a:rPr lang="en-US" altLang="en-US" sz="1600" b="1" dirty="0" smtClean="0"/>
              <a:t>in Romanian and</a:t>
            </a:r>
          </a:p>
          <a:p>
            <a:r>
              <a:rPr lang="en-US" altLang="en-US" sz="1600" b="1" dirty="0" smtClean="0"/>
              <a:t>English </a:t>
            </a:r>
            <a:endParaRPr lang="en-US" altLang="en-US" sz="1600" dirty="0"/>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02237" y="207823"/>
            <a:ext cx="3252355" cy="2171317"/>
          </a:xfrm>
        </p:spPr>
      </p:pic>
      <p:pic>
        <p:nvPicPr>
          <p:cNvPr id="11"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91950" y="2690348"/>
            <a:ext cx="3366655" cy="2243803"/>
          </a:xfrm>
        </p:spPr>
      </p:pic>
      <p:pic>
        <p:nvPicPr>
          <p:cNvPr id="13"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39591" y="4508123"/>
            <a:ext cx="3086100" cy="1984664"/>
          </a:xfrm>
        </p:spPr>
      </p:pic>
    </p:spTree>
    <p:extLst>
      <p:ext uri="{BB962C8B-B14F-4D97-AF65-F5344CB8AC3E}">
        <p14:creationId xmlns:p14="http://schemas.microsoft.com/office/powerpoint/2010/main" val="3680644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4066547" y="716751"/>
            <a:ext cx="4204201" cy="400110"/>
          </a:xfrm>
          <a:prstGeom prst="rect">
            <a:avLst/>
          </a:prstGeom>
          <a:solidFill>
            <a:schemeClr val="bg1"/>
          </a:solidFill>
          <a:ln w="9525">
            <a:solidFill>
              <a:schemeClr val="accent1"/>
            </a:solidFill>
            <a:miter lim="800000"/>
            <a:headEnd/>
            <a:tailEnd/>
          </a:ln>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50000"/>
              </a:spcBef>
              <a:buFontTx/>
              <a:buNone/>
              <a:defRPr/>
            </a:pPr>
            <a:r>
              <a:rPr lang="en-US" altLang="en-US" sz="2000" i="0" dirty="0" smtClean="0">
                <a:solidFill>
                  <a:schemeClr val="tx2">
                    <a:lumMod val="90000"/>
                    <a:lumOff val="10000"/>
                  </a:schemeClr>
                </a:solidFill>
                <a:latin typeface="+mj-lt"/>
              </a:rPr>
              <a:t>OUR UNIVERSITY IN FIGURES</a:t>
            </a:r>
            <a:endParaRPr lang="en-US" altLang="en-US" sz="2000" i="0" dirty="0" smtClean="0">
              <a:solidFill>
                <a:schemeClr val="tx2">
                  <a:lumMod val="90000"/>
                  <a:lumOff val="10000"/>
                </a:schemeClr>
              </a:solidFill>
              <a:latin typeface="+mj-lt"/>
            </a:endParaRP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6000"/>
                    </a14:imgEffect>
                    <a14:imgEffect>
                      <a14:colorTemperature colorTemp="10450"/>
                    </a14:imgEffect>
                  </a14:imgLayer>
                </a14:imgProps>
              </a:ext>
              <a:ext uri="{28A0092B-C50C-407E-A947-70E740481C1C}">
                <a14:useLocalDpi xmlns:a14="http://schemas.microsoft.com/office/drawing/2010/main" val="0"/>
              </a:ext>
            </a:extLst>
          </a:blip>
          <a:srcRect/>
          <a:stretch>
            <a:fillRect/>
          </a:stretch>
        </p:blipFill>
        <p:spPr bwMode="auto">
          <a:xfrm>
            <a:off x="955965" y="1600578"/>
            <a:ext cx="10425366" cy="3442937"/>
          </a:xfrm>
          <a:prstGeom prst="rect">
            <a:avLst/>
          </a:prstGeom>
          <a:noFill/>
          <a:ln w="15875">
            <a:solidFill>
              <a:schemeClr val="tx2"/>
            </a:solidFill>
            <a:miter lim="800000"/>
            <a:headEnd/>
            <a:tailEnd/>
          </a:ln>
          <a:effectLst>
            <a:glow rad="127000">
              <a:schemeClr val="accent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29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2.5"/>
                                          </p:val>
                                        </p:tav>
                                        <p:tav tm="100000">
                                          <p:val>
                                            <p:strVal val="#ppt_w"/>
                                          </p:val>
                                        </p:tav>
                                      </p:tavLst>
                                    </p:anim>
                                    <p:anim calcmode="lin" valueType="num">
                                      <p:cBhvr>
                                        <p:cTn id="8" dur="500" fill="hold"/>
                                        <p:tgtEl>
                                          <p:spTgt spid="11"/>
                                        </p:tgtEl>
                                        <p:attrNameLst>
                                          <p:attrName>ppt_h</p:attrName>
                                        </p:attrNameLst>
                                      </p:cBhvr>
                                      <p:tavLst>
                                        <p:tav tm="0">
                                          <p:val>
                                            <p:strVal val="#ppt_h*0.01"/>
                                          </p:val>
                                        </p:tav>
                                        <p:tav tm="100000">
                                          <p:val>
                                            <p:strVal val="#ppt_h"/>
                                          </p:val>
                                        </p:tav>
                                      </p:tavLst>
                                    </p:anim>
                                    <p:anim calcmode="lin" valueType="num">
                                      <p:cBhvr>
                                        <p:cTn id="9" dur="500" fill="hold"/>
                                        <p:tgtEl>
                                          <p:spTgt spid="11"/>
                                        </p:tgtEl>
                                        <p:attrNameLst>
                                          <p:attrName>ppt_x</p:attrName>
                                        </p:attrNameLst>
                                      </p:cBhvr>
                                      <p:tavLst>
                                        <p:tav tm="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h+1"/>
                                          </p:val>
                                        </p:tav>
                                        <p:tav tm="100000">
                                          <p:val>
                                            <p:strVal val="#ppt_y"/>
                                          </p:val>
                                        </p:tav>
                                      </p:tavLst>
                                    </p:anim>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6928" y="1237515"/>
            <a:ext cx="9340683" cy="4573738"/>
          </a:xfrm>
        </p:spPr>
        <p:txBody>
          <a:bodyPr>
            <a:normAutofit/>
          </a:bodyPr>
          <a:lstStyle/>
          <a:p>
            <a:pPr marL="216000" indent="-274320" fontAlgn="auto">
              <a:lnSpc>
                <a:spcPct val="150000"/>
              </a:lnSpc>
              <a:spcBef>
                <a:spcPct val="0"/>
              </a:spcBef>
              <a:spcAft>
                <a:spcPts val="0"/>
              </a:spcAft>
              <a:defRPr/>
            </a:pPr>
            <a:r>
              <a:rPr lang="en-US" sz="1600" dirty="0"/>
              <a:t>We assist and advise members of our academic community in all international agendas and, in close collaboration with the faculties, we design and promote programs for </a:t>
            </a:r>
            <a:r>
              <a:rPr lang="en-US" sz="1600" dirty="0" smtClean="0"/>
              <a:t>internationalization</a:t>
            </a:r>
          </a:p>
          <a:p>
            <a:pPr marL="216000" indent="-274320" fontAlgn="auto">
              <a:lnSpc>
                <a:spcPct val="150000"/>
              </a:lnSpc>
              <a:spcBef>
                <a:spcPct val="0"/>
              </a:spcBef>
              <a:spcAft>
                <a:spcPts val="0"/>
              </a:spcAft>
              <a:defRPr/>
            </a:pPr>
            <a:r>
              <a:rPr lang="en-US" sz="1600" dirty="0" smtClean="0"/>
              <a:t>57 </a:t>
            </a:r>
            <a:r>
              <a:rPr lang="en-US" sz="1600" dirty="0"/>
              <a:t>agreements with universities and hospitals from countries like: Belgium, Czech Republic, Finland, France, Germany, Italy, UK, Holland, Poland, Spain, Bulgaria, Republic of Macedonia, Slovenia, Hungary, Greece, Turkey and Luxembourg. </a:t>
            </a:r>
            <a:endParaRPr lang="en-US" sz="1600" dirty="0" smtClean="0"/>
          </a:p>
          <a:p>
            <a:pPr marL="216000" indent="-274320" fontAlgn="auto">
              <a:lnSpc>
                <a:spcPct val="150000"/>
              </a:lnSpc>
              <a:spcBef>
                <a:spcPct val="0"/>
              </a:spcBef>
              <a:spcAft>
                <a:spcPts val="0"/>
              </a:spcAft>
              <a:defRPr/>
            </a:pPr>
            <a:r>
              <a:rPr lang="en-US" sz="1600" dirty="0"/>
              <a:t>For years now, we have been participating in reputable educational fairs around the world (8 editions of EAIE), taking advantage of this instrument’s potential for effective communication with prospective students or partners. </a:t>
            </a:r>
            <a:endParaRPr lang="en-US" sz="1600" dirty="0"/>
          </a:p>
          <a:p>
            <a:r>
              <a:rPr lang="en-US" sz="1600" dirty="0" smtClean="0">
                <a:solidFill>
                  <a:schemeClr val="tx1"/>
                </a:solidFill>
              </a:rPr>
              <a:t>TEAM: </a:t>
            </a:r>
          </a:p>
          <a:p>
            <a:pPr marL="0" indent="0">
              <a:buNone/>
            </a:pPr>
            <a:r>
              <a:rPr lang="en-US" sz="1600" dirty="0" smtClean="0"/>
              <a:t>Prof</a:t>
            </a:r>
            <a:r>
              <a:rPr lang="en-US" sz="1600" dirty="0"/>
              <a:t>. Dr. Monica </a:t>
            </a:r>
            <a:r>
              <a:rPr lang="en-US" sz="1600" dirty="0" err="1"/>
              <a:t>Hancianu</a:t>
            </a:r>
            <a:r>
              <a:rPr lang="en-US" sz="1600" dirty="0"/>
              <a:t> - Vice-Rector of International Relations </a:t>
            </a:r>
            <a:endParaRPr lang="en-US" sz="1600" dirty="0" smtClean="0"/>
          </a:p>
          <a:p>
            <a:pPr marL="0" indent="0">
              <a:buNone/>
            </a:pPr>
            <a:r>
              <a:rPr lang="sv-SE" sz="1600" dirty="0" smtClean="0"/>
              <a:t>Mihaela </a:t>
            </a:r>
            <a:r>
              <a:rPr lang="sv-SE" sz="1600" dirty="0"/>
              <a:t>Vacariu Sirotta – Erasmus Officer </a:t>
            </a:r>
            <a:endParaRPr lang="sv-SE" sz="1600" dirty="0" smtClean="0"/>
          </a:p>
          <a:p>
            <a:pPr marL="0" indent="0">
              <a:buNone/>
            </a:pPr>
            <a:r>
              <a:rPr lang="en-US" sz="1600" dirty="0" err="1" smtClean="0"/>
              <a:t>Andreea</a:t>
            </a:r>
            <a:r>
              <a:rPr lang="en-US" sz="1600" dirty="0" smtClean="0"/>
              <a:t> </a:t>
            </a:r>
            <a:r>
              <a:rPr lang="en-US" sz="1600" dirty="0" err="1"/>
              <a:t>Dobrea</a:t>
            </a:r>
            <a:r>
              <a:rPr lang="en-US" sz="1600" dirty="0"/>
              <a:t> – International Relations </a:t>
            </a:r>
            <a:r>
              <a:rPr lang="en-US" sz="1600" dirty="0" smtClean="0"/>
              <a:t>Officer</a:t>
            </a:r>
            <a:endParaRPr lang="en-US" sz="2400" dirty="0" smtClean="0">
              <a:solidFill>
                <a:schemeClr val="tx2">
                  <a:lumMod val="90000"/>
                  <a:lumOff val="10000"/>
                </a:schemeClr>
              </a:solidFill>
              <a:latin typeface="Bell MT" pitchFamily="18" charset="0"/>
            </a:endParaRPr>
          </a:p>
          <a:p>
            <a:pPr indent="-274320" fontAlgn="auto">
              <a:lnSpc>
                <a:spcPct val="150000"/>
              </a:lnSpc>
              <a:spcBef>
                <a:spcPct val="0"/>
              </a:spcBef>
              <a:spcAft>
                <a:spcPts val="0"/>
              </a:spcAft>
              <a:defRPr/>
            </a:pPr>
            <a:endParaRPr lang="en-US" dirty="0">
              <a:solidFill>
                <a:schemeClr val="tx2">
                  <a:lumMod val="90000"/>
                  <a:lumOff val="10000"/>
                </a:schemeClr>
              </a:solidFill>
            </a:endParaRPr>
          </a:p>
        </p:txBody>
      </p:sp>
      <p:sp>
        <p:nvSpPr>
          <p:cNvPr id="6" name="Title 5"/>
          <p:cNvSpPr>
            <a:spLocks noGrp="1"/>
          </p:cNvSpPr>
          <p:nvPr>
            <p:ph type="title"/>
          </p:nvPr>
        </p:nvSpPr>
        <p:spPr/>
        <p:txBody>
          <a:bodyPr/>
          <a:lstStyle/>
          <a:p>
            <a:r>
              <a:rPr lang="en-US" i="1" dirty="0">
                <a:solidFill>
                  <a:schemeClr val="tx2">
                    <a:lumMod val="90000"/>
                    <a:lumOff val="10000"/>
                  </a:schemeClr>
                </a:solidFill>
                <a:ea typeface="+mn-ea"/>
                <a:cs typeface="+mn-cs"/>
              </a:rPr>
              <a:t>INTERNATIONAL OFFICE</a:t>
            </a:r>
          </a:p>
        </p:txBody>
      </p:sp>
    </p:spTree>
    <p:extLst>
      <p:ext uri="{BB962C8B-B14F-4D97-AF65-F5344CB8AC3E}">
        <p14:creationId xmlns:p14="http://schemas.microsoft.com/office/powerpoint/2010/main" val="150126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10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MF">
      <a:dk1>
        <a:sysClr val="windowText" lastClr="000000"/>
      </a:dk1>
      <a:lt1>
        <a:sysClr val="window" lastClr="FFFFFF"/>
      </a:lt1>
      <a:dk2>
        <a:srgbClr val="00402F"/>
      </a:dk2>
      <a:lt2>
        <a:srgbClr val="EEECE1"/>
      </a:lt2>
      <a:accent1>
        <a:srgbClr val="CFAB7A"/>
      </a:accent1>
      <a:accent2>
        <a:srgbClr val="C0504D"/>
      </a:accent2>
      <a:accent3>
        <a:srgbClr val="9BBB59"/>
      </a:accent3>
      <a:accent4>
        <a:srgbClr val="8064A2"/>
      </a:accent4>
      <a:accent5>
        <a:srgbClr val="4BACC6"/>
      </a:accent5>
      <a:accent6>
        <a:srgbClr val="F79646"/>
      </a:accent6>
      <a:hlink>
        <a:srgbClr val="0000FF"/>
      </a:hlink>
      <a:folHlink>
        <a:srgbClr val="B99B64"/>
      </a:folHlink>
    </a:clrScheme>
    <a:fontScheme name="UMF">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5F442381621F4DBB3865F31BF48076" ma:contentTypeVersion="0" ma:contentTypeDescription="Create a new document." ma:contentTypeScope="" ma:versionID="89b19f279877f93e6e9c060ee530bc92">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A3C43F3-BA0E-495C-AF49-D0B910C1E096}">
  <ds:schemaRefs>
    <ds:schemaRef ds:uri="http://schemas.microsoft.com/sharepoint/v3/contenttype/forms"/>
  </ds:schemaRefs>
</ds:datastoreItem>
</file>

<file path=customXml/itemProps2.xml><?xml version="1.0" encoding="utf-8"?>
<ds:datastoreItem xmlns:ds="http://schemas.openxmlformats.org/officeDocument/2006/customXml" ds:itemID="{02CE5F8F-6522-4ADC-8B60-B01A6A420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FB898B-C51E-40CA-AEEB-9F5D1EFA0E32}">
  <ds:schemaRef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434</TotalTime>
  <Words>509</Words>
  <Application>Microsoft Office PowerPoint</Application>
  <PresentationFormat>Custom</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IASI – ROMANIA </vt:lpstr>
      <vt:lpstr>5 reasons to study at UMF IASI</vt:lpstr>
      <vt:lpstr>SHORT HISTORY</vt:lpstr>
      <vt:lpstr>PowerPoint Presentation</vt:lpstr>
      <vt:lpstr>PowerPoint Presentation</vt:lpstr>
      <vt:lpstr>INTERNATIONAL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UMF PowerPoint Presentation</dc:title>
  <dc:creator>MANAGEMENT</dc:creator>
  <cp:lastModifiedBy>Andreea DOBREA</cp:lastModifiedBy>
  <cp:revision>41</cp:revision>
  <dcterms:created xsi:type="dcterms:W3CDTF">2016-09-28T09:07:02Z</dcterms:created>
  <dcterms:modified xsi:type="dcterms:W3CDTF">2018-04-27T08:40:26Z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0x010100FF5F442381621F4DBB3865F31BF48076</vt:lpwstr>
  </property>
</Properties>
</file>