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04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38404"/>
            <a:ext cx="10692130" cy="1044575"/>
          </a:xfrm>
          <a:custGeom>
            <a:avLst/>
            <a:gdLst/>
            <a:ahLst/>
            <a:cxnLst/>
            <a:rect l="l" t="t" r="r" b="b"/>
            <a:pathLst>
              <a:path w="10692130" h="1044575">
                <a:moveTo>
                  <a:pt x="10692003" y="0"/>
                </a:moveTo>
                <a:lnTo>
                  <a:pt x="0" y="0"/>
                </a:lnTo>
                <a:lnTo>
                  <a:pt x="0" y="1044003"/>
                </a:lnTo>
                <a:lnTo>
                  <a:pt x="10692003" y="1044003"/>
                </a:lnTo>
                <a:lnTo>
                  <a:pt x="10692003" y="0"/>
                </a:lnTo>
                <a:close/>
              </a:path>
            </a:pathLst>
          </a:custGeom>
          <a:solidFill>
            <a:srgbClr val="BBD3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2"/>
            <a:ext cx="10692130" cy="288290"/>
          </a:xfrm>
          <a:custGeom>
            <a:avLst/>
            <a:gdLst/>
            <a:ahLst/>
            <a:cxnLst/>
            <a:rect l="l" t="t" r="r" b="b"/>
            <a:pathLst>
              <a:path w="10692130" h="288290">
                <a:moveTo>
                  <a:pt x="10692003" y="0"/>
                </a:moveTo>
                <a:lnTo>
                  <a:pt x="0" y="0"/>
                </a:lnTo>
                <a:lnTo>
                  <a:pt x="0" y="287997"/>
                </a:lnTo>
                <a:lnTo>
                  <a:pt x="10692003" y="287997"/>
                </a:lnTo>
                <a:lnTo>
                  <a:pt x="10692003" y="0"/>
                </a:lnTo>
                <a:close/>
              </a:path>
            </a:pathLst>
          </a:custGeom>
          <a:solidFill>
            <a:srgbClr val="1A6D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128002" y="4023004"/>
            <a:ext cx="3564254" cy="2664460"/>
          </a:xfrm>
          <a:custGeom>
            <a:avLst/>
            <a:gdLst/>
            <a:ahLst/>
            <a:cxnLst/>
            <a:rect l="l" t="t" r="r" b="b"/>
            <a:pathLst>
              <a:path w="3564254" h="2664459">
                <a:moveTo>
                  <a:pt x="3564001" y="0"/>
                </a:moveTo>
                <a:lnTo>
                  <a:pt x="0" y="0"/>
                </a:lnTo>
                <a:lnTo>
                  <a:pt x="0" y="2664002"/>
                </a:lnTo>
                <a:lnTo>
                  <a:pt x="3564001" y="2664002"/>
                </a:lnTo>
                <a:lnTo>
                  <a:pt x="3564001" y="0"/>
                </a:lnTo>
                <a:close/>
              </a:path>
            </a:pathLst>
          </a:custGeom>
          <a:solidFill>
            <a:srgbClr val="BBD3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38404"/>
            <a:ext cx="7128509" cy="1044575"/>
          </a:xfrm>
          <a:custGeom>
            <a:avLst/>
            <a:gdLst/>
            <a:ahLst/>
            <a:cxnLst/>
            <a:rect l="l" t="t" r="r" b="b"/>
            <a:pathLst>
              <a:path w="7128509" h="1044575">
                <a:moveTo>
                  <a:pt x="7128002" y="0"/>
                </a:moveTo>
                <a:lnTo>
                  <a:pt x="0" y="0"/>
                </a:lnTo>
                <a:lnTo>
                  <a:pt x="0" y="1044003"/>
                </a:lnTo>
                <a:lnTo>
                  <a:pt x="7128002" y="1044003"/>
                </a:lnTo>
                <a:lnTo>
                  <a:pt x="7128002" y="0"/>
                </a:lnTo>
                <a:close/>
              </a:path>
            </a:pathLst>
          </a:custGeom>
          <a:solidFill>
            <a:srgbClr val="BBD3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2"/>
            <a:ext cx="7128509" cy="288290"/>
          </a:xfrm>
          <a:custGeom>
            <a:avLst/>
            <a:gdLst/>
            <a:ahLst/>
            <a:cxnLst/>
            <a:rect l="l" t="t" r="r" b="b"/>
            <a:pathLst>
              <a:path w="7128509" h="288290">
                <a:moveTo>
                  <a:pt x="7128002" y="0"/>
                </a:moveTo>
                <a:lnTo>
                  <a:pt x="0" y="0"/>
                </a:lnTo>
                <a:lnTo>
                  <a:pt x="0" y="287997"/>
                </a:lnTo>
                <a:lnTo>
                  <a:pt x="7128002" y="287997"/>
                </a:lnTo>
                <a:lnTo>
                  <a:pt x="7128002" y="0"/>
                </a:lnTo>
                <a:close/>
              </a:path>
            </a:pathLst>
          </a:custGeom>
          <a:solidFill>
            <a:srgbClr val="1A6D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00" y="688809"/>
            <a:ext cx="10142799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arburg.de/de/fb21/erzwinst/studium/%20studium-international/auslandspraktika" TargetMode="External"/><Relationship Id="rId13" Type="http://schemas.openxmlformats.org/officeDocument/2006/relationships/image" Target="../media/image4.jpg"/><Relationship Id="rId3" Type="http://schemas.openxmlformats.org/officeDocument/2006/relationships/hyperlink" Target="http://www.uni-marburg.de/de/fb21/erzwinst/studium/" TargetMode="External"/><Relationship Id="rId7" Type="http://schemas.openxmlformats.org/officeDocument/2006/relationships/hyperlink" Target="https://www.uni-marburg.de/de/international/kontakt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://www.uni-marburg.de/de/fb21/erzwinst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uni-marburg.de/international/ins/stud/stud/%20erasmus" TargetMode="External"/><Relationship Id="rId11" Type="http://schemas.openxmlformats.org/officeDocument/2006/relationships/image" Target="../media/image2.jpg"/><Relationship Id="rId5" Type="http://schemas.openxmlformats.org/officeDocument/2006/relationships/hyperlink" Target="https://www.uni-marburg.de/de/fb21/erzwinst/studium/%20studium-international" TargetMode="Externa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hyperlink" Target="mailto:erasmus-erziehungswissenschaft@uni-marburg.de" TargetMode="External"/><Relationship Id="rId9" Type="http://schemas.openxmlformats.org/officeDocument/2006/relationships/hyperlink" Target="http://www.baf&#246;g.de/de/auslandsfoerderung-384.php" TargetMode="External"/><Relationship Id="rId1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hyperlink" Target="http://www.uni-marburg.de/international/ins/stud/prak/erasmus/bewerb" TargetMode="External"/><Relationship Id="rId2" Type="http://schemas.openxmlformats.org/officeDocument/2006/relationships/hyperlink" Target="https://www.uni-marburg.de/de/fb21/%20erzwinst/studium/studium-international/%20partneruniversitaete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jpg"/><Relationship Id="rId10" Type="http://schemas.openxmlformats.org/officeDocument/2006/relationships/image" Target="../media/image14.pn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hteck 34"/>
          <p:cNvSpPr/>
          <p:nvPr/>
        </p:nvSpPr>
        <p:spPr>
          <a:xfrm rot="473247">
            <a:off x="1901834" y="1167007"/>
            <a:ext cx="1745038" cy="9448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object 2"/>
          <p:cNvSpPr txBox="1"/>
          <p:nvPr/>
        </p:nvSpPr>
        <p:spPr>
          <a:xfrm>
            <a:off x="288000" y="688809"/>
            <a:ext cx="22904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000" b="1" spc="-30" dirty="0">
                <a:latin typeface="Trebuchet MS"/>
                <a:cs typeface="Trebuchet MS"/>
              </a:rPr>
              <a:t>Bewerbungsprozess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55684" y="688809"/>
            <a:ext cx="9169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000" b="1" spc="-30" dirty="0">
                <a:latin typeface="Trebuchet MS"/>
                <a:cs typeface="Trebuchet MS"/>
              </a:rPr>
              <a:t>Kontakt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9499" y="4340192"/>
            <a:ext cx="3437890" cy="1086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950" b="1" spc="-175" dirty="0">
                <a:solidFill>
                  <a:srgbClr val="B6C8D9"/>
                </a:solidFill>
                <a:latin typeface="Trebuchet MS"/>
                <a:cs typeface="Trebuchet MS"/>
              </a:rPr>
              <a:t>E</a:t>
            </a:r>
            <a:r>
              <a:rPr sz="6950" b="1" spc="-125" dirty="0">
                <a:solidFill>
                  <a:srgbClr val="B6C8D9"/>
                </a:solidFill>
                <a:latin typeface="Trebuchet MS"/>
                <a:cs typeface="Trebuchet MS"/>
              </a:rPr>
              <a:t>R</a:t>
            </a:r>
            <a:r>
              <a:rPr sz="6950" b="1" spc="275" dirty="0">
                <a:solidFill>
                  <a:srgbClr val="B6C8D9"/>
                </a:solidFill>
                <a:latin typeface="Trebuchet MS"/>
                <a:cs typeface="Trebuchet MS"/>
              </a:rPr>
              <a:t>A</a:t>
            </a:r>
            <a:r>
              <a:rPr lang="de-DE" sz="6950" b="1" spc="275" dirty="0">
                <a:solidFill>
                  <a:srgbClr val="B6C8D9"/>
                </a:solidFill>
                <a:latin typeface="Trebuchet MS"/>
                <a:cs typeface="Trebuchet MS"/>
              </a:rPr>
              <a:t>SM</a:t>
            </a:r>
            <a:r>
              <a:rPr sz="6950" b="1" spc="275" dirty="0">
                <a:solidFill>
                  <a:srgbClr val="B6C8D9"/>
                </a:solidFill>
                <a:latin typeface="Trebuchet MS"/>
                <a:cs typeface="Trebuchet MS"/>
              </a:rPr>
              <a:t>U</a:t>
            </a:r>
            <a:endParaRPr sz="695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3300" y="1560207"/>
            <a:ext cx="3410148" cy="12644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 err="1">
                <a:latin typeface="Trebuchet MS"/>
                <a:cs typeface="Trebuchet MS"/>
              </a:rPr>
              <a:t>Informations</a:t>
            </a:r>
            <a:r>
              <a:rPr lang="de-DE" b="1" spc="-15" dirty="0">
                <a:latin typeface="Trebuchet MS"/>
                <a:cs typeface="Trebuchet MS"/>
              </a:rPr>
              <a:t>-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b="1" spc="-15" dirty="0">
                <a:latin typeface="Trebuchet MS"/>
                <a:cs typeface="Trebuchet MS"/>
              </a:rPr>
              <a:t>v</a:t>
            </a:r>
            <a:r>
              <a:rPr b="1" spc="-15" dirty="0" err="1">
                <a:latin typeface="Trebuchet MS"/>
                <a:cs typeface="Trebuchet MS"/>
              </a:rPr>
              <a:t>eranstaltung</a:t>
            </a:r>
            <a:endParaRPr lang="de-DE" b="1" spc="-1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de-DE" sz="1200" b="1" spc="-1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1600" b="1" spc="-15" dirty="0">
                <a:latin typeface="Trebuchet MS"/>
                <a:cs typeface="Trebuchet MS"/>
              </a:rPr>
              <a:t>Ort: HSG </a:t>
            </a:r>
            <a:r>
              <a:rPr lang="de-DE" sz="1600" dirty="0"/>
              <a:t>  </a:t>
            </a:r>
            <a:r>
              <a:rPr lang="de-DE" sz="1600" b="1" dirty="0"/>
              <a:t>+2/0090</a:t>
            </a:r>
            <a:endParaRPr lang="de-DE" sz="1600" b="1" spc="-1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1400" b="1" u="sng" spc="-15" dirty="0">
                <a:solidFill>
                  <a:srgbClr val="C00000"/>
                </a:solidFill>
                <a:latin typeface="Trebuchet MS"/>
                <a:cs typeface="Trebuchet MS"/>
              </a:rPr>
              <a:t>Bitte melden Sie sich vorab per Mail an!</a:t>
            </a:r>
          </a:p>
        </p:txBody>
      </p:sp>
      <p:sp>
        <p:nvSpPr>
          <p:cNvPr id="6" name="object 6"/>
          <p:cNvSpPr txBox="1"/>
          <p:nvPr/>
        </p:nvSpPr>
        <p:spPr>
          <a:xfrm rot="590995">
            <a:off x="2022395" y="1311029"/>
            <a:ext cx="190974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1600" b="1" spc="-114" dirty="0">
                <a:latin typeface="Trebuchet MS"/>
                <a:cs typeface="Trebuchet MS"/>
              </a:rPr>
              <a:t>Freitag, 18</a:t>
            </a:r>
            <a:r>
              <a:rPr sz="1600" b="1" spc="-114" dirty="0">
                <a:latin typeface="Trebuchet MS"/>
                <a:cs typeface="Trebuchet MS"/>
              </a:rPr>
              <a:t>. </a:t>
            </a:r>
            <a:r>
              <a:rPr lang="de-DE" sz="1600" b="1" spc="-25" dirty="0">
                <a:latin typeface="Trebuchet MS"/>
                <a:cs typeface="Trebuchet MS"/>
              </a:rPr>
              <a:t>November </a:t>
            </a:r>
            <a:r>
              <a:rPr sz="1600" b="1" spc="-50" dirty="0">
                <a:latin typeface="Trebuchet MS"/>
                <a:cs typeface="Trebuchet MS"/>
              </a:rPr>
              <a:t>20</a:t>
            </a:r>
            <a:r>
              <a:rPr lang="de-DE" sz="1600" b="1" spc="-50" dirty="0">
                <a:latin typeface="Trebuchet MS"/>
                <a:cs typeface="Trebuchet MS"/>
              </a:rPr>
              <a:t>22, </a:t>
            </a:r>
            <a:br>
              <a:rPr lang="de-DE" sz="1600" b="1" spc="-50" dirty="0">
                <a:latin typeface="Trebuchet MS"/>
                <a:cs typeface="Trebuchet MS"/>
              </a:rPr>
            </a:br>
            <a:r>
              <a:rPr lang="de-DE" sz="1600" b="1" spc="-50" dirty="0">
                <a:latin typeface="Trebuchet MS"/>
                <a:cs typeface="Trebuchet MS"/>
              </a:rPr>
              <a:t>14 Uhr</a:t>
            </a:r>
            <a:endParaRPr sz="1600" b="1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3300" y="2959064"/>
            <a:ext cx="190690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 err="1">
                <a:latin typeface="Trebuchet MS"/>
                <a:cs typeface="Trebuchet MS"/>
              </a:rPr>
              <a:t>Bewerbungszeitraum</a:t>
            </a:r>
            <a:br>
              <a:rPr lang="de-DE" sz="1200" dirty="0">
                <a:latin typeface="Trebuchet MS"/>
                <a:cs typeface="Trebuchet MS"/>
              </a:rPr>
            </a:br>
            <a:br>
              <a:rPr lang="de-DE" sz="1200" dirty="0">
                <a:latin typeface="Trebuchet MS"/>
                <a:cs typeface="Trebuchet MS"/>
              </a:rPr>
            </a:br>
            <a:r>
              <a:rPr sz="800" dirty="0" err="1">
                <a:latin typeface="Arial"/>
                <a:cs typeface="Arial"/>
              </a:rPr>
              <a:t>für</a:t>
            </a:r>
            <a:r>
              <a:rPr sz="800" spc="-150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das </a:t>
            </a:r>
            <a:r>
              <a:rPr sz="800" spc="-30" dirty="0" err="1">
                <a:latin typeface="Arial"/>
                <a:cs typeface="Arial"/>
              </a:rPr>
              <a:t>Wintersemester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202</a:t>
            </a:r>
            <a:r>
              <a:rPr lang="de-DE" sz="800" spc="-25" dirty="0">
                <a:latin typeface="Arial"/>
                <a:cs typeface="Arial"/>
              </a:rPr>
              <a:t>3/24 </a:t>
            </a:r>
            <a:r>
              <a:rPr sz="800" dirty="0">
                <a:latin typeface="Arial"/>
                <a:cs typeface="Arial"/>
              </a:rPr>
              <a:t>und/</a:t>
            </a:r>
            <a:r>
              <a:rPr sz="800" dirty="0" err="1">
                <a:latin typeface="Arial"/>
                <a:cs typeface="Arial"/>
              </a:rPr>
              <a:t>oder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35" dirty="0" err="1">
                <a:latin typeface="Arial"/>
                <a:cs typeface="Arial"/>
              </a:rPr>
              <a:t>Sommersemester</a:t>
            </a:r>
            <a:r>
              <a:rPr sz="800" spc="-35" dirty="0">
                <a:latin typeface="Arial"/>
                <a:cs typeface="Arial"/>
              </a:rPr>
              <a:t> 202</a:t>
            </a:r>
            <a:r>
              <a:rPr lang="de-DE" sz="800" spc="-35" dirty="0">
                <a:latin typeface="Arial"/>
                <a:cs typeface="Arial"/>
              </a:rPr>
              <a:t>4 </a:t>
            </a:r>
            <a:r>
              <a:rPr sz="800" spc="-15" dirty="0" err="1">
                <a:latin typeface="Arial"/>
                <a:cs typeface="Arial"/>
              </a:rPr>
              <a:t>ist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der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6512" y="3634866"/>
            <a:ext cx="26003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95" dirty="0">
                <a:solidFill>
                  <a:srgbClr val="B01731"/>
                </a:solidFill>
                <a:latin typeface="Trebuchet MS"/>
                <a:cs typeface="Trebuchet MS"/>
              </a:rPr>
              <a:t>15.</a:t>
            </a:r>
            <a:r>
              <a:rPr sz="1600" b="1" spc="-170" dirty="0">
                <a:solidFill>
                  <a:srgbClr val="B01731"/>
                </a:solidFill>
                <a:latin typeface="Trebuchet MS"/>
                <a:cs typeface="Trebuchet MS"/>
              </a:rPr>
              <a:t> </a:t>
            </a:r>
            <a:r>
              <a:rPr sz="1600" b="1" spc="-55" dirty="0">
                <a:solidFill>
                  <a:srgbClr val="B01731"/>
                </a:solidFill>
                <a:latin typeface="Trebuchet MS"/>
                <a:cs typeface="Trebuchet MS"/>
              </a:rPr>
              <a:t>Nov.</a:t>
            </a:r>
            <a:r>
              <a:rPr sz="1600" b="1" spc="-165" dirty="0">
                <a:solidFill>
                  <a:srgbClr val="B01731"/>
                </a:solidFill>
                <a:latin typeface="Trebuchet MS"/>
                <a:cs typeface="Trebuchet MS"/>
              </a:rPr>
              <a:t> </a:t>
            </a:r>
            <a:r>
              <a:rPr sz="1600" b="1" spc="-50" dirty="0">
                <a:solidFill>
                  <a:srgbClr val="B01731"/>
                </a:solidFill>
                <a:latin typeface="Trebuchet MS"/>
                <a:cs typeface="Trebuchet MS"/>
              </a:rPr>
              <a:t>20</a:t>
            </a:r>
            <a:r>
              <a:rPr lang="de-DE" sz="1600" b="1" spc="-50" dirty="0">
                <a:solidFill>
                  <a:srgbClr val="B01731"/>
                </a:solidFill>
                <a:latin typeface="Trebuchet MS"/>
                <a:cs typeface="Trebuchet MS"/>
              </a:rPr>
              <a:t>22</a:t>
            </a:r>
            <a:r>
              <a:rPr sz="1600" b="1" spc="-170" dirty="0">
                <a:solidFill>
                  <a:srgbClr val="B01731"/>
                </a:solidFill>
                <a:latin typeface="Trebuchet MS"/>
                <a:cs typeface="Trebuchet MS"/>
              </a:rPr>
              <a:t> </a:t>
            </a:r>
            <a:r>
              <a:rPr sz="1600" b="1" spc="210" dirty="0">
                <a:solidFill>
                  <a:srgbClr val="B01731"/>
                </a:solidFill>
                <a:latin typeface="Trebuchet MS"/>
                <a:cs typeface="Trebuchet MS"/>
              </a:rPr>
              <a:t>–</a:t>
            </a:r>
            <a:r>
              <a:rPr sz="1600" b="1" spc="-165" dirty="0">
                <a:solidFill>
                  <a:srgbClr val="B01731"/>
                </a:solidFill>
                <a:latin typeface="Trebuchet MS"/>
                <a:cs typeface="Trebuchet MS"/>
              </a:rPr>
              <a:t> </a:t>
            </a:r>
            <a:r>
              <a:rPr sz="1600" b="1" spc="-95" dirty="0">
                <a:solidFill>
                  <a:srgbClr val="B01731"/>
                </a:solidFill>
                <a:latin typeface="Trebuchet MS"/>
                <a:cs typeface="Trebuchet MS"/>
              </a:rPr>
              <a:t>15.</a:t>
            </a:r>
            <a:r>
              <a:rPr sz="1600" b="1" spc="-165" dirty="0">
                <a:solidFill>
                  <a:srgbClr val="B01731"/>
                </a:solidFill>
                <a:latin typeface="Trebuchet MS"/>
                <a:cs typeface="Trebuchet MS"/>
              </a:rPr>
              <a:t> </a:t>
            </a:r>
            <a:r>
              <a:rPr sz="1600" b="1" spc="-100" dirty="0">
                <a:solidFill>
                  <a:srgbClr val="B01731"/>
                </a:solidFill>
                <a:latin typeface="Trebuchet MS"/>
                <a:cs typeface="Trebuchet MS"/>
              </a:rPr>
              <a:t>Jan.</a:t>
            </a:r>
            <a:r>
              <a:rPr sz="1600" b="1" spc="-170" dirty="0">
                <a:solidFill>
                  <a:srgbClr val="B01731"/>
                </a:solidFill>
                <a:latin typeface="Trebuchet MS"/>
                <a:cs typeface="Trebuchet MS"/>
              </a:rPr>
              <a:t> </a:t>
            </a:r>
            <a:r>
              <a:rPr sz="1600" b="1" spc="-50" dirty="0">
                <a:solidFill>
                  <a:srgbClr val="B01731"/>
                </a:solidFill>
                <a:latin typeface="Trebuchet MS"/>
                <a:cs typeface="Trebuchet MS"/>
              </a:rPr>
              <a:t>202</a:t>
            </a:r>
            <a:r>
              <a:rPr lang="de-DE" sz="1600" b="1" spc="-50" dirty="0">
                <a:solidFill>
                  <a:srgbClr val="B01731"/>
                </a:solidFill>
                <a:latin typeface="Trebuchet MS"/>
                <a:cs typeface="Trebuchet MS"/>
              </a:rPr>
              <a:t>3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3300" y="3901884"/>
            <a:ext cx="2153920" cy="786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Trebuchet MS"/>
                <a:cs typeface="Trebuchet MS"/>
              </a:rPr>
              <a:t>Bewerbung</a:t>
            </a:r>
            <a:endParaRPr sz="1200" dirty="0">
              <a:latin typeface="Trebuchet MS"/>
              <a:cs typeface="Trebuchet MS"/>
            </a:endParaRPr>
          </a:p>
          <a:p>
            <a:pPr marL="12065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20" dirty="0">
                <a:latin typeface="Arial"/>
                <a:cs typeface="Arial"/>
              </a:rPr>
              <a:t>Online </a:t>
            </a:r>
            <a:r>
              <a:rPr sz="800" spc="-15" dirty="0">
                <a:latin typeface="Arial"/>
                <a:cs typeface="Arial"/>
              </a:rPr>
              <a:t>über </a:t>
            </a:r>
            <a:r>
              <a:rPr sz="800" dirty="0">
                <a:latin typeface="Arial"/>
                <a:cs typeface="Arial"/>
              </a:rPr>
              <a:t>Mobility</a:t>
            </a:r>
            <a:r>
              <a:rPr sz="800" spc="-13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Online</a:t>
            </a:r>
            <a:endParaRPr sz="800" dirty="0">
              <a:latin typeface="Arial"/>
              <a:cs typeface="Arial"/>
            </a:endParaRPr>
          </a:p>
          <a:p>
            <a:pPr marL="120650" marR="5080">
              <a:lnSpc>
                <a:spcPct val="100000"/>
              </a:lnSpc>
            </a:pPr>
            <a:r>
              <a:rPr sz="800" spc="-40" dirty="0">
                <a:latin typeface="Arial"/>
                <a:cs typeface="Arial"/>
              </a:rPr>
              <a:t>(Referat </a:t>
            </a:r>
            <a:r>
              <a:rPr sz="800" dirty="0">
                <a:latin typeface="Arial"/>
                <a:cs typeface="Arial"/>
              </a:rPr>
              <a:t>für </a:t>
            </a:r>
            <a:r>
              <a:rPr sz="800" spc="-35" dirty="0">
                <a:latin typeface="Arial"/>
                <a:cs typeface="Arial"/>
              </a:rPr>
              <a:t>Europäische </a:t>
            </a:r>
            <a:r>
              <a:rPr sz="800" spc="-20" dirty="0">
                <a:latin typeface="Arial"/>
                <a:cs typeface="Arial"/>
              </a:rPr>
              <a:t>Bildungsprogramme)  </a:t>
            </a:r>
            <a:r>
              <a:rPr sz="800" spc="-10" dirty="0">
                <a:latin typeface="Arial"/>
                <a:cs typeface="Arial"/>
              </a:rPr>
              <a:t>h</a:t>
            </a:r>
            <a:r>
              <a:rPr sz="800" spc="5" dirty="0">
                <a:latin typeface="Arial"/>
                <a:cs typeface="Arial"/>
                <a:hlinkClick r:id="rId2"/>
              </a:rPr>
              <a:t>ttps://</a:t>
            </a:r>
            <a:r>
              <a:rPr sz="800" spc="20" dirty="0">
                <a:latin typeface="Arial"/>
                <a:cs typeface="Arial"/>
                <a:hlinkClick r:id="rId2"/>
              </a:rPr>
              <a:t>w</a:t>
            </a:r>
            <a:r>
              <a:rPr sz="800" spc="15" dirty="0">
                <a:latin typeface="Arial"/>
                <a:cs typeface="Arial"/>
              </a:rPr>
              <a:t>w</a:t>
            </a:r>
            <a:r>
              <a:rPr sz="800" spc="-25" dirty="0">
                <a:latin typeface="Arial"/>
                <a:cs typeface="Arial"/>
              </a:rPr>
              <a:t>w</a:t>
            </a:r>
            <a:r>
              <a:rPr sz="800" spc="-20" dirty="0">
                <a:latin typeface="Arial"/>
                <a:cs typeface="Arial"/>
                <a:hlinkClick r:id="rId2"/>
              </a:rPr>
              <a:t>.uni-mar</a:t>
            </a:r>
            <a:r>
              <a:rPr sz="800" dirty="0">
                <a:latin typeface="Arial"/>
                <a:cs typeface="Arial"/>
              </a:rPr>
              <a:t>bu</a:t>
            </a:r>
            <a:r>
              <a:rPr sz="800" spc="-10" dirty="0">
                <a:latin typeface="Arial"/>
                <a:cs typeface="Arial"/>
              </a:rPr>
              <a:t>r</a:t>
            </a:r>
            <a:r>
              <a:rPr sz="800" spc="-15" dirty="0">
                <a:latin typeface="Arial"/>
                <a:cs typeface="Arial"/>
              </a:rPr>
              <a:t>g</a:t>
            </a:r>
            <a:r>
              <a:rPr sz="800" spc="-10" dirty="0">
                <a:latin typeface="Arial"/>
                <a:cs typeface="Arial"/>
                <a:hlinkClick r:id="rId2"/>
              </a:rPr>
              <a:t>.de/de/fb21/e</a:t>
            </a:r>
            <a:r>
              <a:rPr sz="800" dirty="0">
                <a:latin typeface="Arial"/>
                <a:cs typeface="Arial"/>
                <a:hlinkClick r:id="rId2"/>
              </a:rPr>
              <a:t>r</a:t>
            </a:r>
            <a:r>
              <a:rPr sz="800" spc="-45" dirty="0">
                <a:latin typeface="Arial"/>
                <a:cs typeface="Arial"/>
              </a:rPr>
              <a:t>z</a:t>
            </a:r>
            <a:r>
              <a:rPr sz="800" dirty="0">
                <a:latin typeface="Arial"/>
                <a:cs typeface="Arial"/>
                <a:hlinkClick r:id="rId2"/>
              </a:rPr>
              <a:t>winst/ 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studium/studium-international/outgoings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3300" y="4917084"/>
            <a:ext cx="2920365" cy="1125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latin typeface="Trebuchet MS"/>
                <a:cs typeface="Trebuchet MS"/>
              </a:rPr>
              <a:t>Einzureichende</a:t>
            </a:r>
            <a:r>
              <a:rPr sz="1200" b="1" spc="-125" dirty="0">
                <a:latin typeface="Trebuchet MS"/>
                <a:cs typeface="Trebuchet MS"/>
              </a:rPr>
              <a:t> </a:t>
            </a:r>
            <a:r>
              <a:rPr sz="1200" b="1" spc="-20" dirty="0">
                <a:latin typeface="Trebuchet MS"/>
                <a:cs typeface="Trebuchet MS"/>
              </a:rPr>
              <a:t>Unterlagen</a:t>
            </a:r>
            <a:endParaRPr sz="1200" dirty="0">
              <a:latin typeface="Trebuchet MS"/>
              <a:cs typeface="Trebuchet MS"/>
            </a:endParaRPr>
          </a:p>
          <a:p>
            <a:pPr marL="120650" marR="508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20" dirty="0">
                <a:latin typeface="Arial"/>
                <a:cs typeface="Arial"/>
              </a:rPr>
              <a:t>Motivationsschreiben </a:t>
            </a:r>
            <a:r>
              <a:rPr sz="800" spc="15" dirty="0">
                <a:latin typeface="Arial"/>
                <a:cs typeface="Arial"/>
              </a:rPr>
              <a:t>mit </a:t>
            </a:r>
            <a:r>
              <a:rPr sz="800" spc="-15" dirty="0">
                <a:latin typeface="Arial"/>
                <a:cs typeface="Arial"/>
              </a:rPr>
              <a:t>konkretem </a:t>
            </a:r>
            <a:r>
              <a:rPr sz="800" spc="-55" dirty="0">
                <a:latin typeface="Arial"/>
                <a:cs typeface="Arial"/>
              </a:rPr>
              <a:t>Fach- </a:t>
            </a:r>
            <a:r>
              <a:rPr sz="800" dirty="0">
                <a:latin typeface="Arial"/>
                <a:cs typeface="Arial"/>
              </a:rPr>
              <a:t>und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Universitätsbezug  </a:t>
            </a:r>
            <a:r>
              <a:rPr sz="800" spc="-5" dirty="0">
                <a:latin typeface="Arial"/>
                <a:cs typeface="Arial"/>
              </a:rPr>
              <a:t>unter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Berücksichtigung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von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Leitfragen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(1-2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Seiten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auf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Deutsch)</a:t>
            </a:r>
            <a:endParaRPr sz="800" dirty="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20" dirty="0">
                <a:latin typeface="Arial"/>
                <a:cs typeface="Arial"/>
              </a:rPr>
              <a:t>tabellarischer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Lebenslauf</a:t>
            </a:r>
            <a:endParaRPr sz="800" dirty="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65"/>
              </a:spcBef>
              <a:buChar char="•"/>
              <a:tabLst>
                <a:tab pos="121285" algn="l"/>
              </a:tabLst>
            </a:pPr>
            <a:r>
              <a:rPr sz="800" spc="-45" dirty="0">
                <a:latin typeface="Arial"/>
                <a:cs typeface="Arial"/>
              </a:rPr>
              <a:t>Sprachenpass</a:t>
            </a:r>
            <a:endParaRPr sz="800" dirty="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20" dirty="0">
                <a:latin typeface="Arial"/>
                <a:cs typeface="Arial"/>
              </a:rPr>
              <a:t>ggf. </a:t>
            </a:r>
            <a:r>
              <a:rPr sz="800" spc="-30" dirty="0">
                <a:latin typeface="Arial"/>
                <a:cs typeface="Arial"/>
              </a:rPr>
              <a:t>Transcript </a:t>
            </a:r>
            <a:r>
              <a:rPr sz="800" dirty="0">
                <a:latin typeface="Arial"/>
                <a:cs typeface="Arial"/>
              </a:rPr>
              <a:t>of</a:t>
            </a:r>
            <a:r>
              <a:rPr sz="800" spc="-160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Records </a:t>
            </a:r>
            <a:r>
              <a:rPr sz="800" spc="-20" dirty="0">
                <a:latin typeface="Arial"/>
                <a:cs typeface="Arial"/>
              </a:rPr>
              <a:t>(Uni-abhängig)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3300" y="6282194"/>
            <a:ext cx="2432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30" dirty="0">
                <a:latin typeface="Arial"/>
                <a:cs typeface="Arial"/>
              </a:rPr>
              <a:t>Weitere </a:t>
            </a:r>
            <a:r>
              <a:rPr sz="800" spc="-25" dirty="0">
                <a:latin typeface="Arial"/>
                <a:cs typeface="Arial"/>
              </a:rPr>
              <a:t>Infos </a:t>
            </a:r>
            <a:r>
              <a:rPr sz="800" spc="-35" dirty="0">
                <a:latin typeface="Arial"/>
                <a:cs typeface="Arial"/>
              </a:rPr>
              <a:t>zu </a:t>
            </a:r>
            <a:r>
              <a:rPr sz="800" spc="-25" dirty="0">
                <a:latin typeface="Arial"/>
                <a:cs typeface="Arial"/>
              </a:rPr>
              <a:t>Bewerbungsunterlagen:  </a:t>
            </a:r>
            <a:r>
              <a:rPr sz="800" spc="-5" dirty="0">
                <a:latin typeface="Arial"/>
                <a:cs typeface="Arial"/>
              </a:rPr>
              <a:t>h</a:t>
            </a:r>
            <a:r>
              <a:rPr sz="800" spc="-5" dirty="0">
                <a:latin typeface="Arial"/>
                <a:cs typeface="Arial"/>
                <a:hlinkClick r:id="rId3"/>
              </a:rPr>
              <a:t>ttps://w</a:t>
            </a:r>
            <a:r>
              <a:rPr sz="800" spc="-5" dirty="0">
                <a:latin typeface="Arial"/>
                <a:cs typeface="Arial"/>
              </a:rPr>
              <a:t>ww</a:t>
            </a:r>
            <a:r>
              <a:rPr sz="800" spc="-5" dirty="0">
                <a:latin typeface="Arial"/>
                <a:cs typeface="Arial"/>
                <a:hlinkClick r:id="rId3"/>
              </a:rPr>
              <a:t>.uni-mar</a:t>
            </a:r>
            <a:r>
              <a:rPr sz="800" spc="-5" dirty="0">
                <a:latin typeface="Arial"/>
                <a:cs typeface="Arial"/>
              </a:rPr>
              <a:t>burg</a:t>
            </a:r>
            <a:r>
              <a:rPr sz="800" spc="-5" dirty="0">
                <a:latin typeface="Arial"/>
                <a:cs typeface="Arial"/>
                <a:hlinkClick r:id="rId3"/>
              </a:rPr>
              <a:t>.de/de/fb21/er</a:t>
            </a:r>
            <a:r>
              <a:rPr sz="800" spc="-5" dirty="0">
                <a:latin typeface="Arial"/>
                <a:cs typeface="Arial"/>
              </a:rPr>
              <a:t>z</a:t>
            </a:r>
            <a:r>
              <a:rPr sz="800" spc="-5" dirty="0">
                <a:latin typeface="Arial"/>
                <a:cs typeface="Arial"/>
                <a:hlinkClick r:id="rId3"/>
              </a:rPr>
              <a:t>winst/studium/ 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studium-international/outgoings/bewerbungsablauf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42892" y="1560207"/>
            <a:ext cx="1846580" cy="6232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15" dirty="0">
                <a:latin typeface="Trebuchet MS"/>
                <a:cs typeface="Trebuchet MS"/>
              </a:rPr>
              <a:t>ERASMUS-</a:t>
            </a:r>
            <a:r>
              <a:rPr sz="1200" b="1" spc="-135" dirty="0">
                <a:latin typeface="Trebuchet MS"/>
                <a:cs typeface="Trebuchet MS"/>
              </a:rPr>
              <a:t> </a:t>
            </a:r>
            <a:r>
              <a:rPr sz="1200" b="1" spc="-15" dirty="0">
                <a:latin typeface="Trebuchet MS"/>
                <a:cs typeface="Trebuchet MS"/>
              </a:rPr>
              <a:t>Koordination</a:t>
            </a:r>
            <a:endParaRPr sz="12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710"/>
              </a:spcBef>
            </a:pPr>
            <a:r>
              <a:rPr lang="de-DE" sz="800" spc="-55" dirty="0">
                <a:latin typeface="Arial"/>
                <a:cs typeface="Arial"/>
              </a:rPr>
              <a:t>Maria Schröder </a:t>
            </a:r>
          </a:p>
          <a:p>
            <a:pPr marL="12700" marR="5080">
              <a:lnSpc>
                <a:spcPct val="100000"/>
              </a:lnSpc>
              <a:spcBef>
                <a:spcPts val="710"/>
              </a:spcBef>
            </a:pPr>
            <a:r>
              <a:rPr sz="800" dirty="0" err="1">
                <a:latin typeface="Arial"/>
                <a:cs typeface="Arial"/>
              </a:rPr>
              <a:t>Institut</a:t>
            </a:r>
            <a:r>
              <a:rPr sz="800" dirty="0">
                <a:latin typeface="Arial"/>
                <a:cs typeface="Arial"/>
              </a:rPr>
              <a:t> für</a:t>
            </a:r>
            <a:r>
              <a:rPr sz="800" spc="-12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Erziehungswissenschaft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42892" y="2199487"/>
            <a:ext cx="21634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30" dirty="0">
                <a:latin typeface="Arial"/>
                <a:cs typeface="Arial"/>
                <a:hlinkClick r:id="rId4"/>
              </a:rPr>
              <a:t>erasmus-erziehungswissenschaft@uni-marburg.de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42892" y="2453487"/>
            <a:ext cx="1931035" cy="6232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 err="1">
                <a:latin typeface="Trebuchet MS"/>
                <a:cs typeface="Trebuchet MS"/>
              </a:rPr>
              <a:t>Sprechstunde</a:t>
            </a:r>
            <a:r>
              <a:rPr sz="1200" b="1" spc="-20" dirty="0">
                <a:latin typeface="Trebuchet MS"/>
                <a:cs typeface="Trebuchet MS"/>
              </a:rPr>
              <a:t> </a:t>
            </a:r>
            <a:endParaRPr sz="1200" dirty="0">
              <a:latin typeface="Trebuchet MS"/>
              <a:cs typeface="Trebuchet MS"/>
            </a:endParaRPr>
          </a:p>
          <a:p>
            <a:pPr marL="12700" marR="305435">
              <a:lnSpc>
                <a:spcPct val="100000"/>
              </a:lnSpc>
              <a:spcBef>
                <a:spcPts val="710"/>
              </a:spcBef>
            </a:pPr>
            <a:r>
              <a:rPr lang="de-DE" sz="800" spc="-20" dirty="0">
                <a:latin typeface="Arial"/>
                <a:cs typeface="Arial"/>
              </a:rPr>
              <a:t>Terminabsprache über Email</a:t>
            </a:r>
          </a:p>
          <a:p>
            <a:pPr marL="12700" marR="305435">
              <a:lnSpc>
                <a:spcPct val="100000"/>
              </a:lnSpc>
              <a:spcBef>
                <a:spcPts val="710"/>
              </a:spcBef>
            </a:pPr>
            <a:r>
              <a:rPr lang="de-DE" sz="800" spc="-40" dirty="0" err="1">
                <a:latin typeface="Arial"/>
                <a:cs typeface="Arial"/>
              </a:rPr>
              <a:t>Pilgrimstein</a:t>
            </a:r>
            <a:r>
              <a:rPr lang="de-DE" sz="800" spc="-40" dirty="0">
                <a:latin typeface="Arial"/>
                <a:cs typeface="Arial"/>
              </a:rPr>
              <a:t> 2 Raum: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01002a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42892" y="3296805"/>
            <a:ext cx="2122170" cy="410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latin typeface="Trebuchet MS"/>
                <a:cs typeface="Trebuchet MS"/>
              </a:rPr>
              <a:t>Wichtige</a:t>
            </a:r>
            <a:r>
              <a:rPr sz="1200" b="1" spc="-125" dirty="0">
                <a:latin typeface="Trebuchet MS"/>
                <a:cs typeface="Trebuchet MS"/>
              </a:rPr>
              <a:t> </a:t>
            </a:r>
            <a:r>
              <a:rPr sz="1200" b="1" spc="-20" dirty="0">
                <a:latin typeface="Trebuchet MS"/>
                <a:cs typeface="Trebuchet MS"/>
              </a:rPr>
              <a:t>Adressen</a:t>
            </a:r>
            <a:endParaRPr sz="12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800" spc="-25" dirty="0" err="1">
                <a:latin typeface="Arial"/>
                <a:cs typeface="Arial"/>
              </a:rPr>
              <a:t>Infos</a:t>
            </a:r>
            <a:r>
              <a:rPr lang="de-DE" sz="800" spc="-25" dirty="0">
                <a:latin typeface="Arial"/>
                <a:cs typeface="Arial"/>
              </a:rPr>
              <a:t> </a:t>
            </a:r>
            <a:r>
              <a:rPr sz="800" spc="-60" dirty="0">
                <a:latin typeface="Arial"/>
                <a:cs typeface="Arial"/>
              </a:rPr>
              <a:t>Erasmus, </a:t>
            </a:r>
            <a:r>
              <a:rPr sz="800" dirty="0">
                <a:latin typeface="Arial"/>
                <a:cs typeface="Arial"/>
              </a:rPr>
              <a:t>Institut </a:t>
            </a:r>
            <a:r>
              <a:rPr sz="800" dirty="0" err="1">
                <a:latin typeface="Arial"/>
                <a:cs typeface="Arial"/>
              </a:rPr>
              <a:t>für</a:t>
            </a:r>
            <a:r>
              <a:rPr sz="800" spc="-145" dirty="0">
                <a:latin typeface="Arial"/>
                <a:cs typeface="Arial"/>
              </a:rPr>
              <a:t> </a:t>
            </a:r>
            <a:r>
              <a:rPr sz="800" spc="-30" dirty="0" err="1">
                <a:latin typeface="Arial"/>
                <a:cs typeface="Arial"/>
              </a:rPr>
              <a:t>Erziehungswissenschaft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42892" y="3769486"/>
            <a:ext cx="24326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B8BCBF"/>
                </a:solidFill>
                <a:latin typeface="Arial"/>
                <a:cs typeface="Arial"/>
                <a:hlinkClick r:id="rId5"/>
              </a:rPr>
              <a:t>https://www.uni-marburg.de/de/fb21/erzwinst/studium/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B8BCBF"/>
                </a:solidFill>
                <a:latin typeface="Arial"/>
                <a:cs typeface="Arial"/>
                <a:hlinkClick r:id="rId5"/>
              </a:rPr>
              <a:t>studium-international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42892" y="4038726"/>
            <a:ext cx="24606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5" dirty="0">
                <a:latin typeface="Arial"/>
                <a:cs typeface="Arial"/>
              </a:rPr>
              <a:t>Infos </a:t>
            </a:r>
            <a:r>
              <a:rPr sz="800" spc="-60" dirty="0">
                <a:latin typeface="Arial"/>
                <a:cs typeface="Arial"/>
              </a:rPr>
              <a:t>Erasmus, </a:t>
            </a:r>
            <a:r>
              <a:rPr sz="800" spc="-10" dirty="0">
                <a:latin typeface="Arial"/>
                <a:cs typeface="Arial"/>
              </a:rPr>
              <a:t>International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Office</a:t>
            </a:r>
            <a:endParaRPr sz="8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800" spc="-40" dirty="0">
                <a:latin typeface="Arial"/>
                <a:cs typeface="Arial"/>
              </a:rPr>
              <a:t>(Referat </a:t>
            </a:r>
            <a:r>
              <a:rPr sz="800" dirty="0">
                <a:latin typeface="Arial"/>
                <a:cs typeface="Arial"/>
              </a:rPr>
              <a:t>für </a:t>
            </a:r>
            <a:r>
              <a:rPr sz="800" spc="-35" dirty="0">
                <a:latin typeface="Arial"/>
                <a:cs typeface="Arial"/>
              </a:rPr>
              <a:t>Europäische </a:t>
            </a:r>
            <a:r>
              <a:rPr sz="800" spc="-20" dirty="0">
                <a:latin typeface="Arial"/>
                <a:cs typeface="Arial"/>
              </a:rPr>
              <a:t>Bildungsprogramme) 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  <a:hlinkClick r:id="rId6"/>
              </a:rPr>
              <a:t>https://www.uni-marburg.de/international/ins/stud/stud/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</a:rPr>
              <a:t> </a:t>
            </a:r>
            <a:r>
              <a:rPr sz="800" spc="-45" dirty="0">
                <a:solidFill>
                  <a:srgbClr val="B8BCBF"/>
                </a:solidFill>
                <a:latin typeface="Arial"/>
                <a:cs typeface="Arial"/>
                <a:hlinkClick r:id="rId6"/>
              </a:rPr>
              <a:t>erasmus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42892" y="4663566"/>
            <a:ext cx="23279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Ansprechpartner </a:t>
            </a:r>
            <a:r>
              <a:rPr sz="800" spc="-10" dirty="0">
                <a:latin typeface="Arial"/>
                <a:cs typeface="Arial"/>
              </a:rPr>
              <a:t>International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Office</a:t>
            </a:r>
            <a:endParaRPr sz="8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800" spc="-40" dirty="0">
                <a:latin typeface="Arial"/>
                <a:cs typeface="Arial"/>
              </a:rPr>
              <a:t>(Referat </a:t>
            </a:r>
            <a:r>
              <a:rPr sz="800" dirty="0">
                <a:latin typeface="Arial"/>
                <a:cs typeface="Arial"/>
              </a:rPr>
              <a:t>für </a:t>
            </a:r>
            <a:r>
              <a:rPr sz="800" spc="-35" dirty="0">
                <a:latin typeface="Arial"/>
                <a:cs typeface="Arial"/>
              </a:rPr>
              <a:t>Europäische </a:t>
            </a:r>
            <a:r>
              <a:rPr sz="800" spc="-20" dirty="0">
                <a:latin typeface="Arial"/>
                <a:cs typeface="Arial"/>
              </a:rPr>
              <a:t>Bildungsprogramme) 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  <a:hlinkClick r:id="rId7"/>
              </a:rPr>
              <a:t>https://www.uni-marburg.de/de/international/kontakt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42892" y="5145323"/>
            <a:ext cx="279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25" dirty="0">
                <a:latin typeface="Arial"/>
                <a:cs typeface="Arial"/>
              </a:rPr>
              <a:t>Infos zum Auslandspraktikum, </a:t>
            </a:r>
            <a:r>
              <a:rPr sz="800" dirty="0">
                <a:latin typeface="Arial"/>
                <a:cs typeface="Arial"/>
              </a:rPr>
              <a:t>Institut für</a:t>
            </a:r>
            <a:r>
              <a:rPr sz="800" spc="-17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Erziehungswissenschaft 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  <a:hlinkClick r:id="rId8"/>
              </a:rPr>
              <a:t>https://www.uni-marburg.de/de/fb21/erzwinst/studium/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B8BCBF"/>
                </a:solidFill>
                <a:latin typeface="Arial"/>
                <a:cs typeface="Arial"/>
                <a:hlinkClick r:id="rId8"/>
              </a:rPr>
              <a:t>studium-international/auslandspraktika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55684" y="5634443"/>
            <a:ext cx="205358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35" dirty="0">
                <a:latin typeface="Arial"/>
                <a:cs typeface="Arial"/>
              </a:rPr>
              <a:t>Auslands- </a:t>
            </a:r>
            <a:r>
              <a:rPr sz="800" spc="-55" dirty="0">
                <a:latin typeface="Arial"/>
                <a:cs typeface="Arial"/>
              </a:rPr>
              <a:t>BAföG  </a:t>
            </a:r>
            <a:r>
              <a:rPr sz="800" spc="-20" dirty="0">
                <a:solidFill>
                  <a:srgbClr val="B8BCBF"/>
                </a:solidFill>
                <a:latin typeface="Arial"/>
                <a:cs typeface="Arial"/>
                <a:hlinkClick r:id="rId9"/>
              </a:rPr>
              <a:t>www.bafög.de/de/auslandsfoerderung-384.php</a:t>
            </a:r>
            <a:endParaRPr sz="800" dirty="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0" y="6759003"/>
            <a:ext cx="10692130" cy="801370"/>
            <a:chOff x="0" y="6759003"/>
            <a:chExt cx="10692130" cy="801370"/>
          </a:xfrm>
        </p:grpSpPr>
        <p:sp>
          <p:nvSpPr>
            <p:cNvPr id="22" name="object 22"/>
            <p:cNvSpPr/>
            <p:nvPr/>
          </p:nvSpPr>
          <p:spPr>
            <a:xfrm>
              <a:off x="1409" y="7020001"/>
              <a:ext cx="3562591" cy="540004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564001" y="6759003"/>
              <a:ext cx="7128509" cy="801370"/>
            </a:xfrm>
            <a:custGeom>
              <a:avLst/>
              <a:gdLst/>
              <a:ahLst/>
              <a:cxnLst/>
              <a:rect l="l" t="t" r="r" b="b"/>
              <a:pathLst>
                <a:path w="7128509" h="801370">
                  <a:moveTo>
                    <a:pt x="7128002" y="0"/>
                  </a:moveTo>
                  <a:lnTo>
                    <a:pt x="0" y="0"/>
                  </a:lnTo>
                  <a:lnTo>
                    <a:pt x="0" y="801001"/>
                  </a:lnTo>
                  <a:lnTo>
                    <a:pt x="7128002" y="801001"/>
                  </a:lnTo>
                  <a:lnTo>
                    <a:pt x="7128002" y="0"/>
                  </a:lnTo>
                  <a:close/>
                </a:path>
              </a:pathLst>
            </a:custGeom>
            <a:solidFill>
              <a:srgbClr val="1A6D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449323" y="6759905"/>
              <a:ext cx="2242680" cy="800100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7020001"/>
              <a:ext cx="3564001" cy="540004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/>
          <p:nvPr/>
        </p:nvSpPr>
        <p:spPr>
          <a:xfrm>
            <a:off x="7128002" y="3507308"/>
            <a:ext cx="3564254" cy="467995"/>
          </a:xfrm>
          <a:custGeom>
            <a:avLst/>
            <a:gdLst/>
            <a:ahLst/>
            <a:cxnLst/>
            <a:rect l="l" t="t" r="r" b="b"/>
            <a:pathLst>
              <a:path w="3564254" h="467995">
                <a:moveTo>
                  <a:pt x="3564001" y="0"/>
                </a:moveTo>
                <a:lnTo>
                  <a:pt x="0" y="0"/>
                </a:lnTo>
                <a:lnTo>
                  <a:pt x="0" y="467995"/>
                </a:lnTo>
                <a:lnTo>
                  <a:pt x="3564001" y="467995"/>
                </a:lnTo>
                <a:lnTo>
                  <a:pt x="3564001" y="0"/>
                </a:lnTo>
                <a:close/>
              </a:path>
            </a:pathLst>
          </a:custGeom>
          <a:solidFill>
            <a:srgbClr val="1A6D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47617" y="6148135"/>
            <a:ext cx="1437189" cy="31689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object 28"/>
          <p:cNvGrpSpPr/>
          <p:nvPr/>
        </p:nvGrpSpPr>
        <p:grpSpPr>
          <a:xfrm>
            <a:off x="7757998" y="504164"/>
            <a:ext cx="2445385" cy="878840"/>
            <a:chOff x="7757998" y="504164"/>
            <a:chExt cx="2445385" cy="878840"/>
          </a:xfrm>
        </p:grpSpPr>
        <p:sp>
          <p:nvSpPr>
            <p:cNvPr id="29" name="object 29"/>
            <p:cNvSpPr/>
            <p:nvPr/>
          </p:nvSpPr>
          <p:spPr>
            <a:xfrm>
              <a:off x="7757998" y="504164"/>
              <a:ext cx="2445118" cy="439432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757998" y="942976"/>
              <a:ext cx="2445118" cy="439431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7991894" y="4616564"/>
            <a:ext cx="2096135" cy="590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700" b="1" spc="-95" dirty="0">
                <a:solidFill>
                  <a:srgbClr val="575656"/>
                </a:solidFill>
                <a:latin typeface="Trebuchet MS"/>
                <a:cs typeface="Trebuchet MS"/>
              </a:rPr>
              <a:t>E</a:t>
            </a:r>
            <a:r>
              <a:rPr sz="3700" b="1" spc="-70" dirty="0">
                <a:solidFill>
                  <a:srgbClr val="575656"/>
                </a:solidFill>
                <a:latin typeface="Trebuchet MS"/>
                <a:cs typeface="Trebuchet MS"/>
              </a:rPr>
              <a:t>R</a:t>
            </a:r>
            <a:r>
              <a:rPr sz="3700" b="1" spc="140" dirty="0">
                <a:solidFill>
                  <a:srgbClr val="575656"/>
                </a:solidFill>
                <a:latin typeface="Trebuchet MS"/>
                <a:cs typeface="Trebuchet MS"/>
              </a:rPr>
              <a:t>ASMUS</a:t>
            </a:r>
            <a:endParaRPr sz="3700">
              <a:latin typeface="Trebuchet MS"/>
              <a:cs typeface="Trebuchet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293709" y="5903683"/>
            <a:ext cx="21266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9870" marR="5080" indent="-21717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575656"/>
                </a:solidFill>
                <a:latin typeface="Trebuchet MS"/>
                <a:cs typeface="Trebuchet MS"/>
              </a:rPr>
              <a:t>Studium</a:t>
            </a:r>
            <a:r>
              <a:rPr sz="1500" b="1" spc="-170" dirty="0">
                <a:solidFill>
                  <a:srgbClr val="575656"/>
                </a:solidFill>
                <a:latin typeface="Trebuchet MS"/>
                <a:cs typeface="Trebuchet MS"/>
              </a:rPr>
              <a:t> </a:t>
            </a:r>
            <a:r>
              <a:rPr sz="1500" b="1" dirty="0">
                <a:solidFill>
                  <a:srgbClr val="575656"/>
                </a:solidFill>
                <a:latin typeface="Trebuchet MS"/>
                <a:cs typeface="Trebuchet MS"/>
              </a:rPr>
              <a:t>und</a:t>
            </a:r>
            <a:r>
              <a:rPr sz="1500" b="1" spc="-165" dirty="0">
                <a:solidFill>
                  <a:srgbClr val="575656"/>
                </a:solidFill>
                <a:latin typeface="Trebuchet MS"/>
                <a:cs typeface="Trebuchet MS"/>
              </a:rPr>
              <a:t> </a:t>
            </a:r>
            <a:r>
              <a:rPr sz="1500" b="1" spc="-30" dirty="0">
                <a:solidFill>
                  <a:srgbClr val="575656"/>
                </a:solidFill>
                <a:latin typeface="Trebuchet MS"/>
                <a:cs typeface="Trebuchet MS"/>
              </a:rPr>
              <a:t>Praktika</a:t>
            </a:r>
            <a:r>
              <a:rPr sz="1500" b="1" spc="-165" dirty="0">
                <a:solidFill>
                  <a:srgbClr val="575656"/>
                </a:solidFill>
                <a:latin typeface="Trebuchet MS"/>
                <a:cs typeface="Trebuchet MS"/>
              </a:rPr>
              <a:t> </a:t>
            </a:r>
            <a:r>
              <a:rPr sz="1500" b="1" spc="-20" dirty="0">
                <a:solidFill>
                  <a:srgbClr val="575656"/>
                </a:solidFill>
                <a:latin typeface="Trebuchet MS"/>
                <a:cs typeface="Trebuchet MS"/>
              </a:rPr>
              <a:t>im  </a:t>
            </a:r>
            <a:r>
              <a:rPr sz="1500" b="1" spc="-30" dirty="0">
                <a:solidFill>
                  <a:srgbClr val="575656"/>
                </a:solidFill>
                <a:latin typeface="Trebuchet MS"/>
                <a:cs typeface="Trebuchet MS"/>
              </a:rPr>
              <a:t>europäischen</a:t>
            </a:r>
            <a:r>
              <a:rPr sz="1500" b="1" spc="-215" dirty="0">
                <a:solidFill>
                  <a:srgbClr val="575656"/>
                </a:solidFill>
                <a:latin typeface="Trebuchet MS"/>
                <a:cs typeface="Trebuchet MS"/>
              </a:rPr>
              <a:t> </a:t>
            </a:r>
            <a:r>
              <a:rPr sz="1500" b="1" spc="-5" dirty="0">
                <a:solidFill>
                  <a:srgbClr val="575656"/>
                </a:solidFill>
                <a:latin typeface="Trebuchet MS"/>
                <a:cs typeface="Trebuchet MS"/>
              </a:rPr>
              <a:t>Ausland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688196" y="5135295"/>
            <a:ext cx="17221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0" dirty="0">
                <a:solidFill>
                  <a:srgbClr val="B01731"/>
                </a:solidFill>
                <a:latin typeface="Trebuchet MS"/>
                <a:cs typeface="Trebuchet MS"/>
              </a:rPr>
              <a:t>20</a:t>
            </a:r>
            <a:r>
              <a:rPr lang="de-DE" sz="2800" b="1" spc="-100" dirty="0">
                <a:solidFill>
                  <a:srgbClr val="B01731"/>
                </a:solidFill>
                <a:latin typeface="Trebuchet MS"/>
                <a:cs typeface="Trebuchet MS"/>
              </a:rPr>
              <a:t>23</a:t>
            </a:r>
            <a:r>
              <a:rPr sz="2800" b="1" spc="-100" dirty="0">
                <a:solidFill>
                  <a:srgbClr val="B01731"/>
                </a:solidFill>
                <a:latin typeface="Trebuchet MS"/>
                <a:cs typeface="Trebuchet MS"/>
              </a:rPr>
              <a:t>/202</a:t>
            </a:r>
            <a:r>
              <a:rPr lang="de-DE" sz="2800" b="1" spc="-100" dirty="0">
                <a:solidFill>
                  <a:srgbClr val="B01731"/>
                </a:solidFill>
                <a:latin typeface="Trebuchet MS"/>
                <a:cs typeface="Trebuchet MS"/>
              </a:rPr>
              <a:t>4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426536" y="4106036"/>
            <a:ext cx="486409" cy="150622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2135"/>
              </a:lnSpc>
            </a:pPr>
            <a:r>
              <a:rPr sz="2000" b="1" spc="40" dirty="0">
                <a:solidFill>
                  <a:srgbClr val="B01731"/>
                </a:solidFill>
                <a:latin typeface="Trebuchet MS"/>
                <a:cs typeface="Trebuchet MS"/>
              </a:rPr>
              <a:t>ERASMUS</a:t>
            </a:r>
            <a:endParaRPr sz="2000">
              <a:latin typeface="Trebuchet MS"/>
              <a:cs typeface="Trebuchet MS"/>
            </a:endParaRPr>
          </a:p>
          <a:p>
            <a:pPr marL="640715">
              <a:lnSpc>
                <a:spcPts val="1520"/>
              </a:lnSpc>
            </a:pPr>
            <a:r>
              <a:rPr sz="1400" b="1" dirty="0">
                <a:solidFill>
                  <a:srgbClr val="B8BCBF"/>
                </a:solidFill>
                <a:latin typeface="Trebuchet MS"/>
                <a:cs typeface="Trebuchet MS"/>
              </a:rPr>
              <a:t>2020/2021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300" y="688809"/>
            <a:ext cx="22440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" dirty="0"/>
              <a:t>ERASMUS-</a:t>
            </a:r>
            <a:r>
              <a:rPr spc="-265" dirty="0"/>
              <a:t> </a:t>
            </a:r>
            <a:r>
              <a:rPr spc="-10" dirty="0"/>
              <a:t>Studium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19558" y="688809"/>
            <a:ext cx="222631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25" dirty="0">
                <a:latin typeface="Trebuchet MS"/>
                <a:cs typeface="Trebuchet MS"/>
              </a:rPr>
              <a:t>ERASMUS-</a:t>
            </a:r>
            <a:r>
              <a:rPr sz="2000" b="1" spc="-250" dirty="0">
                <a:latin typeface="Trebuchet MS"/>
                <a:cs typeface="Trebuchet MS"/>
              </a:rPr>
              <a:t> </a:t>
            </a:r>
            <a:r>
              <a:rPr sz="2000" b="1" spc="-40" dirty="0">
                <a:latin typeface="Trebuchet MS"/>
                <a:cs typeface="Trebuchet MS"/>
              </a:rPr>
              <a:t>Praktika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3300" y="1560207"/>
            <a:ext cx="1483995" cy="542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latin typeface="Trebuchet MS"/>
                <a:cs typeface="Trebuchet MS"/>
              </a:rPr>
              <a:t>Studiendauer</a:t>
            </a:r>
            <a:endParaRPr sz="1200">
              <a:latin typeface="Trebuchet MS"/>
              <a:cs typeface="Trebuchet MS"/>
            </a:endParaRPr>
          </a:p>
          <a:p>
            <a:pPr marL="120650" marR="508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42240" algn="l"/>
              </a:tabLst>
            </a:pPr>
            <a:r>
              <a:rPr sz="800" spc="-30" dirty="0">
                <a:latin typeface="Arial"/>
                <a:cs typeface="Arial"/>
              </a:rPr>
              <a:t>3- </a:t>
            </a:r>
            <a:r>
              <a:rPr sz="800" spc="-35" dirty="0">
                <a:latin typeface="Arial"/>
                <a:cs typeface="Arial"/>
              </a:rPr>
              <a:t>12 </a:t>
            </a:r>
            <a:r>
              <a:rPr sz="800" spc="-20" dirty="0">
                <a:latin typeface="Arial"/>
                <a:cs typeface="Arial"/>
              </a:rPr>
              <a:t>Monate </a:t>
            </a:r>
            <a:r>
              <a:rPr sz="800" spc="-5" dirty="0">
                <a:latin typeface="Arial"/>
                <a:cs typeface="Arial"/>
              </a:rPr>
              <a:t>pro</a:t>
            </a:r>
            <a:r>
              <a:rPr sz="800" spc="-15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Studienphase  </a:t>
            </a:r>
            <a:r>
              <a:rPr sz="800" spc="-40" dirty="0">
                <a:latin typeface="Arial"/>
                <a:cs typeface="Arial"/>
              </a:rPr>
              <a:t>(Bachelor, Master,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PhD)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3300" y="4551908"/>
            <a:ext cx="17691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latin typeface="Trebuchet MS"/>
                <a:cs typeface="Trebuchet MS"/>
              </a:rPr>
              <a:t>Für </a:t>
            </a:r>
            <a:r>
              <a:rPr sz="800" b="1" spc="-20" dirty="0">
                <a:latin typeface="Trebuchet MS"/>
                <a:cs typeface="Trebuchet MS"/>
              </a:rPr>
              <a:t>mehr </a:t>
            </a:r>
            <a:r>
              <a:rPr sz="800" b="1" spc="-15" dirty="0">
                <a:latin typeface="Trebuchet MS"/>
                <a:cs typeface="Trebuchet MS"/>
              </a:rPr>
              <a:t>Informationen 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https://www.uni-marburg.de/de/fb21/ 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e</a:t>
            </a:r>
            <a:r>
              <a:rPr sz="800" spc="-1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r</a:t>
            </a:r>
            <a:r>
              <a:rPr sz="800" spc="-4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z</a:t>
            </a:r>
            <a:r>
              <a:rPr sz="800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winst/studium/studium-i</a:t>
            </a:r>
            <a:r>
              <a:rPr sz="800" spc="-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n</a:t>
            </a:r>
            <a:r>
              <a:rPr sz="800" spc="3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t</a:t>
            </a:r>
            <a:r>
              <a:rPr sz="800" spc="-2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er</a:t>
            </a:r>
            <a:r>
              <a:rPr sz="800" spc="-3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n</a:t>
            </a:r>
            <a:r>
              <a:rPr sz="800" spc="-40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a</a:t>
            </a:r>
            <a:r>
              <a:rPr sz="800" spc="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tional/ </a:t>
            </a:r>
            <a:r>
              <a:rPr sz="800" spc="5" dirty="0">
                <a:solidFill>
                  <a:srgbClr val="B8BCBF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B8BCBF"/>
                </a:solidFill>
                <a:latin typeface="Arial"/>
                <a:cs typeface="Arial"/>
                <a:hlinkClick r:id="rId2"/>
              </a:rPr>
              <a:t>partneruniversitaeten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3300" y="5171668"/>
            <a:ext cx="2585720" cy="144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latin typeface="Trebuchet MS"/>
                <a:cs typeface="Trebuchet MS"/>
              </a:rPr>
              <a:t>Vorteile</a:t>
            </a:r>
            <a:endParaRPr sz="1200">
              <a:latin typeface="Trebuchet MS"/>
              <a:cs typeface="Trebuchet MS"/>
            </a:endParaRPr>
          </a:p>
          <a:p>
            <a:pPr marL="120650" marR="855344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55" dirty="0">
                <a:latin typeface="Arial"/>
                <a:cs typeface="Arial"/>
              </a:rPr>
              <a:t>ca. </a:t>
            </a:r>
            <a:r>
              <a:rPr sz="800" spc="-35" dirty="0">
                <a:latin typeface="Arial"/>
                <a:cs typeface="Arial"/>
              </a:rPr>
              <a:t>240 </a:t>
            </a:r>
            <a:r>
              <a:rPr sz="800" spc="-45" dirty="0">
                <a:latin typeface="Arial"/>
                <a:cs typeface="Arial"/>
              </a:rPr>
              <a:t>– </a:t>
            </a:r>
            <a:r>
              <a:rPr sz="800" spc="-35" dirty="0">
                <a:latin typeface="Arial"/>
                <a:cs typeface="Arial"/>
              </a:rPr>
              <a:t>360</a:t>
            </a:r>
            <a:r>
              <a:rPr sz="800" spc="-180" dirty="0">
                <a:latin typeface="Arial"/>
                <a:cs typeface="Arial"/>
              </a:rPr>
              <a:t> </a:t>
            </a:r>
            <a:r>
              <a:rPr sz="800" spc="-45" dirty="0">
                <a:latin typeface="Arial"/>
                <a:cs typeface="Arial"/>
              </a:rPr>
              <a:t>Euro </a:t>
            </a:r>
            <a:r>
              <a:rPr sz="800" spc="-25" dirty="0">
                <a:latin typeface="Arial"/>
                <a:cs typeface="Arial"/>
              </a:rPr>
              <a:t>Mobilitätszuschuss,  </a:t>
            </a:r>
            <a:r>
              <a:rPr sz="800" spc="-15" dirty="0">
                <a:latin typeface="Arial"/>
                <a:cs typeface="Arial"/>
              </a:rPr>
              <a:t>gestaffelt </a:t>
            </a:r>
            <a:r>
              <a:rPr sz="800" spc="-30" dirty="0">
                <a:latin typeface="Arial"/>
                <a:cs typeface="Arial"/>
              </a:rPr>
              <a:t>nach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Ländergruppen</a:t>
            </a:r>
            <a:endParaRPr sz="80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25" dirty="0">
                <a:latin typeface="Arial"/>
                <a:cs typeface="Arial"/>
              </a:rPr>
              <a:t>Befreiung </a:t>
            </a:r>
            <a:r>
              <a:rPr sz="800" spc="-15" dirty="0">
                <a:latin typeface="Arial"/>
                <a:cs typeface="Arial"/>
              </a:rPr>
              <a:t>von </a:t>
            </a:r>
            <a:r>
              <a:rPr sz="800" spc="-20" dirty="0">
                <a:latin typeface="Arial"/>
                <a:cs typeface="Arial"/>
              </a:rPr>
              <a:t>Studiengebühren </a:t>
            </a:r>
            <a:r>
              <a:rPr sz="800" spc="-35" dirty="0">
                <a:latin typeface="Arial"/>
                <a:cs typeface="Arial"/>
              </a:rPr>
              <a:t>an </a:t>
            </a:r>
            <a:r>
              <a:rPr sz="800" spc="-15" dirty="0">
                <a:latin typeface="Arial"/>
                <a:cs typeface="Arial"/>
              </a:rPr>
              <a:t>der</a:t>
            </a:r>
            <a:r>
              <a:rPr sz="800" spc="-13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Gasthochschule</a:t>
            </a:r>
            <a:endParaRPr sz="800">
              <a:latin typeface="Arial"/>
              <a:cs typeface="Arial"/>
            </a:endParaRPr>
          </a:p>
          <a:p>
            <a:pPr marL="120650" marR="130810" indent="-108585">
              <a:lnSpc>
                <a:spcPct val="100000"/>
              </a:lnSpc>
              <a:spcBef>
                <a:spcPts val="565"/>
              </a:spcBef>
              <a:buChar char="•"/>
              <a:tabLst>
                <a:tab pos="121285" algn="l"/>
              </a:tabLst>
            </a:pPr>
            <a:r>
              <a:rPr sz="800" spc="-15" dirty="0">
                <a:latin typeface="Arial"/>
                <a:cs typeface="Arial"/>
              </a:rPr>
              <a:t>Unterstützung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bei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der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Vorbereitung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und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Durchführung  </a:t>
            </a:r>
            <a:r>
              <a:rPr sz="800" spc="-45" dirty="0">
                <a:latin typeface="Arial"/>
                <a:cs typeface="Arial"/>
              </a:rPr>
              <a:t>des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Auslandsstudiums</a:t>
            </a:r>
            <a:endParaRPr sz="80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15" dirty="0">
                <a:latin typeface="Arial"/>
                <a:cs typeface="Arial"/>
              </a:rPr>
              <a:t>Online-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40" dirty="0">
                <a:latin typeface="Arial"/>
                <a:cs typeface="Arial"/>
              </a:rPr>
              <a:t>Sprachkurse</a:t>
            </a:r>
            <a:endParaRPr sz="80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65"/>
              </a:spcBef>
              <a:buChar char="•"/>
              <a:tabLst>
                <a:tab pos="121285" algn="l"/>
              </a:tabLst>
            </a:pPr>
            <a:r>
              <a:rPr sz="800" spc="-30" dirty="0">
                <a:latin typeface="Arial"/>
                <a:cs typeface="Arial"/>
              </a:rPr>
              <a:t>Volle </a:t>
            </a:r>
            <a:r>
              <a:rPr sz="800" spc="-20" dirty="0">
                <a:latin typeface="Arial"/>
                <a:cs typeface="Arial"/>
              </a:rPr>
              <a:t>Anerkennung </a:t>
            </a:r>
            <a:r>
              <a:rPr sz="800" spc="-15" dirty="0">
                <a:latin typeface="Arial"/>
                <a:cs typeface="Arial"/>
              </a:rPr>
              <a:t>der </a:t>
            </a:r>
            <a:r>
              <a:rPr sz="800" spc="5" dirty="0">
                <a:latin typeface="Arial"/>
                <a:cs typeface="Arial"/>
              </a:rPr>
              <a:t>im</a:t>
            </a:r>
            <a:r>
              <a:rPr sz="800" spc="-16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Ausland </a:t>
            </a:r>
            <a:r>
              <a:rPr sz="800" spc="-20" dirty="0">
                <a:latin typeface="Arial"/>
                <a:cs typeface="Arial"/>
              </a:rPr>
              <a:t>erbrachten </a:t>
            </a:r>
            <a:r>
              <a:rPr sz="800" spc="-25" dirty="0">
                <a:latin typeface="Arial"/>
                <a:cs typeface="Arial"/>
              </a:rPr>
              <a:t>Leistungen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7020000"/>
            <a:ext cx="10692130" cy="540385"/>
            <a:chOff x="0" y="7020000"/>
            <a:chExt cx="10692130" cy="540385"/>
          </a:xfrm>
        </p:grpSpPr>
        <p:sp>
          <p:nvSpPr>
            <p:cNvPr id="8" name="object 8"/>
            <p:cNvSpPr/>
            <p:nvPr/>
          </p:nvSpPr>
          <p:spPr>
            <a:xfrm>
              <a:off x="0" y="7020000"/>
              <a:ext cx="10692003" cy="5400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7020013"/>
              <a:ext cx="2772003" cy="5399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307276" y="2664015"/>
            <a:ext cx="543598" cy="3625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93300" y="2331567"/>
            <a:ext cx="1441450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latin typeface="Trebuchet MS"/>
                <a:cs typeface="Trebuchet MS"/>
              </a:rPr>
              <a:t>Pa</a:t>
            </a:r>
            <a:r>
              <a:rPr sz="1200" b="1" spc="-5" dirty="0">
                <a:latin typeface="Trebuchet MS"/>
                <a:cs typeface="Trebuchet MS"/>
              </a:rPr>
              <a:t>r</a:t>
            </a:r>
            <a:r>
              <a:rPr sz="1200" b="1" spc="-25" dirty="0">
                <a:latin typeface="Trebuchet MS"/>
                <a:cs typeface="Trebuchet MS"/>
              </a:rPr>
              <a:t>tneruni</a:t>
            </a:r>
            <a:r>
              <a:rPr sz="1200" b="1" spc="-50" dirty="0">
                <a:latin typeface="Trebuchet MS"/>
                <a:cs typeface="Trebuchet MS"/>
              </a:rPr>
              <a:t>v</a:t>
            </a:r>
            <a:r>
              <a:rPr sz="1200" b="1" spc="-30" dirty="0">
                <a:latin typeface="Trebuchet MS"/>
                <a:cs typeface="Trebuchet MS"/>
              </a:rPr>
              <a:t>ersit</a:t>
            </a:r>
            <a:r>
              <a:rPr sz="1200" b="1" spc="-50" dirty="0">
                <a:latin typeface="Trebuchet MS"/>
                <a:cs typeface="Trebuchet MS"/>
              </a:rPr>
              <a:t>ät</a:t>
            </a:r>
            <a:r>
              <a:rPr sz="1200" b="1" spc="-35" dirty="0">
                <a:latin typeface="Trebuchet MS"/>
                <a:cs typeface="Trebuchet MS"/>
              </a:rPr>
              <a:t>en</a:t>
            </a:r>
            <a:endParaRPr sz="1200">
              <a:latin typeface="Trebuchet MS"/>
              <a:cs typeface="Trebuchet MS"/>
            </a:endParaRPr>
          </a:p>
          <a:p>
            <a:pPr marL="652145">
              <a:lnSpc>
                <a:spcPct val="100000"/>
              </a:lnSpc>
              <a:spcBef>
                <a:spcPts val="900"/>
              </a:spcBef>
            </a:pPr>
            <a:r>
              <a:rPr sz="700" spc="-40" dirty="0">
                <a:latin typeface="Arial"/>
                <a:cs typeface="Arial"/>
              </a:rPr>
              <a:t>Granada</a:t>
            </a:r>
            <a:endParaRPr sz="700">
              <a:latin typeface="Arial"/>
              <a:cs typeface="Arial"/>
            </a:endParaRPr>
          </a:p>
          <a:p>
            <a:pPr marL="652145" marR="111125">
              <a:lnSpc>
                <a:spcPct val="100000"/>
              </a:lnSpc>
            </a:pPr>
            <a:r>
              <a:rPr sz="700" spc="-45" dirty="0">
                <a:latin typeface="Arial"/>
                <a:cs typeface="Arial"/>
              </a:rPr>
              <a:t>St. </a:t>
            </a:r>
            <a:r>
              <a:rPr sz="700" spc="-20" dirty="0">
                <a:latin typeface="Arial"/>
                <a:cs typeface="Arial"/>
              </a:rPr>
              <a:t>de</a:t>
            </a:r>
            <a:r>
              <a:rPr sz="700" spc="-12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Compostela  </a:t>
            </a:r>
            <a:r>
              <a:rPr sz="700" spc="-30" dirty="0">
                <a:latin typeface="Arial"/>
                <a:cs typeface="Arial"/>
              </a:rPr>
              <a:t>Teneriffa</a:t>
            </a:r>
            <a:endParaRPr sz="7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873554" y="2664015"/>
            <a:ext cx="551436" cy="3625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77466" y="3121215"/>
            <a:ext cx="543598" cy="3625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77466" y="3578410"/>
            <a:ext cx="543598" cy="36256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7276" y="3121215"/>
            <a:ext cx="543598" cy="36257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3300" y="3573989"/>
            <a:ext cx="544403" cy="36257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72005" y="4038142"/>
            <a:ext cx="362597" cy="36258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525917" y="2629077"/>
            <a:ext cx="463143" cy="256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105" dirty="0">
                <a:latin typeface="Arial"/>
                <a:cs typeface="Arial"/>
              </a:rPr>
              <a:t>V</a:t>
            </a:r>
            <a:r>
              <a:rPr sz="700" spc="-60" dirty="0">
                <a:latin typeface="Arial"/>
                <a:cs typeface="Arial"/>
              </a:rPr>
              <a:t>asa</a:t>
            </a:r>
            <a:endParaRPr lang="de-DE" sz="700" spc="-6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800" dirty="0"/>
              <a:t>Jyväskylä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33096" y="3086290"/>
            <a:ext cx="28702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25" dirty="0">
                <a:latin typeface="Arial"/>
                <a:cs typeface="Arial"/>
              </a:rPr>
              <a:t>An</a:t>
            </a:r>
            <a:r>
              <a:rPr sz="700" spc="-10" dirty="0">
                <a:latin typeface="Arial"/>
                <a:cs typeface="Arial"/>
              </a:rPr>
              <a:t>k</a:t>
            </a:r>
            <a:r>
              <a:rPr sz="700" spc="-40" dirty="0">
                <a:latin typeface="Arial"/>
                <a:cs typeface="Arial"/>
              </a:rPr>
              <a:t>a</a:t>
            </a:r>
            <a:r>
              <a:rPr sz="700" spc="-30" dirty="0">
                <a:latin typeface="Arial"/>
                <a:cs typeface="Arial"/>
              </a:rPr>
              <a:t>r</a:t>
            </a:r>
            <a:r>
              <a:rPr sz="700" spc="-55" dirty="0">
                <a:latin typeface="Arial"/>
                <a:cs typeface="Arial"/>
              </a:rPr>
              <a:t>a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25918" y="3086290"/>
            <a:ext cx="41783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15" dirty="0">
                <a:latin typeface="Arial"/>
                <a:cs typeface="Arial"/>
              </a:rPr>
              <a:t>Klagenfurt</a:t>
            </a:r>
            <a:endParaRPr sz="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25918" y="3543503"/>
            <a:ext cx="1968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130" dirty="0">
                <a:latin typeface="Arial"/>
                <a:cs typeface="Arial"/>
              </a:rPr>
              <a:t>R</a:t>
            </a:r>
            <a:r>
              <a:rPr sz="700" spc="-5" dirty="0">
                <a:latin typeface="Arial"/>
                <a:cs typeface="Arial"/>
              </a:rPr>
              <a:t>om</a:t>
            </a:r>
            <a:endParaRPr sz="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33096" y="3573989"/>
            <a:ext cx="382905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90" dirty="0">
                <a:latin typeface="Arial"/>
                <a:cs typeface="Arial"/>
              </a:rPr>
              <a:t>T</a:t>
            </a:r>
            <a:r>
              <a:rPr sz="700" spc="-20" dirty="0">
                <a:latin typeface="Arial"/>
                <a:cs typeface="Arial"/>
              </a:rPr>
              <a:t>imisoar</a:t>
            </a:r>
            <a:r>
              <a:rPr sz="700" spc="-55" dirty="0">
                <a:latin typeface="Arial"/>
                <a:cs typeface="Arial"/>
              </a:rPr>
              <a:t>a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25918" y="4003294"/>
            <a:ext cx="3435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700" spc="-110" dirty="0">
                <a:latin typeface="Arial"/>
                <a:cs typeface="Arial"/>
              </a:rPr>
              <a:t>F</a:t>
            </a:r>
            <a:r>
              <a:rPr sz="700" spc="-5" dirty="0">
                <a:latin typeface="Arial"/>
                <a:cs typeface="Arial"/>
              </a:rPr>
              <a:t>r</a:t>
            </a:r>
            <a:r>
              <a:rPr sz="700" dirty="0">
                <a:latin typeface="Arial"/>
                <a:cs typeface="Arial"/>
              </a:rPr>
              <a:t>ibou</a:t>
            </a:r>
            <a:r>
              <a:rPr sz="700" spc="-10" dirty="0">
                <a:latin typeface="Arial"/>
                <a:cs typeface="Arial"/>
              </a:rPr>
              <a:t>r</a:t>
            </a:r>
            <a:r>
              <a:rPr sz="700" dirty="0">
                <a:latin typeface="Arial"/>
                <a:cs typeface="Arial"/>
              </a:rPr>
              <a:t>g  </a:t>
            </a:r>
            <a:r>
              <a:rPr sz="700" spc="-15" dirty="0">
                <a:latin typeface="Arial"/>
                <a:cs typeface="Arial"/>
              </a:rPr>
              <a:t>Olten</a:t>
            </a:r>
            <a:endParaRPr sz="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30294" y="1560207"/>
            <a:ext cx="3025140" cy="1928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Trebuchet MS"/>
                <a:cs typeface="Trebuchet MS"/>
              </a:rPr>
              <a:t>Anforderungen</a:t>
            </a:r>
            <a:endParaRPr sz="1200">
              <a:latin typeface="Trebuchet MS"/>
              <a:cs typeface="Trebuchet MS"/>
            </a:endParaRPr>
          </a:p>
          <a:p>
            <a:pPr marL="120650" marR="508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5" dirty="0">
                <a:latin typeface="Arial"/>
                <a:cs typeface="Arial"/>
              </a:rPr>
              <a:t>Immatrikuliert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an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der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Philipps-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Universität,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Hauptfach-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Studierende/r  </a:t>
            </a:r>
            <a:r>
              <a:rPr sz="800" spc="-30" dirty="0">
                <a:latin typeface="Arial"/>
                <a:cs typeface="Arial"/>
              </a:rPr>
              <a:t>am </a:t>
            </a:r>
            <a:r>
              <a:rPr sz="800" dirty="0">
                <a:latin typeface="Arial"/>
                <a:cs typeface="Arial"/>
              </a:rPr>
              <a:t>Institut für</a:t>
            </a:r>
            <a:r>
              <a:rPr sz="800" spc="-14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Erziehungswissenschaft</a:t>
            </a:r>
            <a:endParaRPr sz="800">
              <a:latin typeface="Arial"/>
              <a:cs typeface="Arial"/>
            </a:endParaRPr>
          </a:p>
          <a:p>
            <a:pPr marL="120650" marR="27432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35" dirty="0">
                <a:latin typeface="Arial"/>
                <a:cs typeface="Arial"/>
              </a:rPr>
              <a:t>B.A.-Studierende </a:t>
            </a:r>
            <a:r>
              <a:rPr sz="800" spc="-40" dirty="0">
                <a:latin typeface="Arial"/>
                <a:cs typeface="Arial"/>
              </a:rPr>
              <a:t>müssen </a:t>
            </a:r>
            <a:r>
              <a:rPr sz="800" dirty="0">
                <a:latin typeface="Arial"/>
                <a:cs typeface="Arial"/>
              </a:rPr>
              <a:t>ihr </a:t>
            </a:r>
            <a:r>
              <a:rPr sz="800" spc="-40" dirty="0">
                <a:latin typeface="Arial"/>
                <a:cs typeface="Arial"/>
              </a:rPr>
              <a:t>erstes </a:t>
            </a:r>
            <a:r>
              <a:rPr sz="800" spc="-20" dirty="0">
                <a:latin typeface="Arial"/>
                <a:cs typeface="Arial"/>
              </a:rPr>
              <a:t>Studienjahr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abgeschlossen  </a:t>
            </a:r>
            <a:r>
              <a:rPr sz="800" spc="-20" dirty="0">
                <a:latin typeface="Arial"/>
                <a:cs typeface="Arial"/>
              </a:rPr>
              <a:t>haben</a:t>
            </a:r>
            <a:endParaRPr sz="800">
              <a:latin typeface="Arial"/>
              <a:cs typeface="Arial"/>
            </a:endParaRPr>
          </a:p>
          <a:p>
            <a:pPr marL="120650" marR="239395" indent="-108585">
              <a:lnSpc>
                <a:spcPct val="100000"/>
              </a:lnSpc>
              <a:spcBef>
                <a:spcPts val="565"/>
              </a:spcBef>
              <a:buChar char="•"/>
              <a:tabLst>
                <a:tab pos="121285" algn="l"/>
              </a:tabLst>
            </a:pPr>
            <a:r>
              <a:rPr sz="800" spc="-50" dirty="0">
                <a:latin typeface="Arial"/>
                <a:cs typeface="Arial"/>
              </a:rPr>
              <a:t>Pro </a:t>
            </a:r>
            <a:r>
              <a:rPr sz="800" spc="-45" dirty="0">
                <a:latin typeface="Arial"/>
                <a:cs typeface="Arial"/>
              </a:rPr>
              <a:t>Semester </a:t>
            </a:r>
            <a:r>
              <a:rPr sz="800" spc="-35" dirty="0">
                <a:latin typeface="Arial"/>
                <a:cs typeface="Arial"/>
              </a:rPr>
              <a:t>30 </a:t>
            </a:r>
            <a:r>
              <a:rPr sz="800" spc="-120" dirty="0">
                <a:latin typeface="Arial"/>
                <a:cs typeface="Arial"/>
              </a:rPr>
              <a:t>ECTS </a:t>
            </a:r>
            <a:r>
              <a:rPr sz="800" spc="5" dirty="0">
                <a:latin typeface="Arial"/>
                <a:cs typeface="Arial"/>
              </a:rPr>
              <a:t>im </a:t>
            </a:r>
            <a:r>
              <a:rPr sz="800" spc="-30" dirty="0">
                <a:latin typeface="Arial"/>
                <a:cs typeface="Arial"/>
              </a:rPr>
              <a:t>Ausland </a:t>
            </a:r>
            <a:r>
              <a:rPr sz="800" spc="-15" dirty="0">
                <a:latin typeface="Arial"/>
                <a:cs typeface="Arial"/>
              </a:rPr>
              <a:t>erwerben </a:t>
            </a:r>
            <a:r>
              <a:rPr sz="800" spc="-20" dirty="0">
                <a:latin typeface="Arial"/>
                <a:cs typeface="Arial"/>
              </a:rPr>
              <a:t>(Bedingung </a:t>
            </a:r>
            <a:r>
              <a:rPr sz="800" dirty="0">
                <a:latin typeface="Arial"/>
                <a:cs typeface="Arial"/>
              </a:rPr>
              <a:t>für</a:t>
            </a:r>
            <a:r>
              <a:rPr sz="800" spc="-16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die  </a:t>
            </a:r>
            <a:r>
              <a:rPr sz="800" spc="-35" dirty="0">
                <a:latin typeface="Arial"/>
                <a:cs typeface="Arial"/>
              </a:rPr>
              <a:t>Teilnahme </a:t>
            </a:r>
            <a:r>
              <a:rPr sz="800" dirty="0">
                <a:latin typeface="Arial"/>
                <a:cs typeface="Arial"/>
              </a:rPr>
              <a:t>und </a:t>
            </a:r>
            <a:r>
              <a:rPr sz="800" spc="-15" dirty="0">
                <a:latin typeface="Arial"/>
                <a:cs typeface="Arial"/>
              </a:rPr>
              <a:t>den</a:t>
            </a:r>
            <a:r>
              <a:rPr sz="800" spc="-13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Mobiliätszuschuss)</a:t>
            </a:r>
            <a:endParaRPr sz="800">
              <a:latin typeface="Arial"/>
              <a:cs typeface="Arial"/>
            </a:endParaRPr>
          </a:p>
          <a:p>
            <a:pPr marL="120650" marR="450215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30" dirty="0">
                <a:latin typeface="Arial"/>
                <a:cs typeface="Arial"/>
              </a:rPr>
              <a:t>Ausreichende </a:t>
            </a:r>
            <a:r>
              <a:rPr sz="800" spc="-35" dirty="0">
                <a:latin typeface="Arial"/>
                <a:cs typeface="Arial"/>
              </a:rPr>
              <a:t>Sprachkenntnisse, </a:t>
            </a:r>
            <a:r>
              <a:rPr sz="800" spc="-10" dirty="0">
                <a:latin typeface="Arial"/>
                <a:cs typeface="Arial"/>
              </a:rPr>
              <a:t>die </a:t>
            </a:r>
            <a:r>
              <a:rPr sz="800" spc="-35" dirty="0">
                <a:latin typeface="Arial"/>
                <a:cs typeface="Arial"/>
              </a:rPr>
              <a:t>zu </a:t>
            </a:r>
            <a:r>
              <a:rPr sz="800" spc="-20" dirty="0">
                <a:latin typeface="Arial"/>
                <a:cs typeface="Arial"/>
              </a:rPr>
              <a:t>einem </a:t>
            </a:r>
            <a:r>
              <a:rPr sz="800" spc="-15" dirty="0">
                <a:latin typeface="Arial"/>
                <a:cs typeface="Arial"/>
              </a:rPr>
              <a:t>Studium</a:t>
            </a:r>
            <a:r>
              <a:rPr sz="800" spc="-160" dirty="0">
                <a:latin typeface="Arial"/>
                <a:cs typeface="Arial"/>
              </a:rPr>
              <a:t> </a:t>
            </a:r>
            <a:r>
              <a:rPr sz="800" spc="5" dirty="0">
                <a:latin typeface="Arial"/>
                <a:cs typeface="Arial"/>
              </a:rPr>
              <a:t>im  </a:t>
            </a:r>
            <a:r>
              <a:rPr sz="800" spc="-35" dirty="0">
                <a:latin typeface="Arial"/>
                <a:cs typeface="Arial"/>
              </a:rPr>
              <a:t>Gastland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befähigen</a:t>
            </a:r>
            <a:endParaRPr sz="800">
              <a:latin typeface="Arial"/>
              <a:cs typeface="Arial"/>
            </a:endParaRPr>
          </a:p>
          <a:p>
            <a:pPr marL="120650" marR="125095" indent="-108585">
              <a:lnSpc>
                <a:spcPct val="100000"/>
              </a:lnSpc>
              <a:spcBef>
                <a:spcPts val="565"/>
              </a:spcBef>
              <a:buChar char="•"/>
              <a:tabLst>
                <a:tab pos="121285" algn="l"/>
              </a:tabLst>
            </a:pPr>
            <a:r>
              <a:rPr sz="800" spc="-40" dirty="0">
                <a:latin typeface="Arial"/>
                <a:cs typeface="Arial"/>
              </a:rPr>
              <a:t>Abschluss </a:t>
            </a:r>
            <a:r>
              <a:rPr sz="800" spc="-35" dirty="0">
                <a:latin typeface="Arial"/>
                <a:cs typeface="Arial"/>
              </a:rPr>
              <a:t>eines </a:t>
            </a:r>
            <a:r>
              <a:rPr sz="800" spc="-25" dirty="0">
                <a:latin typeface="Arial"/>
                <a:cs typeface="Arial"/>
              </a:rPr>
              <a:t>Studienvertrages </a:t>
            </a:r>
            <a:r>
              <a:rPr sz="800" spc="-15" dirty="0">
                <a:latin typeface="Arial"/>
                <a:cs typeface="Arial"/>
              </a:rPr>
              <a:t>vor </a:t>
            </a:r>
            <a:r>
              <a:rPr sz="800" spc="-25" dirty="0">
                <a:latin typeface="Arial"/>
                <a:cs typeface="Arial"/>
              </a:rPr>
              <a:t>Beginn </a:t>
            </a:r>
            <a:r>
              <a:rPr sz="800" spc="-45" dirty="0">
                <a:latin typeface="Arial"/>
                <a:cs typeface="Arial"/>
              </a:rPr>
              <a:t>des</a:t>
            </a:r>
            <a:r>
              <a:rPr sz="800" spc="-15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Auslandsaufent-  haltes (Learning Agreement), </a:t>
            </a:r>
            <a:r>
              <a:rPr sz="800" spc="-15" dirty="0">
                <a:latin typeface="Arial"/>
                <a:cs typeface="Arial"/>
              </a:rPr>
              <a:t>der </a:t>
            </a:r>
            <a:r>
              <a:rPr sz="800" spc="-10" dirty="0">
                <a:latin typeface="Arial"/>
                <a:cs typeface="Arial"/>
              </a:rPr>
              <a:t>die verbindliche </a:t>
            </a:r>
            <a:r>
              <a:rPr sz="800" spc="-15" dirty="0">
                <a:latin typeface="Arial"/>
                <a:cs typeface="Arial"/>
              </a:rPr>
              <a:t>Anrechnung  der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5" dirty="0">
                <a:latin typeface="Arial"/>
                <a:cs typeface="Arial"/>
              </a:rPr>
              <a:t>im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Ausland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erbrachten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Leistungen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garantiert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30294" y="3738918"/>
            <a:ext cx="4787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15" dirty="0">
                <a:latin typeface="Trebuchet MS"/>
                <a:cs typeface="Trebuchet MS"/>
              </a:rPr>
              <a:t>A</a:t>
            </a:r>
            <a:r>
              <a:rPr sz="1200" b="1" spc="-15" dirty="0">
                <a:latin typeface="Trebuchet MS"/>
                <a:cs typeface="Trebuchet MS"/>
              </a:rPr>
              <a:t>blauf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40301" y="4296130"/>
            <a:ext cx="1725930" cy="1505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314" indent="-952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107950" algn="l"/>
              </a:tabLst>
            </a:pPr>
            <a:r>
              <a:rPr sz="800" spc="-15" dirty="0">
                <a:latin typeface="Arial"/>
                <a:cs typeface="Arial"/>
              </a:rPr>
              <a:t>Studium </a:t>
            </a:r>
            <a:r>
              <a:rPr sz="800" dirty="0">
                <a:latin typeface="Arial"/>
                <a:cs typeface="Arial"/>
              </a:rPr>
              <a:t>in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Marburg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107950" algn="l"/>
              </a:tabLst>
            </a:pPr>
            <a:r>
              <a:rPr sz="800" spc="-15" dirty="0">
                <a:latin typeface="Arial"/>
                <a:cs typeface="Arial"/>
              </a:rPr>
              <a:t>Informationsveranstaltung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107950" algn="l"/>
              </a:tabLst>
            </a:pPr>
            <a:r>
              <a:rPr sz="800" spc="-25" dirty="0">
                <a:latin typeface="Arial"/>
                <a:cs typeface="Arial"/>
              </a:rPr>
              <a:t>Bewerbung </a:t>
            </a:r>
            <a:r>
              <a:rPr sz="800" dirty="0">
                <a:latin typeface="Arial"/>
                <a:cs typeface="Arial"/>
              </a:rPr>
              <a:t>in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Marburg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107950" algn="l"/>
              </a:tabLst>
            </a:pPr>
            <a:r>
              <a:rPr sz="800" spc="-40" dirty="0">
                <a:latin typeface="Arial"/>
                <a:cs typeface="Arial"/>
              </a:rPr>
              <a:t>Platzzusage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107950" algn="l"/>
              </a:tabLst>
            </a:pPr>
            <a:r>
              <a:rPr sz="800" spc="-10" dirty="0">
                <a:latin typeface="Arial"/>
                <a:cs typeface="Arial"/>
              </a:rPr>
              <a:t>Anmeldung </a:t>
            </a:r>
            <a:r>
              <a:rPr sz="800" spc="-35" dirty="0">
                <a:latin typeface="Arial"/>
                <a:cs typeface="Arial"/>
              </a:rPr>
              <a:t>an </a:t>
            </a:r>
            <a:r>
              <a:rPr sz="800" spc="-15" dirty="0">
                <a:latin typeface="Arial"/>
                <a:cs typeface="Arial"/>
              </a:rPr>
              <a:t>der</a:t>
            </a:r>
            <a:r>
              <a:rPr sz="800" spc="-13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Gastuniversität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107950" algn="l"/>
              </a:tabLst>
            </a:pPr>
            <a:r>
              <a:rPr sz="800" spc="-15" dirty="0">
                <a:latin typeface="Arial"/>
                <a:cs typeface="Arial"/>
              </a:rPr>
              <a:t>Studium </a:t>
            </a:r>
            <a:r>
              <a:rPr sz="800" spc="5" dirty="0">
                <a:latin typeface="Arial"/>
                <a:cs typeface="Arial"/>
              </a:rPr>
              <a:t>im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Ausland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107950" algn="l"/>
              </a:tabLst>
            </a:pPr>
            <a:r>
              <a:rPr sz="800" spc="-15" dirty="0">
                <a:latin typeface="Arial"/>
                <a:cs typeface="Arial"/>
              </a:rPr>
              <a:t>Erbringung von </a:t>
            </a:r>
            <a:r>
              <a:rPr sz="800" spc="-35" dirty="0">
                <a:latin typeface="Arial"/>
                <a:cs typeface="Arial"/>
              </a:rPr>
              <a:t>30 </a:t>
            </a:r>
            <a:r>
              <a:rPr sz="800" spc="-120" dirty="0">
                <a:latin typeface="Arial"/>
                <a:cs typeface="Arial"/>
              </a:rPr>
              <a:t>ECTS </a:t>
            </a:r>
            <a:r>
              <a:rPr sz="800" spc="-5" dirty="0">
                <a:latin typeface="Arial"/>
                <a:cs typeface="Arial"/>
              </a:rPr>
              <a:t>pro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45" dirty="0">
                <a:latin typeface="Arial"/>
                <a:cs typeface="Arial"/>
              </a:rPr>
              <a:t>Semester</a:t>
            </a:r>
            <a:endParaRPr sz="8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107950" algn="l"/>
              </a:tabLst>
            </a:pPr>
            <a:r>
              <a:rPr sz="800" spc="-20" dirty="0">
                <a:latin typeface="Arial"/>
                <a:cs typeface="Arial"/>
              </a:rPr>
              <a:t>Anerkennung </a:t>
            </a:r>
            <a:r>
              <a:rPr sz="800" spc="-15" dirty="0">
                <a:latin typeface="Arial"/>
                <a:cs typeface="Arial"/>
              </a:rPr>
              <a:t>der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Credits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419505" y="1560207"/>
            <a:ext cx="2848610" cy="122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latin typeface="Trebuchet MS"/>
                <a:cs typeface="Trebuchet MS"/>
              </a:rPr>
              <a:t>Praktikumsmöglichkeiten</a:t>
            </a:r>
            <a:endParaRPr sz="1200">
              <a:latin typeface="Trebuchet MS"/>
              <a:cs typeface="Trebuchet MS"/>
            </a:endParaRPr>
          </a:p>
          <a:p>
            <a:pPr marL="120650" marR="508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25" dirty="0">
                <a:latin typeface="Arial"/>
                <a:cs typeface="Arial"/>
              </a:rPr>
              <a:t>Selbstorganisiertes </a:t>
            </a:r>
            <a:r>
              <a:rPr sz="800" spc="-15" dirty="0">
                <a:latin typeface="Arial"/>
                <a:cs typeface="Arial"/>
              </a:rPr>
              <a:t>Vollzeitpraktikum </a:t>
            </a:r>
            <a:r>
              <a:rPr sz="800" spc="15" dirty="0">
                <a:latin typeface="Arial"/>
                <a:cs typeface="Arial"/>
              </a:rPr>
              <a:t>mit </a:t>
            </a:r>
            <a:r>
              <a:rPr sz="800" spc="-25" dirty="0">
                <a:latin typeface="Arial"/>
                <a:cs typeface="Arial"/>
              </a:rPr>
              <a:t>erkennbarem </a:t>
            </a:r>
            <a:r>
              <a:rPr sz="800" spc="-45" dirty="0">
                <a:latin typeface="Arial"/>
                <a:cs typeface="Arial"/>
              </a:rPr>
              <a:t>Bezug  </a:t>
            </a:r>
            <a:r>
              <a:rPr sz="800" spc="-25" dirty="0">
                <a:latin typeface="Arial"/>
                <a:cs typeface="Arial"/>
              </a:rPr>
              <a:t>zum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Studium.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40" dirty="0">
                <a:latin typeface="Arial"/>
                <a:cs typeface="Arial"/>
              </a:rPr>
              <a:t>Wenn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das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Auslandspraktikum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45" dirty="0">
                <a:latin typeface="Arial"/>
                <a:cs typeface="Arial"/>
              </a:rPr>
              <a:t>als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Pflichtpraktikum  (Modul</a:t>
            </a:r>
            <a:r>
              <a:rPr sz="800" spc="-55" dirty="0">
                <a:latin typeface="Arial"/>
                <a:cs typeface="Arial"/>
              </a:rPr>
              <a:t> BA6) </a:t>
            </a:r>
            <a:r>
              <a:rPr sz="800" spc="-20" dirty="0">
                <a:latin typeface="Arial"/>
                <a:cs typeface="Arial"/>
              </a:rPr>
              <a:t>anerkannt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werden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soll,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15" dirty="0">
                <a:latin typeface="Arial"/>
                <a:cs typeface="Arial"/>
              </a:rPr>
              <a:t>vorherige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Absprache</a:t>
            </a:r>
            <a:endParaRPr sz="800">
              <a:latin typeface="Arial"/>
              <a:cs typeface="Arial"/>
            </a:endParaRPr>
          </a:p>
          <a:p>
            <a:pPr marL="120650">
              <a:lnSpc>
                <a:spcPct val="100000"/>
              </a:lnSpc>
            </a:pPr>
            <a:r>
              <a:rPr sz="800" spc="15" dirty="0">
                <a:latin typeface="Arial"/>
                <a:cs typeface="Arial"/>
              </a:rPr>
              <a:t>mit </a:t>
            </a:r>
            <a:r>
              <a:rPr sz="800" spc="-20" dirty="0">
                <a:latin typeface="Arial"/>
                <a:cs typeface="Arial"/>
              </a:rPr>
              <a:t>Praktikumsbeauftragten </a:t>
            </a:r>
            <a:r>
              <a:rPr sz="800" dirty="0">
                <a:latin typeface="Arial"/>
                <a:cs typeface="Arial"/>
              </a:rPr>
              <a:t>und</a:t>
            </a:r>
            <a:r>
              <a:rPr sz="800" spc="-16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Praktikumsanmeldung.</a:t>
            </a:r>
            <a:endParaRPr sz="800">
              <a:latin typeface="Arial"/>
              <a:cs typeface="Arial"/>
            </a:endParaRPr>
          </a:p>
          <a:p>
            <a:pPr marL="120650" marR="216535" indent="-108585" algn="just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30" dirty="0">
                <a:latin typeface="Arial"/>
                <a:cs typeface="Arial"/>
              </a:rPr>
              <a:t>Praktika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in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nahezu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allen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Organisationen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und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Unternehmen,  </a:t>
            </a:r>
            <a:r>
              <a:rPr sz="800" spc="-25" dirty="0">
                <a:latin typeface="Arial"/>
                <a:cs typeface="Arial"/>
              </a:rPr>
              <a:t>ausgenommen </a:t>
            </a:r>
            <a:r>
              <a:rPr sz="800" spc="-20" dirty="0">
                <a:latin typeface="Arial"/>
                <a:cs typeface="Arial"/>
              </a:rPr>
              <a:t>Auslandsvertretungen </a:t>
            </a:r>
            <a:r>
              <a:rPr sz="800" spc="-45" dirty="0">
                <a:latin typeface="Arial"/>
                <a:cs typeface="Arial"/>
              </a:rPr>
              <a:t>des </a:t>
            </a:r>
            <a:r>
              <a:rPr sz="800" spc="-25" dirty="0">
                <a:latin typeface="Arial"/>
                <a:cs typeface="Arial"/>
              </a:rPr>
              <a:t>Herkunftslandes  </a:t>
            </a:r>
            <a:r>
              <a:rPr sz="800" dirty="0">
                <a:latin typeface="Arial"/>
                <a:cs typeface="Arial"/>
              </a:rPr>
              <a:t>und </a:t>
            </a:r>
            <a:r>
              <a:rPr sz="800" spc="-75" dirty="0">
                <a:latin typeface="Arial"/>
                <a:cs typeface="Arial"/>
              </a:rPr>
              <a:t>EU-</a:t>
            </a:r>
            <a:r>
              <a:rPr sz="800" spc="-114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Institutionen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419505" y="3035249"/>
            <a:ext cx="2328545" cy="421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latin typeface="Trebuchet MS"/>
                <a:cs typeface="Trebuchet MS"/>
              </a:rPr>
              <a:t>Förderdauer</a:t>
            </a:r>
            <a:endParaRPr sz="1200">
              <a:latin typeface="Trebuchet MS"/>
              <a:cs typeface="Trebuchet MS"/>
            </a:endParaRPr>
          </a:p>
          <a:p>
            <a:pPr marL="12065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35" dirty="0">
                <a:latin typeface="Arial"/>
                <a:cs typeface="Arial"/>
              </a:rPr>
              <a:t>2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45" dirty="0">
                <a:latin typeface="Arial"/>
                <a:cs typeface="Arial"/>
              </a:rPr>
              <a:t>–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12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Monate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innerhalb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eines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akademischen</a:t>
            </a:r>
            <a:r>
              <a:rPr sz="800" spc="-55" dirty="0">
                <a:latin typeface="Arial"/>
                <a:cs typeface="Arial"/>
              </a:rPr>
              <a:t> Jahres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419505" y="3706761"/>
            <a:ext cx="2319020" cy="542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latin typeface="Trebuchet MS"/>
                <a:cs typeface="Trebuchet MS"/>
              </a:rPr>
              <a:t>Förderfähige</a:t>
            </a:r>
            <a:r>
              <a:rPr sz="1200" b="1" spc="-125" dirty="0">
                <a:latin typeface="Trebuchet MS"/>
                <a:cs typeface="Trebuchet MS"/>
              </a:rPr>
              <a:t> </a:t>
            </a:r>
            <a:r>
              <a:rPr sz="1200" b="1" spc="-30" dirty="0">
                <a:latin typeface="Trebuchet MS"/>
                <a:cs typeface="Trebuchet MS"/>
              </a:rPr>
              <a:t>Länder</a:t>
            </a:r>
            <a:endParaRPr sz="1200">
              <a:latin typeface="Trebuchet MS"/>
              <a:cs typeface="Trebuchet MS"/>
            </a:endParaRPr>
          </a:p>
          <a:p>
            <a:pPr marL="120650" marR="508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20" dirty="0">
                <a:latin typeface="Arial"/>
                <a:cs typeface="Arial"/>
              </a:rPr>
              <a:t>Alle </a:t>
            </a:r>
            <a:r>
              <a:rPr sz="800" spc="-75" dirty="0">
                <a:latin typeface="Arial"/>
                <a:cs typeface="Arial"/>
              </a:rPr>
              <a:t>EU- </a:t>
            </a:r>
            <a:r>
              <a:rPr sz="800" spc="-15" dirty="0">
                <a:latin typeface="Arial"/>
                <a:cs typeface="Arial"/>
              </a:rPr>
              <a:t>Mitgliedstaaten </a:t>
            </a:r>
            <a:r>
              <a:rPr sz="800" spc="-25" dirty="0">
                <a:latin typeface="Arial"/>
                <a:cs typeface="Arial"/>
              </a:rPr>
              <a:t>sowie </a:t>
            </a:r>
            <a:r>
              <a:rPr sz="800" spc="-35" dirty="0">
                <a:latin typeface="Arial"/>
                <a:cs typeface="Arial"/>
              </a:rPr>
              <a:t>Island,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Liechtenstein,  </a:t>
            </a:r>
            <a:r>
              <a:rPr sz="800" spc="-20" dirty="0">
                <a:latin typeface="Arial"/>
                <a:cs typeface="Arial"/>
              </a:rPr>
              <a:t>Norwegen </a:t>
            </a:r>
            <a:r>
              <a:rPr sz="800" dirty="0">
                <a:latin typeface="Arial"/>
                <a:cs typeface="Arial"/>
              </a:rPr>
              <a:t>und </a:t>
            </a:r>
            <a:r>
              <a:rPr sz="800" spc="-10" dirty="0">
                <a:latin typeface="Arial"/>
                <a:cs typeface="Arial"/>
              </a:rPr>
              <a:t>die</a:t>
            </a:r>
            <a:r>
              <a:rPr sz="800" spc="-185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Türkei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19505" y="4500206"/>
            <a:ext cx="2606675" cy="1125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latin typeface="Trebuchet MS"/>
                <a:cs typeface="Trebuchet MS"/>
              </a:rPr>
              <a:t>Vorteile</a:t>
            </a:r>
            <a:endParaRPr sz="1200">
              <a:latin typeface="Trebuchet MS"/>
              <a:cs typeface="Trebuchet MS"/>
            </a:endParaRPr>
          </a:p>
          <a:p>
            <a:pPr marL="120650" marR="13589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55" dirty="0">
                <a:latin typeface="Arial"/>
                <a:cs typeface="Arial"/>
              </a:rPr>
              <a:t>ca. </a:t>
            </a:r>
            <a:r>
              <a:rPr sz="800" spc="-35" dirty="0">
                <a:latin typeface="Arial"/>
                <a:cs typeface="Arial"/>
              </a:rPr>
              <a:t>400 </a:t>
            </a:r>
            <a:r>
              <a:rPr sz="800" spc="-40" dirty="0">
                <a:latin typeface="Arial"/>
                <a:cs typeface="Arial"/>
              </a:rPr>
              <a:t>–520 </a:t>
            </a:r>
            <a:r>
              <a:rPr sz="800" spc="-45" dirty="0">
                <a:latin typeface="Arial"/>
                <a:cs typeface="Arial"/>
              </a:rPr>
              <a:t>Euro </a:t>
            </a:r>
            <a:r>
              <a:rPr sz="800" spc="-10" dirty="0">
                <a:latin typeface="Arial"/>
                <a:cs typeface="Arial"/>
              </a:rPr>
              <a:t>monatliche </a:t>
            </a:r>
            <a:r>
              <a:rPr sz="800" spc="-30" dirty="0">
                <a:latin typeface="Arial"/>
                <a:cs typeface="Arial"/>
              </a:rPr>
              <a:t>Förderung, </a:t>
            </a:r>
            <a:r>
              <a:rPr sz="800" spc="-20" dirty="0">
                <a:latin typeface="Arial"/>
                <a:cs typeface="Arial"/>
              </a:rPr>
              <a:t>gestafelt</a:t>
            </a:r>
            <a:r>
              <a:rPr sz="800" spc="-14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nach  </a:t>
            </a:r>
            <a:r>
              <a:rPr sz="800" spc="-20" dirty="0">
                <a:latin typeface="Arial"/>
                <a:cs typeface="Arial"/>
              </a:rPr>
              <a:t>Länderguppen</a:t>
            </a:r>
            <a:endParaRPr sz="80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15" dirty="0">
                <a:latin typeface="Arial"/>
                <a:cs typeface="Arial"/>
              </a:rPr>
              <a:t>Unterstützung </a:t>
            </a:r>
            <a:r>
              <a:rPr sz="800" spc="-10" dirty="0">
                <a:latin typeface="Arial"/>
                <a:cs typeface="Arial"/>
              </a:rPr>
              <a:t>beim</a:t>
            </a:r>
            <a:r>
              <a:rPr sz="800" spc="-17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Vorbereiten </a:t>
            </a:r>
            <a:r>
              <a:rPr sz="800" spc="-45" dirty="0">
                <a:latin typeface="Arial"/>
                <a:cs typeface="Arial"/>
              </a:rPr>
              <a:t>des </a:t>
            </a:r>
            <a:r>
              <a:rPr sz="800" spc="-25" dirty="0">
                <a:latin typeface="Arial"/>
                <a:cs typeface="Arial"/>
              </a:rPr>
              <a:t>Auslandsaufenthaltes</a:t>
            </a:r>
            <a:endParaRPr sz="80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65"/>
              </a:spcBef>
              <a:buChar char="•"/>
              <a:tabLst>
                <a:tab pos="121285" algn="l"/>
              </a:tabLst>
            </a:pPr>
            <a:r>
              <a:rPr sz="800" spc="-75" dirty="0">
                <a:latin typeface="Arial"/>
                <a:cs typeface="Arial"/>
              </a:rPr>
              <a:t>EU-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Praktikumsverträge</a:t>
            </a:r>
            <a:endParaRPr sz="800">
              <a:latin typeface="Arial"/>
              <a:cs typeface="Arial"/>
            </a:endParaRPr>
          </a:p>
          <a:p>
            <a:pPr marL="120650" indent="-108585">
              <a:lnSpc>
                <a:spcPct val="100000"/>
              </a:lnSpc>
              <a:spcBef>
                <a:spcPts val="570"/>
              </a:spcBef>
              <a:buChar char="•"/>
              <a:tabLst>
                <a:tab pos="121285" algn="l"/>
              </a:tabLst>
            </a:pPr>
            <a:r>
              <a:rPr sz="800" spc="-20" dirty="0">
                <a:latin typeface="Arial"/>
                <a:cs typeface="Arial"/>
              </a:rPr>
              <a:t>Betreuung während </a:t>
            </a:r>
            <a:r>
              <a:rPr sz="800" spc="-45" dirty="0">
                <a:latin typeface="Arial"/>
                <a:cs typeface="Arial"/>
              </a:rPr>
              <a:t>des</a:t>
            </a:r>
            <a:r>
              <a:rPr sz="800" spc="-13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Praktikums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419505" y="5875401"/>
            <a:ext cx="2969895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Trebuchet MS"/>
                <a:cs typeface="Trebuchet MS"/>
              </a:rPr>
              <a:t>Bewerbung</a:t>
            </a:r>
            <a:endParaRPr sz="1200">
              <a:latin typeface="Trebuchet MS"/>
              <a:cs typeface="Trebuchet MS"/>
            </a:endParaRPr>
          </a:p>
          <a:p>
            <a:pPr marL="120650" marR="605790" indent="-108585">
              <a:lnSpc>
                <a:spcPct val="100000"/>
              </a:lnSpc>
              <a:spcBef>
                <a:spcPts val="710"/>
              </a:spcBef>
              <a:buChar char="•"/>
              <a:tabLst>
                <a:tab pos="121285" algn="l"/>
              </a:tabLst>
            </a:pPr>
            <a:r>
              <a:rPr sz="800" spc="-25" dirty="0">
                <a:latin typeface="Arial"/>
                <a:cs typeface="Arial"/>
              </a:rPr>
              <a:t>Über</a:t>
            </a:r>
            <a:r>
              <a:rPr sz="800" spc="-65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das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International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30" dirty="0">
                <a:latin typeface="Arial"/>
                <a:cs typeface="Arial"/>
              </a:rPr>
              <a:t>Office,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40" dirty="0">
                <a:latin typeface="Arial"/>
                <a:cs typeface="Arial"/>
              </a:rPr>
              <a:t>Referat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für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35" dirty="0">
                <a:latin typeface="Arial"/>
                <a:cs typeface="Arial"/>
              </a:rPr>
              <a:t>Europäische  </a:t>
            </a:r>
            <a:r>
              <a:rPr sz="800" spc="-25" dirty="0">
                <a:latin typeface="Arial"/>
                <a:cs typeface="Arial"/>
              </a:rPr>
              <a:t>Bilungsprogramme:</a:t>
            </a:r>
            <a:endParaRPr sz="800">
              <a:latin typeface="Arial"/>
              <a:cs typeface="Arial"/>
            </a:endParaRPr>
          </a:p>
          <a:p>
            <a:pPr marL="120650">
              <a:lnSpc>
                <a:spcPct val="100000"/>
              </a:lnSpc>
            </a:pPr>
            <a:r>
              <a:rPr sz="800" spc="-10" dirty="0">
                <a:solidFill>
                  <a:srgbClr val="B8BCBF"/>
                </a:solidFill>
                <a:latin typeface="Arial"/>
                <a:cs typeface="Arial"/>
                <a:hlinkClick r:id="rId12"/>
              </a:rPr>
              <a:t>www.uni-marburg.de/international/ins/stud/prak/erasmus/bewerb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3855605" y="4309211"/>
            <a:ext cx="292100" cy="1548130"/>
            <a:chOff x="3855605" y="4309211"/>
            <a:chExt cx="292100" cy="1548130"/>
          </a:xfrm>
        </p:grpSpPr>
        <p:sp>
          <p:nvSpPr>
            <p:cNvPr id="35" name="object 35"/>
            <p:cNvSpPr/>
            <p:nvPr/>
          </p:nvSpPr>
          <p:spPr>
            <a:xfrm>
              <a:off x="3938003" y="4309211"/>
              <a:ext cx="127000" cy="1311910"/>
            </a:xfrm>
            <a:custGeom>
              <a:avLst/>
              <a:gdLst/>
              <a:ahLst/>
              <a:cxnLst/>
              <a:rect l="l" t="t" r="r" b="b"/>
              <a:pathLst>
                <a:path w="127000" h="1311910">
                  <a:moveTo>
                    <a:pt x="0" y="1311503"/>
                  </a:moveTo>
                  <a:lnTo>
                    <a:pt x="127000" y="1311503"/>
                  </a:lnTo>
                  <a:lnTo>
                    <a:pt x="127000" y="0"/>
                  </a:lnTo>
                  <a:lnTo>
                    <a:pt x="0" y="0"/>
                  </a:lnTo>
                  <a:lnTo>
                    <a:pt x="0" y="1311503"/>
                  </a:lnTo>
                  <a:close/>
                </a:path>
              </a:pathLst>
            </a:custGeom>
            <a:solidFill>
              <a:srgbClr val="B017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855605" y="5456263"/>
              <a:ext cx="292100" cy="401320"/>
            </a:xfrm>
            <a:custGeom>
              <a:avLst/>
              <a:gdLst/>
              <a:ahLst/>
              <a:cxnLst/>
              <a:rect l="l" t="t" r="r" b="b"/>
              <a:pathLst>
                <a:path w="292100" h="401320">
                  <a:moveTo>
                    <a:pt x="291795" y="0"/>
                  </a:moveTo>
                  <a:lnTo>
                    <a:pt x="0" y="0"/>
                  </a:lnTo>
                  <a:lnTo>
                    <a:pt x="145897" y="400938"/>
                  </a:lnTo>
                  <a:lnTo>
                    <a:pt x="291795" y="0"/>
                  </a:lnTo>
                  <a:close/>
                </a:path>
              </a:pathLst>
            </a:custGeom>
            <a:solidFill>
              <a:srgbClr val="B017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605</Words>
  <Application>Microsoft Office PowerPoint</Application>
  <PresentationFormat>Benutzerdefiniert</PresentationFormat>
  <Paragraphs>93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 Theme</vt:lpstr>
      <vt:lpstr>PowerPoint-Präsentation</vt:lpstr>
      <vt:lpstr>ERASMUS- Studium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Hannah Bernstein</dc:creator>
  <cp:lastModifiedBy>Maria Schröder</cp:lastModifiedBy>
  <cp:revision>6</cp:revision>
  <dcterms:created xsi:type="dcterms:W3CDTF">2021-11-08T14:06:07Z</dcterms:created>
  <dcterms:modified xsi:type="dcterms:W3CDTF">2022-10-13T08:45:21Z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2019-09-13T00:00:00Z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2021-11-08T00:00:00Z</vt:filetime>
  </property>
</Properties>
</file>