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jpeg" ContentType="image/jpeg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4962BC-06C5-4DAB-8E51-350B9EF001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37BF6F-D95A-4386-8D58-98AC956F37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307BB3-3496-48F2-865F-5155F5E89D4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483F43-0F0D-46C2-81DC-59D558F7DAE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60EAFCB-727B-4A9E-913D-11ECAAAC5C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86DF53B-4B6D-4579-8D4E-E7EABBE5E0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89355E-EF08-43F8-A2CF-A5D98EE385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7565ECB-9EB7-478C-8FE7-96C2A926BE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4E45F52-1243-4431-9941-DB8034845E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DECAEA-8016-4491-8084-EB371FC03B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A8747C-7D70-44B8-9614-68DF78B0FB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8F5EAD-5A1B-49B2-AB3D-C7B2372F01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6BC1472-58F3-4ECD-9B39-2E74080DF9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CF0A6F-B159-4005-BCC7-E87863CDC1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FFB347-DFA5-4ABF-BD72-2328343013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26E39FA-BEF9-4A01-9C11-C5298E0072E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7F47FC-FC4F-42EE-AFAB-3FE6F1176F2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142169-A9E9-4B34-B683-A78E401B13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825A97-9661-4A4F-8FF7-F5D8CDCCB2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29494F-B97A-49BC-9DE0-CC6A14B0C5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CA6A6E-7BD1-44EA-B14C-E02DE8817AF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4320E2-8156-42DA-8BEA-7AC2B7B8B9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ECA9D4-FE53-4E9C-8C0E-5C5B4BCFF4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7E7116-56F0-4FD5-92CC-A68F35C40A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6887160"/>
            <a:ext cx="3193920" cy="52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6887160"/>
            <a:ext cx="2347200" cy="52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BE417E3-EFD9-4B77-8250-F1394EBFD163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6887160"/>
            <a:ext cx="2347200" cy="52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6887160"/>
            <a:ext cx="3193560" cy="51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6887160"/>
            <a:ext cx="2346840" cy="51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B237D9C-3A85-44F4-8C06-EF67DD3B31E5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6887160"/>
            <a:ext cx="2346840" cy="51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uni-marburg.de/de/zfh" TargetMode="External"/><Relationship Id="rId2" Type="http://schemas.openxmlformats.org/officeDocument/2006/relationships/hyperlink" Target="https://marburg.die-bunte-liga.de/" TargetMode="External"/><Relationship Id="rId3" Type="http://schemas.openxmlformats.org/officeDocument/2006/relationships/hyperlink" Target="https://www.uni-marburg.de/de/sprachenzentrum/sprachen" TargetMode="External"/><Relationship Id="rId4" Type="http://schemas.openxmlformats.org/officeDocument/2006/relationships/hyperlink" Target="https://www.uni-marburg.de/de/studienkolleg" TargetMode="External"/><Relationship Id="rId5" Type="http://schemas.openxmlformats.org/officeDocument/2006/relationships/hyperlink" Target="https://www.uni-marburg.de/de/hosting/unichor" TargetMode="External"/><Relationship Id="rId6" Type="http://schemas.openxmlformats.org/officeDocument/2006/relationships/hyperlink" Target="https://www.sso-marburg.de/" TargetMode="External"/><Relationship Id="rId7" Type="http://schemas.openxmlformats.org/officeDocument/2006/relationships/hyperlink" Target="https://www.studibigband-marburg.de/" TargetMode="External"/><Relationship Id="rId8" Type="http://schemas.openxmlformats.org/officeDocument/2006/relationships/image" Target="../media/image2.png"/><Relationship Id="rId9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uni-marburg.de/de/fb12/studium/pruefungsordnungen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A building with trees in front of it&#10;&#10;Description automatically generated with medium confidence"/>
          <p:cNvPicPr/>
          <p:nvPr/>
        </p:nvPicPr>
        <p:blipFill>
          <a:blip r:embed="rId1"/>
          <a:srcRect l="16797" t="0" r="16968" b="0"/>
          <a:stretch/>
        </p:blipFill>
        <p:spPr>
          <a:xfrm>
            <a:off x="3404520" y="0"/>
            <a:ext cx="6675120" cy="7558560"/>
          </a:xfrm>
          <a:prstGeom prst="rect">
            <a:avLst/>
          </a:prstGeom>
          <a:ln w="0">
            <a:noFill/>
          </a:ln>
        </p:spPr>
      </p:pic>
      <p:sp>
        <p:nvSpPr>
          <p:cNvPr id="83" name="Freeform: Shape 3"/>
          <p:cNvSpPr/>
          <p:nvPr/>
        </p:nvSpPr>
        <p:spPr>
          <a:xfrm flipV="1">
            <a:off x="0" y="-1080"/>
            <a:ext cx="6497640" cy="7559280"/>
          </a:xfrm>
          <a:custGeom>
            <a:avLst/>
            <a:gdLst>
              <a:gd name="textAreaLeft" fmla="*/ 0 w 6497640"/>
              <a:gd name="textAreaRight" fmla="*/ 6498720 w 6497640"/>
              <a:gd name="textAreaTop" fmla="*/ 720 h 7559280"/>
              <a:gd name="textAreaBottom" fmla="*/ 7561080 h 7559280"/>
            </a:gdLst>
            <a:ahLst/>
            <a:rect l="textAreaLeft" t="textAreaTop" r="textAreaRight" b="textAreaBottom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84" name="Freeform: Shape 4"/>
          <p:cNvSpPr/>
          <p:nvPr/>
        </p:nvSpPr>
        <p:spPr>
          <a:xfrm flipV="1">
            <a:off x="0" y="-1080"/>
            <a:ext cx="6143040" cy="7559280"/>
          </a:xfrm>
          <a:custGeom>
            <a:avLst/>
            <a:gdLst>
              <a:gd name="textAreaLeft" fmla="*/ 0 w 6143040"/>
              <a:gd name="textAreaRight" fmla="*/ 6144120 w 6143040"/>
              <a:gd name="textAreaTop" fmla="*/ 720 h 7559280"/>
              <a:gd name="textAreaBottom" fmla="*/ 7561080 h 7559280"/>
            </a:gdLst>
            <a:ahLst/>
            <a:rect l="textAreaLeft" t="textAreaTop" r="textAreaRight" b="textAreaBottom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85" name="Picture 3" descr="A picture containing text, watch&#10;&#10;Description automatically generated"/>
          <p:cNvPicPr/>
          <p:nvPr/>
        </p:nvPicPr>
        <p:blipFill>
          <a:blip r:embed="rId2"/>
          <a:stretch/>
        </p:blipFill>
        <p:spPr>
          <a:xfrm>
            <a:off x="768240" y="4904640"/>
            <a:ext cx="1866960" cy="2019240"/>
          </a:xfrm>
          <a:prstGeom prst="rect">
            <a:avLst/>
          </a:prstGeom>
          <a:ln w="0">
            <a:noFill/>
          </a:ln>
        </p:spPr>
      </p:pic>
      <p:sp>
        <p:nvSpPr>
          <p:cNvPr id="86" name="TextBox 7"/>
          <p:cNvSpPr/>
          <p:nvPr/>
        </p:nvSpPr>
        <p:spPr>
          <a:xfrm>
            <a:off x="612720" y="1645200"/>
            <a:ext cx="38048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808080"/>
                </a:solidFill>
                <a:latin typeface="Calibri"/>
                <a:ea typeface="Arial"/>
              </a:rPr>
              <a:t>Orientierungseinheit Fachschaft Mathematik und Informatik</a:t>
            </a:r>
            <a:endParaRPr b="0" lang="de-D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TextBox 8"/>
          <p:cNvSpPr/>
          <p:nvPr/>
        </p:nvSpPr>
        <p:spPr>
          <a:xfrm>
            <a:off x="612720" y="815400"/>
            <a:ext cx="4721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3600" spc="-1" strike="noStrike">
                <a:solidFill>
                  <a:srgbClr val="ffffff"/>
                </a:solidFill>
                <a:latin typeface="Calibri"/>
                <a:ea typeface="Arial"/>
              </a:rPr>
              <a:t>Kleingruppengespräche</a:t>
            </a:r>
            <a:endParaRPr b="0" lang="de-DE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Box 9"/>
          <p:cNvSpPr/>
          <p:nvPr/>
        </p:nvSpPr>
        <p:spPr>
          <a:xfrm>
            <a:off x="768240" y="7103880"/>
            <a:ext cx="33390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d9d9d9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Was tun im ersten Semester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icture 1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9" name=""/>
          <p:cNvGraphicFramePr/>
          <p:nvPr/>
        </p:nvGraphicFramePr>
        <p:xfrm>
          <a:off x="175680" y="1648080"/>
          <a:ext cx="9539640" cy="5612760"/>
        </p:xfrm>
        <a:graphic>
          <a:graphicData uri="http://schemas.openxmlformats.org/drawingml/2006/table">
            <a:tbl>
              <a:tblPr/>
              <a:tblGrid>
                <a:gridCol w="1320480"/>
                <a:gridCol w="1397520"/>
                <a:gridCol w="1868400"/>
                <a:gridCol w="1456200"/>
                <a:gridCol w="1904400"/>
                <a:gridCol w="1593000"/>
              </a:tblGrid>
              <a:tr h="701640"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Montag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Dienstag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Mittwoch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Donnerstag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Freitag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08 -10 Uhr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10 - 12 Uhr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12 - 14 Uhr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14 - 16 Uhr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 – 18 Uhr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 – 20 Uhr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28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20 - 22 Uhr</a:t>
                      </a:r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Gebäude der Uni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1"/>
          <p:cNvSpPr/>
          <p:nvPr/>
        </p:nvSpPr>
        <p:spPr>
          <a:xfrm>
            <a:off x="504360" y="1846440"/>
            <a:ext cx="90702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Hörsaalgebäude (Biegenstraße)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Uni-Bibliothek (Pilgrimstein)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Renthof (Physik)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Mehrzweckgebäude (Lahnberge)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Chemie-Altbau (Lahnberge)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144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Wichtige Räume im Mehrzweckgebäude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1"/>
          <p:cNvSpPr/>
          <p:nvPr/>
        </p:nvSpPr>
        <p:spPr>
          <a:xfrm>
            <a:off x="504360" y="1846440"/>
            <a:ext cx="907020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Prüfungsbüro: 05A29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Fachbereichsbibliothek: 04D11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Lernzentrum: 03A01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HRZ-Helpdesk: 06A03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Eltern-Kind-Zimmer: 04A27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Fachschaftsraum: 04D04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Raumbezeichungen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05 = Ebene (Eingang ist Ebene 3)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 = Kern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29 = Raum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Studienberatung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1"/>
          <p:cNvSpPr/>
          <p:nvPr/>
        </p:nvSpPr>
        <p:spPr>
          <a:xfrm>
            <a:off x="504360" y="1846440"/>
            <a:ext cx="9070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Fachschaft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Berater am Fachbereich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Zentrale Studienberatung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Mehr dazu im Anlaufstellenvortrag am Donnerstag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154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Außerhalb des Vorlesungssaals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1"/>
          <p:cNvSpPr/>
          <p:nvPr/>
        </p:nvSpPr>
        <p:spPr>
          <a:xfrm>
            <a:off x="504000" y="1855800"/>
            <a:ext cx="907020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Uni-Sport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Anmeldung sehr schnell ausgebucht!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1"/>
              </a:rPr>
              <a:t>https://www.uni-marburg.de/de/zfh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Bunte Liga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2"/>
              </a:rPr>
              <a:t>marburg.die-bunte-liga.de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 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Sprachkurse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3"/>
              </a:rPr>
              <a:t>https://www.uni-marburg.de/de/sprachenzentrum/sprachen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4"/>
              </a:rPr>
              <a:t>https://www.uni-marburg.de/de/studienkolleg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Musik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Uni-Chor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5"/>
              </a:rPr>
              <a:t>https://www.uni-marburg.de/de/hosting/unichor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Studenten Sinfonieorchester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6"/>
              </a:rPr>
              <a:t>https://www.sso-marburg.de/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Studierenden-BigBand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7"/>
              </a:rPr>
              <a:t>https://www.studibigband-marburg.de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Fachschaft (toll!)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Picture 8" descr="A picture containing text, watch&#10;&#10;Description automatically generated"/>
          <p:cNvPicPr/>
          <p:nvPr/>
        </p:nvPicPr>
        <p:blipFill>
          <a:blip r:embed="rId8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159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Themenpunkte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92" name="TextBox 1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4"/>
          <p:cNvSpPr/>
          <p:nvPr/>
        </p:nvSpPr>
        <p:spPr>
          <a:xfrm>
            <a:off x="504000" y="1855800"/>
            <a:ext cx="907020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Prüfungsordnung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Module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Vorlesung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Prüfungsleistung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Weitere Arten von Modulen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MarSkills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Das erste Semester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Gebäude der Uni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Das Mehrzweckgebäude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Studienberatung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Nicht-Studien Angebote an der Uni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Verlauf der Orientierungseinheit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Prüfungsordnung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1"/>
          <p:cNvSpPr/>
          <p:nvPr/>
        </p:nvSpPr>
        <p:spPr>
          <a:xfrm>
            <a:off x="504000" y="1855800"/>
            <a:ext cx="9070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„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Vertrag” zwischen Studierenden und Uni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1"/>
              </a:rPr>
              <a:t>https://www.uni-marburg.de/de/fb12/studium/pruefungsordnungen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8" descr="A picture containing text, watch&#10;&#10;Description automatically generated"/>
          <p:cNvPicPr/>
          <p:nvPr/>
        </p:nvPicPr>
        <p:blipFill>
          <a:blip r:embed="rId2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10" descr="Die Prüfungsordnung Informatik 20181"/>
          <p:cNvPicPr/>
          <p:nvPr/>
        </p:nvPicPr>
        <p:blipFill>
          <a:blip r:embed="rId3"/>
          <a:stretch/>
        </p:blipFill>
        <p:spPr>
          <a:xfrm>
            <a:off x="5871960" y="2508120"/>
            <a:ext cx="4098960" cy="4903920"/>
          </a:xfrm>
          <a:prstGeom prst="rect">
            <a:avLst/>
          </a:prstGeom>
          <a:ln w="0">
            <a:solidFill>
              <a:srgbClr val="000000"/>
            </a:solidFill>
            <a:prstDash val="sysDot"/>
          </a:ln>
        </p:spPr>
      </p:pic>
      <p:pic>
        <p:nvPicPr>
          <p:cNvPr id="99" name="Picture 14" descr=""/>
          <p:cNvPicPr/>
          <p:nvPr/>
        </p:nvPicPr>
        <p:blipFill>
          <a:blip r:embed="rId4"/>
          <a:stretch/>
        </p:blipFill>
        <p:spPr>
          <a:xfrm>
            <a:off x="504000" y="3257280"/>
            <a:ext cx="4765320" cy="1044000"/>
          </a:xfrm>
          <a:prstGeom prst="rect">
            <a:avLst/>
          </a:prstGeom>
          <a:ln w="0">
            <a:solidFill>
              <a:srgbClr val="000000"/>
            </a:solidFill>
            <a:prstDash val="sysDot"/>
          </a:ln>
        </p:spPr>
      </p:pic>
      <p:pic>
        <p:nvPicPr>
          <p:cNvPr id="100" name="Picture 16" descr=""/>
          <p:cNvPicPr/>
          <p:nvPr/>
        </p:nvPicPr>
        <p:blipFill>
          <a:blip r:embed="rId5"/>
          <a:srcRect l="0" t="16576" r="0" b="68426"/>
          <a:stretch/>
        </p:blipFill>
        <p:spPr>
          <a:xfrm>
            <a:off x="504000" y="4433760"/>
            <a:ext cx="4791240" cy="300240"/>
          </a:xfrm>
          <a:prstGeom prst="rect">
            <a:avLst/>
          </a:prstGeom>
          <a:ln w="0">
            <a:solidFill>
              <a:srgbClr val="000000"/>
            </a:solidFill>
            <a:prstDash val="sysDot"/>
          </a:ln>
        </p:spPr>
      </p:pic>
      <p:pic>
        <p:nvPicPr>
          <p:cNvPr id="101" name="Picture 18" descr=""/>
          <p:cNvPicPr/>
          <p:nvPr/>
        </p:nvPicPr>
        <p:blipFill>
          <a:blip r:embed="rId6"/>
          <a:stretch/>
        </p:blipFill>
        <p:spPr>
          <a:xfrm>
            <a:off x="504000" y="4866840"/>
            <a:ext cx="4765320" cy="2199240"/>
          </a:xfrm>
          <a:prstGeom prst="rect">
            <a:avLst/>
          </a:prstGeom>
          <a:ln w="0">
            <a:solidFill>
              <a:srgbClr val="000000"/>
            </a:solidFill>
            <a:prstDash val="sysDot"/>
          </a:ln>
        </p:spPr>
      </p:pic>
      <p:sp>
        <p:nvSpPr>
          <p:cNvPr id="102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Module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Box 1"/>
          <p:cNvSpPr/>
          <p:nvPr/>
        </p:nvSpPr>
        <p:spPr>
          <a:xfrm>
            <a:off x="504000" y="1855800"/>
            <a:ext cx="907020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Bausteine des Studiums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Unter Marvin → Mein Studium → Studienplaner mit Modulplan einsichtig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Arten von Modulen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Vorlesung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Seminar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Praktikum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Abschlussarbeit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Abschluss durch Modulprüfung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Mündlich oder schriftlich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Bei Bestehen gibt es ECTS-Punkte (auch CP, LP)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1 LP = 30 Stunden Arbeitszeit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In der Regel 30 LP pro Semester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Bachelorstudium = 180 LP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Lehramt = 270 LP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6574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90 pro Fach + 60 Erziehungswissenschaften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4" descr="Der Modulplan"/>
          <p:cNvPicPr/>
          <p:nvPr/>
        </p:nvPicPr>
        <p:blipFill>
          <a:blip r:embed="rId2"/>
          <a:stretch/>
        </p:blipFill>
        <p:spPr>
          <a:xfrm>
            <a:off x="7065360" y="2512440"/>
            <a:ext cx="2508840" cy="2643120"/>
          </a:xfrm>
          <a:prstGeom prst="rect">
            <a:avLst/>
          </a:prstGeom>
          <a:ln w="0">
            <a:solidFill>
              <a:srgbClr val="000000"/>
            </a:solidFill>
            <a:prstDash val="sysDot"/>
          </a:ln>
        </p:spPr>
      </p:pic>
      <p:pic>
        <p:nvPicPr>
          <p:cNvPr id="108" name="Picture 7" descr="Die Notenbewertungstabelle"/>
          <p:cNvPicPr/>
          <p:nvPr/>
        </p:nvPicPr>
        <p:blipFill>
          <a:blip r:embed="rId3"/>
          <a:stretch/>
        </p:blipFill>
        <p:spPr>
          <a:xfrm>
            <a:off x="7065360" y="5272200"/>
            <a:ext cx="2508840" cy="2060640"/>
          </a:xfrm>
          <a:prstGeom prst="rect">
            <a:avLst/>
          </a:prstGeom>
          <a:ln w="0">
            <a:noFill/>
          </a:ln>
        </p:spPr>
      </p:pic>
      <p:sp>
        <p:nvSpPr>
          <p:cNvPr id="109" name="TextBox 6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Vorlesungen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1"/>
          <p:cNvSpPr/>
          <p:nvPr/>
        </p:nvSpPr>
        <p:spPr>
          <a:xfrm>
            <a:off x="504000" y="1855800"/>
            <a:ext cx="907020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Vorlesung zur Übermittlung der Inhalte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Zuhören, Mitschreiben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Fragenstellen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Tutorien/Übungen zur Nacharbeitung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Von Studierenden höherer Semester geleitet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Fragenstellen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Zettel besprechen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Zentralübungen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Bei Modulen des Fachbereichs 12 keine Anmeldung (zur Teilnahme)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Offiziell keine Anwesenheitspflicht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Aber…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114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Prüfungsleistung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"/>
          <p:cNvSpPr/>
          <p:nvPr/>
        </p:nvSpPr>
        <p:spPr>
          <a:xfrm>
            <a:off x="504000" y="1855800"/>
            <a:ext cx="907020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Abschluss eines Moduls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Bei Vorlesungen: Klausur oder mündliche Prüfung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Voraussetzung zur Zulassung: Studienleistung (“Zetteln”)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Vier Versuche pro Modul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Anmeldung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TAN-Liste im Prüfungsbüro holen (05A29) /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per Post bekommen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In Marvin eintragen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Zweittermin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Anmeldung wie beim Ersttermin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4" descr="Ein Auszug aus der Pruefungsordnung, in der die Anzahl an Wiederholungen bei Nichtbestehen gezeigt wird"/>
          <p:cNvPicPr/>
          <p:nvPr/>
        </p:nvPicPr>
        <p:blipFill>
          <a:blip r:embed="rId2"/>
          <a:stretch/>
        </p:blipFill>
        <p:spPr>
          <a:xfrm>
            <a:off x="5093280" y="6348600"/>
            <a:ext cx="4480920" cy="691560"/>
          </a:xfrm>
          <a:prstGeom prst="rect">
            <a:avLst/>
          </a:prstGeom>
          <a:ln w="0">
            <a:solidFill>
              <a:srgbClr val="000000"/>
            </a:solidFill>
            <a:prstDash val="sysDot"/>
          </a:ln>
        </p:spPr>
      </p:pic>
      <p:sp>
        <p:nvSpPr>
          <p:cNvPr id="120" name="TextBox 6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Weitere Module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"/>
          <p:cNvSpPr/>
          <p:nvPr/>
        </p:nvSpPr>
        <p:spPr>
          <a:xfrm>
            <a:off x="504000" y="1855800"/>
            <a:ext cx="907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Anmeldung durch E-Mail an Prüfungsbüro (Frau Schneider)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Seminare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Prüfungsleistung: Vortrag und Ausarbeitung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Praktika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Prüfungsleistung: Individuell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Abschlussarbeit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Prüfungsleistung: Abgabe und eventuell Vortrag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125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MarSkills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"/>
          <p:cNvSpPr/>
          <p:nvPr/>
        </p:nvSpPr>
        <p:spPr>
          <a:xfrm>
            <a:off x="504000" y="1846440"/>
            <a:ext cx="9104760" cy="53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Nur relevant für Bachelormodule (gewöhnlich keine Studiengänge mit Staatsexam)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Kompetenzbereich für „Future Skills“ mit insgesamt 18 LP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Ermöglicht Mehr Flexibilität im Studium und Interdisziplinäre Arbeit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Unterteilt in zentrales, dezentrales (und interdisziplinäres) Angebot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Zentral: Verwaltet von MarSkills Centre, bietet Überfachliche Skills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(z.B. Kommunikationsfähigkeiten, Sprachkurse, Mentoring-Skills, Data Literacy)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Marburg-Modul: Interdisziplinäre Projektarbeit (https://www.uni-marburg.de/de/universitaet/lehre/marskills/marburg-modul/fuer-projektanbieter)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Davon dürfen max. 6 LP belegt werden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Dezentral: Verwaltet von Fachbereichen, fächerspezifisches Angebot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(z.B. Grundvorlesungen, ähnlich wie ein kleines Nebenfach)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Ab dem 3.Semester empfohlen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Unbenotet oder Note geht nicht in Abschluss ein, man kann aber durchfallen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Prüfungsordnung des entsprechenden Faches und von MarSkills angucken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WICHTIG: Außerhalb des FB 12 KEINE 4 VERSUCHE!!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(Meist nur 3) und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 Individuelle Regeln für Wechsel von Modulen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130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5"/>
          <p:cNvSpPr/>
          <p:nvPr/>
        </p:nvSpPr>
        <p:spPr>
          <a:xfrm>
            <a:off x="-360" y="0"/>
            <a:ext cx="10079280" cy="15530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Was tun im ersten Semester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"/>
          <p:cNvSpPr/>
          <p:nvPr/>
        </p:nvSpPr>
        <p:spPr>
          <a:xfrm>
            <a:off x="504360" y="1846440"/>
            <a:ext cx="90702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[[Hinweise zum Zettelrechnen geben]]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Mit Ilias vertraut machen / in die Kurse anmelden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Wie überstehe ich das Semester?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Stundenplan zusammenstellen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[[Stundenplan des jeweiligen Studiengangs zeigen]]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680" cy="1260720"/>
          </a:xfrm>
          <a:prstGeom prst="rect">
            <a:avLst/>
          </a:prstGeom>
          <a:ln w="0">
            <a:noFill/>
          </a:ln>
        </p:spPr>
      </p:pic>
      <p:sp>
        <p:nvSpPr>
          <p:cNvPr id="135" name="TextBox 3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Standar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Application>LibreOffice/7.5.0.3$Windows_X86_64 LibreOffice_project/c21113d003cd3efa8c53188764377a8272d9d6de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2019-10-11T01:10:40Z</dcterms:created>
  <dc:creator>K</dc:creator>
  <dc:description/>
  <dc:language>de-DE</dc:language>
  <cp:lastModifiedBy/>
  <dcterms:modified xsi:type="dcterms:W3CDTF">2023-09-28T16:59:18Z</dcterms:modified>
  <cp:revision>135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13</vt:i4>
  </property>
  <property fmtid="{D5CDD505-2E9C-101B-9397-08002B2CF9AE}" pid="4" name="PresentationFormat">
    <vt:lpwstr>Custom</vt:lpwstr>
  </property>
  <property fmtid="{D5CDD505-2E9C-101B-9397-08002B2CF9AE}" pid="5" name="Slides">
    <vt:i4>13</vt:i4>
  </property>
</Properties>
</file>