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1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00"/>
    <a:srgbClr val="0099FF"/>
    <a:srgbClr val="00FF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5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8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/>
            </a:lvl1pPr>
          </a:lstStyle>
          <a:p>
            <a:pPr>
              <a:defRPr/>
            </a:pPr>
            <a:fld id="{37470E24-F6EA-432D-9443-68C795860144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/>
            </a:lvl1pPr>
          </a:lstStyle>
          <a:p>
            <a:pPr>
              <a:defRPr/>
            </a:pPr>
            <a:fld id="{88E595B0-F2ED-4CAF-B5C4-52E5BF01CC92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046F1A-4BC2-43C3-938B-1B922FAD9D0D}" type="slidenum">
              <a:rPr lang="de-DE"/>
              <a:pPr/>
              <a:t>1</a:t>
            </a:fld>
            <a:endParaRPr lang="de-DE" dirty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 dirty="0"/>
            </a:p>
          </p:txBody>
        </p:sp>
      </p:grpSp>
      <p:sp>
        <p:nvSpPr>
          <p:cNvPr id="615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615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71C0064A-008B-4C02-8CEE-6808F800670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4DA-019F-4337-9D78-21CBBBCBBA8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BB9BD-999E-491C-B5A5-615C21C494E7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AAA29-B9F8-41C9-B793-394051C4C0C7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54E97-B285-460B-85DF-DBCB587456C7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A4E5B-6875-451D-80D6-7FF93A69C14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D455E-4B5D-4F9C-BD09-85E95560C569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03FA7-DAA4-442A-9AFC-0BB87A27C07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EB9F3-FD87-49E1-891B-DCCCF6887F8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9D17D-77F4-416F-BE58-905250C1781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92C4B-F754-40DF-917F-8B67C9A02357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080A4-FD8E-46FC-AB3E-8BE3D8DB5BF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512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512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de-DE" dirty="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12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512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de-DE" dirty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80734A1-FDDF-4BB5-8DFE-3285051043C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075" name="AutoShap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/>
            <a:r>
              <a:rPr lang="de-DE" dirty="0"/>
              <a:t>Lösung zu Aufgabe 2.5 aus dem Vorlesungsskript</a:t>
            </a:r>
          </a:p>
        </p:txBody>
      </p:sp>
      <p:sp>
        <p:nvSpPr>
          <p:cNvPr id="3074" name="Rectangle 11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236866-4918-4E99-AFDC-2A512D96EF84}" type="slidenum">
              <a:rPr lang="de-DE"/>
              <a:pPr/>
              <a:t>1</a:t>
            </a:fld>
            <a:endParaRPr lang="de-D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e-DE" dirty="0"/>
            </a:br>
            <a:r>
              <a:rPr lang="de-DE" dirty="0"/>
              <a:t>Schritt 3 a: Einzahlungen, die aus dem Umsatz in </a:t>
            </a:r>
            <a:r>
              <a:rPr lang="de-DE" u="sng" dirty="0"/>
              <a:t>t+1</a:t>
            </a:r>
            <a:r>
              <a:rPr lang="de-DE" dirty="0"/>
              <a:t> resultieren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/>
              <a:t>Gesamter Umsatz: </a:t>
            </a:r>
          </a:p>
          <a:p>
            <a:pPr lvl="1"/>
            <a:r>
              <a:rPr lang="de-DE" dirty="0"/>
              <a:t>51.500</a:t>
            </a:r>
          </a:p>
          <a:p>
            <a:r>
              <a:rPr lang="de-DE" sz="2400" dirty="0"/>
              <a:t>Zahlungswirksam t+1: </a:t>
            </a:r>
          </a:p>
          <a:p>
            <a:pPr lvl="1"/>
            <a:r>
              <a:rPr lang="de-DE" dirty="0"/>
              <a:t>40%, also 0,4*51.500 = 20.600</a:t>
            </a:r>
          </a:p>
          <a:p>
            <a:r>
              <a:rPr lang="de-DE" sz="2400" dirty="0"/>
              <a:t>Zahlungswirksam in t+2:</a:t>
            </a:r>
          </a:p>
          <a:p>
            <a:pPr lvl="1"/>
            <a:r>
              <a:rPr lang="de-DE" dirty="0"/>
              <a:t>30 %, also 0,3*51.500 = 15.450</a:t>
            </a:r>
          </a:p>
          <a:p>
            <a:r>
              <a:rPr lang="de-DE" sz="2400" dirty="0"/>
              <a:t>Zahlungswirksam in t+3:</a:t>
            </a:r>
          </a:p>
          <a:p>
            <a:pPr lvl="1"/>
            <a:r>
              <a:rPr lang="de-DE" dirty="0"/>
              <a:t>20%, also 0,2*51.500 = 10.300</a:t>
            </a:r>
          </a:p>
          <a:p>
            <a:r>
              <a:rPr lang="de-DE" sz="2400" dirty="0"/>
              <a:t>Zahlungswirksam in t+4: </a:t>
            </a:r>
          </a:p>
          <a:p>
            <a:pPr lvl="1"/>
            <a:r>
              <a:rPr lang="de-DE" dirty="0"/>
              <a:t>10%, also 0,1*51.500 = 5.150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e-DE" dirty="0"/>
            </a:br>
            <a:r>
              <a:rPr lang="de-DE" dirty="0"/>
              <a:t>Schritt 3 b: variable Auszahlungen, die aus dem Umsatz in </a:t>
            </a:r>
            <a:r>
              <a:rPr lang="de-DE" u="sng" dirty="0"/>
              <a:t>t+1</a:t>
            </a:r>
            <a:r>
              <a:rPr lang="de-DE" dirty="0"/>
              <a:t> resultieren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/>
              <a:t>Gesamt: </a:t>
            </a:r>
          </a:p>
          <a:p>
            <a:pPr lvl="1"/>
            <a:r>
              <a:rPr lang="de-DE" dirty="0"/>
              <a:t>0,85*51.500 = 43.775</a:t>
            </a:r>
          </a:p>
          <a:p>
            <a:r>
              <a:rPr lang="de-DE" sz="2400" dirty="0"/>
              <a:t>In t+1 zahlungswirksam: </a:t>
            </a:r>
          </a:p>
          <a:p>
            <a:pPr lvl="1"/>
            <a:r>
              <a:rPr lang="de-DE" dirty="0"/>
              <a:t>40%, also 0,4* 43.775 = 17.510</a:t>
            </a:r>
          </a:p>
          <a:p>
            <a:r>
              <a:rPr lang="de-DE" sz="2400" dirty="0"/>
              <a:t>In t+2 zahlungswirksam: </a:t>
            </a:r>
          </a:p>
          <a:p>
            <a:pPr lvl="1"/>
            <a:r>
              <a:rPr lang="de-DE" dirty="0"/>
              <a:t>40 %, also 0,4* 43.775 = 17.510</a:t>
            </a:r>
          </a:p>
          <a:p>
            <a:r>
              <a:rPr lang="de-DE" sz="2400" dirty="0"/>
              <a:t>In t+3 zahlungswirksam: </a:t>
            </a:r>
          </a:p>
          <a:p>
            <a:pPr lvl="1"/>
            <a:r>
              <a:rPr lang="de-DE" dirty="0"/>
              <a:t>15%, also 0,15* 43.775 = 6.566,25</a:t>
            </a:r>
          </a:p>
          <a:p>
            <a:r>
              <a:rPr lang="de-DE" sz="2400" dirty="0"/>
              <a:t>In t+4 zahlungswirksam: </a:t>
            </a:r>
          </a:p>
          <a:p>
            <a:pPr lvl="1"/>
            <a:r>
              <a:rPr lang="de-DE" dirty="0"/>
              <a:t>5%, also 0,05* 43.775 = 2.188,75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Schritt 3 c: Einzahlungsüberschüsse resultierend aus dem Umsatz in t+1 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838200" y="2362200"/>
          <a:ext cx="769302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8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8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8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6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</a:t>
                      </a:r>
                      <a:r>
                        <a:rPr lang="el-GR" baseline="-25000" dirty="0">
                          <a:latin typeface="Calibri"/>
                        </a:rPr>
                        <a:t>τ</a:t>
                      </a:r>
                      <a:r>
                        <a:rPr lang="de-DE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15.450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10.300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5.150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  <a:r>
                        <a:rPr lang="el-GR" baseline="-25000" dirty="0">
                          <a:latin typeface="Calibri"/>
                        </a:rPr>
                        <a:t>τ</a:t>
                      </a:r>
                      <a:r>
                        <a:rPr lang="de-DE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17.510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17.510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6.566,25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2.188,75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e</a:t>
                      </a:r>
                      <a:r>
                        <a:rPr lang="el-GR" baseline="-25000" dirty="0">
                          <a:latin typeface="Calibri"/>
                        </a:rPr>
                        <a:t>τ</a:t>
                      </a:r>
                      <a:r>
                        <a:rPr lang="de-DE" baseline="0" dirty="0"/>
                        <a:t> </a:t>
                      </a:r>
                      <a:r>
                        <a:rPr lang="de-DE" dirty="0"/>
                        <a:t>–a</a:t>
                      </a:r>
                      <a:r>
                        <a:rPr lang="el-GR" baseline="-25000" dirty="0">
                          <a:latin typeface="Calibri"/>
                        </a:rPr>
                        <a:t>τ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7030A0"/>
                          </a:solidFill>
                        </a:rPr>
                        <a:t>3.090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7030A0"/>
                          </a:solidFill>
                        </a:rPr>
                        <a:t>-2.060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7030A0"/>
                          </a:solidFill>
                        </a:rPr>
                        <a:t>3.733,75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7030A0"/>
                          </a:solidFill>
                        </a:rPr>
                        <a:t>2.961,25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Schritt 4: Fixe Kosten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 Zeitpunkt t und t+1 jeweils 6.000 Geldeinheiten. </a:t>
            </a:r>
          </a:p>
          <a:p>
            <a:r>
              <a:rPr lang="de-DE" dirty="0"/>
              <a:t>Abschreibungen werden nicht zahlungswirksam und können somit ignoriert werden.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Schritt 5: Bisherige Ergebnisse zusammenfassen und saldieren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838200" y="2362200"/>
          <a:ext cx="7693026" cy="3443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2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21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706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070">
                <a:tc>
                  <a:txBody>
                    <a:bodyPr/>
                    <a:lstStyle/>
                    <a:p>
                      <a:r>
                        <a:rPr lang="de-DE" dirty="0"/>
                        <a:t>Aus Umsatz</a:t>
                      </a:r>
                      <a:r>
                        <a:rPr lang="de-DE" baseline="0" dirty="0"/>
                        <a:t> in 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3.000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-2.000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3.625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2.875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7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Aus Umsatz</a:t>
                      </a:r>
                      <a:r>
                        <a:rPr lang="de-DE" baseline="0" dirty="0"/>
                        <a:t> in t+1</a:t>
                      </a:r>
                      <a:endParaRPr lang="de-DE" dirty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7030A0"/>
                          </a:solidFill>
                        </a:rPr>
                        <a:t>3.090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7030A0"/>
                          </a:solidFill>
                        </a:rPr>
                        <a:t>-2.060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7030A0"/>
                          </a:solidFill>
                        </a:rPr>
                        <a:t>3.733,75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7030A0"/>
                          </a:solidFill>
                        </a:rPr>
                        <a:t>2.961,25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067">
                <a:tc>
                  <a:txBody>
                    <a:bodyPr/>
                    <a:lstStyle/>
                    <a:p>
                      <a:r>
                        <a:rPr lang="de-DE" dirty="0"/>
                        <a:t>Fix: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06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Saldo: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-3.000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-4.910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+1.565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+6.608,75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+2.961,25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2123728" y="5445224"/>
            <a:ext cx="6408712" cy="36004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Grundidee/Grundproblem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Umsatz muss nicht sofort in vollem Umfang zahlungswirksam werden: </a:t>
            </a:r>
          </a:p>
          <a:p>
            <a:r>
              <a:rPr lang="de-DE" dirty="0"/>
              <a:t>Beispiel: </a:t>
            </a:r>
          </a:p>
          <a:p>
            <a:pPr lvl="1"/>
            <a:r>
              <a:rPr lang="de-DE" dirty="0"/>
              <a:t>ein Kunde kauft ein Auto, bezahlt dies aber nur teilweise sofort (Anzahlung). </a:t>
            </a:r>
          </a:p>
          <a:p>
            <a:pPr lvl="1"/>
            <a:r>
              <a:rPr lang="de-DE" dirty="0"/>
              <a:t>Den Rest bezahlt er in Raten ab, d.h. er wird erst später zahlungswirksam.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 (1)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Gegeben: </a:t>
            </a:r>
          </a:p>
          <a:p>
            <a:pPr lvl="1"/>
            <a:r>
              <a:rPr lang="de-DE" dirty="0"/>
              <a:t>Umsatz Zeitpunkt t: </a:t>
            </a:r>
            <a:r>
              <a:rPr lang="de-DE" dirty="0">
                <a:solidFill>
                  <a:srgbClr val="FF0000"/>
                </a:solidFill>
              </a:rPr>
              <a:t>50.000</a:t>
            </a:r>
            <a:r>
              <a:rPr lang="de-DE" dirty="0"/>
              <a:t> </a:t>
            </a:r>
          </a:p>
          <a:p>
            <a:pPr lvl="1"/>
            <a:r>
              <a:rPr lang="de-DE" dirty="0"/>
              <a:t>Umsatzwachstum von t nach t+1: 3% pro Jahr</a:t>
            </a:r>
          </a:p>
          <a:p>
            <a:pPr lvl="1"/>
            <a:r>
              <a:rPr lang="de-DE" dirty="0"/>
              <a:t>Keine Umsätze in t+2 und t+3</a:t>
            </a:r>
          </a:p>
          <a:p>
            <a:r>
              <a:rPr lang="de-DE" dirty="0"/>
              <a:t>Zahlungswirksamkeit des Umsatzes: 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21378"/>
              </p:ext>
            </p:extLst>
          </p:nvPr>
        </p:nvGraphicFramePr>
        <p:xfrm>
          <a:off x="1115616" y="4797152"/>
          <a:ext cx="583264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8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8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8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de-DE" dirty="0"/>
                        <a:t>Zahlungswirksamkeit</a:t>
                      </a:r>
                      <a:r>
                        <a:rPr lang="de-DE" baseline="0" dirty="0"/>
                        <a:t> im x-ten Jahr nach Entstehen des Umsatzes (</a:t>
                      </a:r>
                      <a:r>
                        <a:rPr lang="de-DE" b="0" baseline="0" dirty="0">
                          <a:solidFill>
                            <a:srgbClr val="FF0000"/>
                          </a:solidFill>
                        </a:rPr>
                        <a:t>Beispiel Umsatz von t</a:t>
                      </a:r>
                      <a:r>
                        <a:rPr lang="de-DE" baseline="0" dirty="0"/>
                        <a:t>)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20.000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15.000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75542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 (2)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Fixe Kosten (Personalkosten):</a:t>
            </a:r>
          </a:p>
          <a:p>
            <a:pPr lvl="1"/>
            <a:r>
              <a:rPr lang="de-DE" dirty="0"/>
              <a:t>t:		 6.000</a:t>
            </a:r>
          </a:p>
          <a:p>
            <a:pPr lvl="1"/>
            <a:r>
              <a:rPr lang="de-DE" dirty="0"/>
              <a:t>t+1	 6.000</a:t>
            </a:r>
          </a:p>
          <a:p>
            <a:pPr lvl="1"/>
            <a:r>
              <a:rPr lang="de-DE" dirty="0"/>
              <a:t>Zahlungswirksam im Zeitpunkt der Entstehung</a:t>
            </a:r>
          </a:p>
          <a:p>
            <a:r>
              <a:rPr lang="de-DE" dirty="0"/>
              <a:t>Fixe Kosten in Form von Abschreibungen:</a:t>
            </a:r>
          </a:p>
          <a:p>
            <a:pPr lvl="1"/>
            <a:r>
              <a:rPr lang="de-DE" dirty="0"/>
              <a:t> t:	5.000</a:t>
            </a:r>
          </a:p>
          <a:p>
            <a:pPr lvl="1"/>
            <a:r>
              <a:rPr lang="de-DE" dirty="0"/>
              <a:t>t+1	5.000</a:t>
            </a:r>
          </a:p>
          <a:p>
            <a:pPr lvl="1"/>
            <a:r>
              <a:rPr lang="de-DE" dirty="0"/>
              <a:t>Zahlungswirksamkeit?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 (3)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Variable Kosten:</a:t>
            </a:r>
          </a:p>
          <a:p>
            <a:pPr lvl="1"/>
            <a:r>
              <a:rPr lang="de-DE" dirty="0"/>
              <a:t>0,85 € je Euro Umsatz. (Beispiel zum t: </a:t>
            </a:r>
            <a:r>
              <a:rPr lang="de-DE" dirty="0">
                <a:solidFill>
                  <a:srgbClr val="FF0000"/>
                </a:solidFill>
              </a:rPr>
              <a:t>-42.500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Zahlungswirksamkeit:</a:t>
            </a:r>
          </a:p>
          <a:p>
            <a:pPr lvl="1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Aufgabe: Bestimmen Sie den Zahlungsstrom des Realinvestitionsobjekts!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6251"/>
              </p:ext>
            </p:extLst>
          </p:nvPr>
        </p:nvGraphicFramePr>
        <p:xfrm>
          <a:off x="1115616" y="3861048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040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Zahlungswirksamkeit</a:t>
                      </a:r>
                      <a:r>
                        <a:rPr lang="de-DE" baseline="0" dirty="0"/>
                        <a:t> im x-ten Jahr nach Entstehen des Umsatzes (</a:t>
                      </a:r>
                      <a:r>
                        <a:rPr lang="de-DE" b="0" baseline="0" dirty="0">
                          <a:solidFill>
                            <a:srgbClr val="FF0000"/>
                          </a:solidFill>
                        </a:rPr>
                        <a:t>Beispiel variable Kosten von t</a:t>
                      </a:r>
                      <a:r>
                        <a:rPr lang="de-DE" baseline="0" dirty="0"/>
                        <a:t>)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-17.000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-17.000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-6.375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-2.125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75791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Schritt 1: Bestimmung des Umsatzes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Zeitpunkt t: </a:t>
            </a:r>
          </a:p>
          <a:p>
            <a:pPr lvl="1"/>
            <a:r>
              <a:rPr lang="de-DE" dirty="0"/>
              <a:t>50.000 </a:t>
            </a:r>
          </a:p>
          <a:p>
            <a:r>
              <a:rPr lang="de-DE" dirty="0"/>
              <a:t>Zeitpunkt t+1: </a:t>
            </a:r>
          </a:p>
          <a:p>
            <a:pPr lvl="1"/>
            <a:r>
              <a:rPr lang="de-DE" dirty="0"/>
              <a:t>50.000*(1+0,03) = 51.500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e-DE" dirty="0"/>
            </a:br>
            <a:r>
              <a:rPr lang="de-DE" dirty="0"/>
              <a:t>Schritt 2 a: Einzahlungen, die aus dem Umsatz in t resultieren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Sofort zahlungswirksam: </a:t>
            </a:r>
          </a:p>
          <a:p>
            <a:pPr lvl="1"/>
            <a:r>
              <a:rPr lang="de-DE" dirty="0"/>
              <a:t>40%, also 0,4*50.000 = 20.000</a:t>
            </a:r>
          </a:p>
          <a:p>
            <a:r>
              <a:rPr lang="de-DE" dirty="0"/>
              <a:t>Nach einem Jahr bezahlt:</a:t>
            </a:r>
          </a:p>
          <a:p>
            <a:pPr lvl="1"/>
            <a:r>
              <a:rPr lang="de-DE" dirty="0"/>
              <a:t>30 %, also 0,3*50.000 = 15.000</a:t>
            </a:r>
          </a:p>
          <a:p>
            <a:r>
              <a:rPr lang="de-DE" dirty="0"/>
              <a:t>Nach zwei Jahren bezahlt:</a:t>
            </a:r>
          </a:p>
          <a:p>
            <a:pPr lvl="1"/>
            <a:r>
              <a:rPr lang="de-DE" dirty="0"/>
              <a:t>20%, also 0,2*50.000 = 10.000</a:t>
            </a:r>
          </a:p>
          <a:p>
            <a:r>
              <a:rPr lang="de-DE" dirty="0"/>
              <a:t>Nach drei Jahren bezahlt: </a:t>
            </a:r>
          </a:p>
          <a:p>
            <a:pPr lvl="1"/>
            <a:r>
              <a:rPr lang="de-DE" dirty="0"/>
              <a:t>10%, also 0,1*50.000 = 5.000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e-DE" dirty="0"/>
            </a:br>
            <a:r>
              <a:rPr lang="de-DE" dirty="0"/>
              <a:t>Schritt 2 b: variable Auszahlungen, die aus dem Umsatz in t resultieren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/>
              <a:t>Gesamt: </a:t>
            </a:r>
          </a:p>
          <a:p>
            <a:pPr lvl="1"/>
            <a:r>
              <a:rPr lang="de-DE" dirty="0"/>
              <a:t>0,85*50.000 = 42.500</a:t>
            </a:r>
          </a:p>
          <a:p>
            <a:r>
              <a:rPr lang="de-DE" sz="2400" dirty="0"/>
              <a:t>Sofort zahlungswirksam: </a:t>
            </a:r>
          </a:p>
          <a:p>
            <a:pPr lvl="1"/>
            <a:r>
              <a:rPr lang="de-DE" dirty="0"/>
              <a:t>40%, also 0,4* 42.500 = 17.000</a:t>
            </a:r>
          </a:p>
          <a:p>
            <a:r>
              <a:rPr lang="de-DE" sz="2400" dirty="0"/>
              <a:t>Nach einem Jahr:</a:t>
            </a:r>
          </a:p>
          <a:p>
            <a:pPr lvl="1"/>
            <a:r>
              <a:rPr lang="de-DE" dirty="0"/>
              <a:t>40 %, also 0,4* 42.500 = 17.000</a:t>
            </a:r>
          </a:p>
          <a:p>
            <a:r>
              <a:rPr lang="de-DE" sz="2400" dirty="0"/>
              <a:t>Nach zwei Jahren:</a:t>
            </a:r>
          </a:p>
          <a:p>
            <a:pPr lvl="1"/>
            <a:r>
              <a:rPr lang="de-DE" dirty="0"/>
              <a:t>15%, also 0,15* 42.500 = 6.375</a:t>
            </a:r>
          </a:p>
          <a:p>
            <a:r>
              <a:rPr lang="de-DE" sz="2400" dirty="0"/>
              <a:t>Nach drei Jahren: </a:t>
            </a:r>
          </a:p>
          <a:p>
            <a:pPr lvl="1"/>
            <a:r>
              <a:rPr lang="de-DE" dirty="0"/>
              <a:t>5%, also 0,05* 42.500 = 2.125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Schritt 2 c: Einzahlungsüberschüsse resultierend aus dem Umsatz in t 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838200" y="2362200"/>
          <a:ext cx="769302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8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8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8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6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t+3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</a:t>
                      </a:r>
                      <a:r>
                        <a:rPr lang="el-GR" baseline="-25000" dirty="0">
                          <a:latin typeface="Calibri"/>
                        </a:rPr>
                        <a:t>τ</a:t>
                      </a:r>
                      <a:r>
                        <a:rPr lang="de-DE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  <a:r>
                        <a:rPr lang="el-GR" baseline="-25000" dirty="0">
                          <a:latin typeface="Calibri"/>
                        </a:rPr>
                        <a:t>τ</a:t>
                      </a:r>
                      <a:r>
                        <a:rPr lang="de-DE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6.375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e</a:t>
                      </a:r>
                      <a:r>
                        <a:rPr lang="el-GR" baseline="-25000" dirty="0">
                          <a:latin typeface="Calibri"/>
                        </a:rPr>
                        <a:t>τ</a:t>
                      </a:r>
                      <a:r>
                        <a:rPr lang="de-DE" baseline="0" dirty="0"/>
                        <a:t> </a:t>
                      </a:r>
                      <a:r>
                        <a:rPr lang="de-DE" dirty="0"/>
                        <a:t>–a</a:t>
                      </a:r>
                      <a:r>
                        <a:rPr lang="el-GR" baseline="-25000" dirty="0">
                          <a:latin typeface="Calibri"/>
                        </a:rPr>
                        <a:t>τ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3.000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-2.000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3.625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2.875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54E97-B285-460B-85DF-DBCB587456C7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pseln">
  <a:themeElements>
    <a:clrScheme name="Kapseln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Kapsel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pseln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0</TotalTime>
  <Words>720</Words>
  <Application>Microsoft Office PowerPoint</Application>
  <PresentationFormat>Bildschirmpräsentation (4:3)</PresentationFormat>
  <Paragraphs>189</Paragraphs>
  <Slides>14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Kapseln</vt:lpstr>
      <vt:lpstr>Lösung zu Aufgabe 2.5 aus dem Vorlesungsskript</vt:lpstr>
      <vt:lpstr>Grundidee/Grundproblem</vt:lpstr>
      <vt:lpstr>Aufgabe (1)</vt:lpstr>
      <vt:lpstr>Aufgabe (2)</vt:lpstr>
      <vt:lpstr>Aufgabe (3)</vt:lpstr>
      <vt:lpstr>Schritt 1: Bestimmung des Umsatzes</vt:lpstr>
      <vt:lpstr> Schritt 2 a: Einzahlungen, die aus dem Umsatz in t resultieren</vt:lpstr>
      <vt:lpstr> Schritt 2 b: variable Auszahlungen, die aus dem Umsatz in t resultieren</vt:lpstr>
      <vt:lpstr>Schritt 2 c: Einzahlungsüberschüsse resultierend aus dem Umsatz in t </vt:lpstr>
      <vt:lpstr> Schritt 3 a: Einzahlungen, die aus dem Umsatz in t+1 resultieren</vt:lpstr>
      <vt:lpstr> Schritt 3 b: variable Auszahlungen, die aus dem Umsatz in t+1 resultieren</vt:lpstr>
      <vt:lpstr>Schritt 3 c: Einzahlungsüberschüsse resultierend aus dem Umsatz in t+1 </vt:lpstr>
      <vt:lpstr>Schritt 4: Fixe Kosten</vt:lpstr>
      <vt:lpstr>Schritt 5: Bisherige Ergebnisse zusammenfassen und saldieren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3 – Arbitragefreiheit auf Wertpapiermärkten</dc:title>
  <dc:creator>FB02</dc:creator>
  <cp:lastModifiedBy>Muxin Li</cp:lastModifiedBy>
  <cp:revision>1053</cp:revision>
  <dcterms:created xsi:type="dcterms:W3CDTF">2007-11-03T10:27:14Z</dcterms:created>
  <dcterms:modified xsi:type="dcterms:W3CDTF">2024-11-19T13:04:49Z</dcterms:modified>
</cp:coreProperties>
</file>