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6" r:id="rId6"/>
    <p:sldId id="261" r:id="rId7"/>
    <p:sldId id="263" r:id="rId8"/>
    <p:sldId id="267" r:id="rId9"/>
    <p:sldId id="268" r:id="rId10"/>
    <p:sldId id="269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1" d="100"/>
          <a:sy n="111" d="100"/>
        </p:scale>
        <p:origin x="-1530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612772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Wie</a:t>
            </a:r>
            <a:r>
              <a:rPr lang="de-DE" baseline="0" dirty="0" smtClean="0"/>
              <a:t> wird das kontrolliert, ob die Kurse belegt worden sind? Neue Funktion bei MARVIN?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F26E756A-2F16-F54D-A28B-EB398048B709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513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elfoli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hape 18"/>
          <p:cNvGrpSpPr/>
          <p:nvPr/>
        </p:nvGrpSpPr>
        <p:grpSpPr>
          <a:xfrm>
            <a:off x="0" y="2420938"/>
            <a:ext cx="9144000" cy="4437063"/>
            <a:chOff x="0" y="1525"/>
            <a:chExt cx="5760" cy="2795"/>
          </a:xfrm>
        </p:grpSpPr>
        <p:sp>
          <p:nvSpPr>
            <p:cNvPr id="19" name="Shape 19"/>
            <p:cNvSpPr/>
            <p:nvPr/>
          </p:nvSpPr>
          <p:spPr>
            <a:xfrm>
              <a:off x="3923" y="3203"/>
              <a:ext cx="1837" cy="784"/>
            </a:xfrm>
            <a:prstGeom prst="rect">
              <a:avLst/>
            </a:prstGeom>
            <a:solidFill>
              <a:srgbClr val="7DA2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/>
            <p:nvPr/>
          </p:nvSpPr>
          <p:spPr>
            <a:xfrm>
              <a:off x="0" y="3942"/>
              <a:ext cx="5760" cy="378"/>
            </a:xfrm>
            <a:prstGeom prst="rect">
              <a:avLst/>
            </a:prstGeom>
            <a:solidFill>
              <a:srgbClr val="E4E5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/>
            <p:nvPr/>
          </p:nvSpPr>
          <p:spPr>
            <a:xfrm>
              <a:off x="0" y="3161"/>
              <a:ext cx="3925" cy="784"/>
            </a:xfrm>
            <a:prstGeom prst="rect">
              <a:avLst/>
            </a:prstGeom>
            <a:solidFill>
              <a:srgbClr val="F3F5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4938" y="1525"/>
              <a:ext cx="822" cy="839"/>
            </a:xfrm>
            <a:prstGeom prst="rect">
              <a:avLst/>
            </a:prstGeom>
            <a:solidFill>
              <a:srgbClr val="ADCCF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/>
            <p:nvPr/>
          </p:nvSpPr>
          <p:spPr>
            <a:xfrm>
              <a:off x="0" y="1526"/>
              <a:ext cx="4934" cy="839"/>
            </a:xfrm>
            <a:prstGeom prst="rect">
              <a:avLst/>
            </a:prstGeom>
            <a:solidFill>
              <a:srgbClr val="F3F5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" name="Shape 24"/>
          <p:cNvSpPr/>
          <p:nvPr/>
        </p:nvSpPr>
        <p:spPr>
          <a:xfrm>
            <a:off x="0" y="3717032"/>
            <a:ext cx="5346700" cy="13681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468313" y="2419350"/>
            <a:ext cx="7199312" cy="151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468313" y="4003675"/>
            <a:ext cx="4679950" cy="1512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28" name="Shape 28" descr="logo_gr_pseps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46450" y="258763"/>
            <a:ext cx="26670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Shape 29" descr="emotio_wirtschaft.bmp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0935" y="3717032"/>
            <a:ext cx="3973065" cy="13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el und vertikaler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485232" y="-118269"/>
            <a:ext cx="404971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kaler Titel u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77581" y="2112170"/>
            <a:ext cx="5746750" cy="207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55625" y="114301"/>
            <a:ext cx="5746750" cy="606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95288" y="1971675"/>
            <a:ext cx="8229600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Abschnittsüberschrif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20457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20457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20457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Zwei Inhalte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95288" y="1971675"/>
            <a:ext cx="4038600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rgbClr val="204578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rgbClr val="204578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86288" y="1971675"/>
            <a:ext cx="4038600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rgbClr val="204578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rgbClr val="204578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gleich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4578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rgbClr val="204578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rgbClr val="204578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rgbClr val="204578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rgbClr val="204578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rgbClr val="204578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4578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rgbClr val="204578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rgbClr val="204578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rgbClr val="204578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rgbClr val="204578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rgbClr val="204578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alt mit Überschrif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204578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204578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20457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204578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204578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rgbClr val="20457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204578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rgbClr val="204578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Bild mit Überschrif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204578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204578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rgbClr val="20457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204578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204578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rgbClr val="20457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204578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rgbClr val="204578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5013176"/>
            <a:ext cx="248400" cy="1260000"/>
          </a:xfrm>
          <a:prstGeom prst="rect">
            <a:avLst/>
          </a:prstGeom>
          <a:solidFill>
            <a:srgbClr val="7DA2D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395288" y="1971675"/>
            <a:ext cx="8229600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rgbClr val="204578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000" b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000" b="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-3175" y="2438400"/>
            <a:ext cx="9144000" cy="4419600"/>
            <a:chOff x="-2" y="1536"/>
            <a:chExt cx="5760" cy="2784"/>
          </a:xfrm>
        </p:grpSpPr>
        <p:sp>
          <p:nvSpPr>
            <p:cNvPr id="12" name="Shape 12"/>
            <p:cNvSpPr/>
            <p:nvPr/>
          </p:nvSpPr>
          <p:spPr>
            <a:xfrm>
              <a:off x="-2" y="1536"/>
              <a:ext cx="156" cy="817"/>
            </a:xfrm>
            <a:prstGeom prst="rect">
              <a:avLst/>
            </a:prstGeom>
            <a:solidFill>
              <a:srgbClr val="7DA2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3" name="Shape 13"/>
            <p:cNvCxnSpPr/>
            <p:nvPr/>
          </p:nvCxnSpPr>
          <p:spPr>
            <a:xfrm>
              <a:off x="-2" y="3953"/>
              <a:ext cx="5760" cy="0"/>
            </a:xfrm>
            <a:prstGeom prst="straightConnector1">
              <a:avLst/>
            </a:prstGeom>
            <a:noFill/>
            <a:ln w="9525" cap="flat" cmpd="sng">
              <a:solidFill>
                <a:srgbClr val="E4E5EA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4" name="Shape 14"/>
            <p:cNvSpPr/>
            <p:nvPr/>
          </p:nvSpPr>
          <p:spPr>
            <a:xfrm>
              <a:off x="-2" y="2354"/>
              <a:ext cx="156" cy="821"/>
            </a:xfrm>
            <a:prstGeom prst="rect">
              <a:avLst/>
            </a:prstGeom>
            <a:solidFill>
              <a:srgbClr val="ADCCF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/>
            <p:nvPr/>
          </p:nvSpPr>
          <p:spPr>
            <a:xfrm>
              <a:off x="-2" y="3952"/>
              <a:ext cx="156" cy="368"/>
            </a:xfrm>
            <a:prstGeom prst="rect">
              <a:avLst/>
            </a:prstGeom>
            <a:solidFill>
              <a:srgbClr val="E4E5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6" name="Shape 16" descr="logo_kl_pseps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3994150" y="6354763"/>
            <a:ext cx="1130300" cy="3937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468312" y="2419351"/>
            <a:ext cx="7344047" cy="1297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8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Wechsel in die neue </a:t>
            </a:r>
            <a:r>
              <a:rPr lang="de-DE" sz="2800" b="0" i="0" u="none" strike="noStrike" cap="none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Prüfungsordnung</a:t>
            </a:r>
            <a:r>
              <a:rPr lang="de-DE" sz="28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de-DE" sz="28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28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zum Sommersemester 2018 </a:t>
            </a:r>
            <a:endParaRPr sz="2800" b="0" i="0" u="none" strike="noStrike" cap="none" dirty="0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Shape 88"/>
          <p:cNvSpPr txBox="1"/>
          <p:nvPr/>
        </p:nvSpPr>
        <p:spPr>
          <a:xfrm>
            <a:off x="468313" y="3717032"/>
            <a:ext cx="4679751" cy="1368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800" dirty="0" err="1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B.Sc</a:t>
            </a:r>
            <a:r>
              <a:rPr lang="de-DE" sz="2800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de-DE" sz="2800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VWL (20181)</a:t>
            </a:r>
            <a:endParaRPr sz="2800" dirty="0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Fragen?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marL="182562" indent="0">
              <a:buNone/>
            </a:pPr>
            <a:r>
              <a:rPr lang="de-DE" dirty="0"/>
              <a:t>Studienberatung:</a:t>
            </a:r>
          </a:p>
          <a:p>
            <a:pPr lvl="1"/>
            <a:r>
              <a:rPr lang="de-DE" dirty="0" smtClean="0"/>
              <a:t>NN</a:t>
            </a:r>
          </a:p>
          <a:p>
            <a:pPr marL="558800" lvl="1" indent="0">
              <a:buNone/>
            </a:pPr>
            <a:r>
              <a:rPr lang="de-DE" dirty="0"/>
              <a:t>	</a:t>
            </a:r>
            <a:r>
              <a:rPr lang="de-DE" dirty="0" smtClean="0"/>
              <a:t>Universitätsstraße </a:t>
            </a:r>
            <a:r>
              <a:rPr lang="de-DE" dirty="0"/>
              <a:t>25, Zimmer 32, 35037 Marburg</a:t>
            </a:r>
            <a:br>
              <a:rPr lang="de-DE" dirty="0"/>
            </a:br>
            <a:r>
              <a:rPr lang="de-DE" dirty="0" smtClean="0"/>
              <a:t>	Tel</a:t>
            </a:r>
            <a:r>
              <a:rPr lang="de-DE" dirty="0"/>
              <a:t>.: 06421 28 25645</a:t>
            </a:r>
          </a:p>
          <a:p>
            <a:pPr marL="522288" lvl="1" indent="0">
              <a:buNone/>
            </a:pPr>
            <a:endParaRPr lang="de-DE" dirty="0"/>
          </a:p>
          <a:p>
            <a:pPr lvl="1"/>
            <a:r>
              <a:rPr lang="de-DE" dirty="0"/>
              <a:t>Dr. Regine Reck </a:t>
            </a:r>
            <a:br>
              <a:rPr lang="de-DE" dirty="0"/>
            </a:br>
            <a:r>
              <a:rPr lang="de-DE" dirty="0"/>
              <a:t>Universitätsstraße 25, Zimmer 30, 35037 Marburg</a:t>
            </a:r>
            <a:br>
              <a:rPr lang="de-DE" dirty="0"/>
            </a:br>
            <a:r>
              <a:rPr lang="de-DE" dirty="0"/>
              <a:t>35037 Marburg</a:t>
            </a:r>
            <a:br>
              <a:rPr lang="de-DE" dirty="0"/>
            </a:br>
            <a:r>
              <a:rPr lang="de-DE" dirty="0"/>
              <a:t>Tel.: 06421 28 23775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26097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Agenda</a:t>
            </a:r>
            <a:endParaRPr sz="2800" b="0" i="0" u="none" strike="noStrike" cap="none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95288" y="1971675"/>
            <a:ext cx="8137152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de-DE" dirty="0"/>
              <a:t>Die neue Prüfungsordnung im Überblick: Was ändert sich?</a:t>
            </a:r>
          </a:p>
          <a:p>
            <a:r>
              <a:rPr lang="de-DE" dirty="0"/>
              <a:t>Allerdings … </a:t>
            </a:r>
          </a:p>
          <a:p>
            <a:r>
              <a:rPr lang="de-DE" dirty="0"/>
              <a:t>Anerkennung</a:t>
            </a:r>
          </a:p>
          <a:p>
            <a:r>
              <a:rPr lang="de-DE" dirty="0"/>
              <a:t>Was müsst Ihr tun, wenn Ihr wechseln möchtet?</a:t>
            </a:r>
          </a:p>
          <a:p>
            <a:pPr marL="182562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None/>
            </a:pPr>
            <a:endParaRPr sz="2000" b="0" i="0" u="none" strike="noStrike" cap="none" dirty="0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8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Die neue </a:t>
            </a:r>
            <a:r>
              <a:rPr lang="de-DE" sz="2800" b="0" i="0" u="none" strike="noStrike" cap="none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Prüfungsordnung </a:t>
            </a:r>
            <a:r>
              <a:rPr lang="de-DE" dirty="0" err="1"/>
              <a:t>B</a:t>
            </a:r>
            <a:r>
              <a:rPr lang="de-DE" sz="2800" b="0" i="0" u="none" strike="noStrike" cap="none" dirty="0" err="1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.Sc</a:t>
            </a:r>
            <a:r>
              <a:rPr lang="de-DE" sz="28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de-DE" dirty="0" smtClean="0"/>
              <a:t>V</a:t>
            </a:r>
            <a:r>
              <a:rPr lang="de-DE" sz="2800" b="0" i="0" u="none" strike="noStrike" cap="none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WL 20181</a:t>
            </a:r>
            <a:endParaRPr sz="2800" b="0" i="0" u="none" strike="noStrike" cap="none" dirty="0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395288" y="1971675"/>
            <a:ext cx="8229600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60337" algn="l" rtl="0">
              <a:spcBef>
                <a:spcPts val="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</a:pP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Umstrukturierung des Interdisziplinären </a:t>
            </a:r>
            <a:r>
              <a:rPr lang="de-DE" sz="2000" b="0" i="0" u="none" strike="noStrike" cap="none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Bereichs in </a:t>
            </a: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Profilbereiche und Vergrößerung auf 24 LP:</a:t>
            </a:r>
            <a:endParaRPr dirty="0"/>
          </a:p>
          <a:p>
            <a:pPr marL="808038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</a:pP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Nachhaltigkeit: Mit </a:t>
            </a:r>
            <a:r>
              <a:rPr lang="de-DE" sz="2000" b="0" i="0" u="none" strike="noStrike" cap="none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Modulen </a:t>
            </a: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aus der </a:t>
            </a:r>
            <a:r>
              <a:rPr lang="de-DE" sz="2000" b="0" i="0" u="none" strike="noStrike" cap="none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Geschichte, Biologie </a:t>
            </a: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und </a:t>
            </a:r>
            <a:r>
              <a:rPr lang="de-DE" sz="2000" b="0" i="0" u="none" strike="noStrike" cap="none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Ethnologie/Kulturwissenschaft</a:t>
            </a:r>
          </a:p>
          <a:p>
            <a:pPr marL="808038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</a:pPr>
            <a:r>
              <a:rPr lang="de-DE" sz="2000" b="0" i="0" u="none" strike="noStrike" cap="none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BWL </a:t>
            </a: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- Accounting &amp; </a:t>
            </a:r>
            <a:r>
              <a:rPr lang="de-DE" sz="2000" b="0" i="0" u="none" strike="noStrike" cap="none" dirty="0" err="1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Finance</a:t>
            </a:r>
            <a:endParaRPr sz="2000" b="0" i="0" u="none" strike="noStrike" cap="none" dirty="0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8038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</a:pP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BWL - Marktorientierte Unternehmensführung</a:t>
            </a:r>
            <a:endParaRPr dirty="0"/>
          </a:p>
          <a:p>
            <a:pPr marL="808038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</a:pP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BWL - Innovations- und Informationsmanagement</a:t>
            </a:r>
            <a:endParaRPr dirty="0"/>
          </a:p>
          <a:p>
            <a:pPr marL="808038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</a:pP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Interdisziplinär: Ähnlich zu bisheriger, freier Auswahl</a:t>
            </a:r>
            <a:endParaRPr dirty="0"/>
          </a:p>
          <a:p>
            <a:pPr marL="342900" marR="0" lvl="0" indent="-160337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Font typeface="Noto Sans Symbols"/>
              <a:buChar char="▪"/>
            </a:pPr>
            <a:r>
              <a:rPr lang="de-DE" sz="20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Neues Modul: „Wissenschaftstheorie, Dogmengeschichte, Plurale Ökonomik“</a:t>
            </a:r>
            <a:endParaRPr sz="2000" b="0" i="0" u="none" strike="noStrike" cap="none" dirty="0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8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Die neue Studienordnung </a:t>
            </a:r>
            <a:r>
              <a:rPr lang="de-DE" dirty="0" err="1"/>
              <a:t>B</a:t>
            </a:r>
            <a:r>
              <a:rPr lang="de-DE" sz="2800" b="0" i="0" u="none" strike="noStrike" cap="none" dirty="0" err="1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.Sc</a:t>
            </a:r>
            <a:r>
              <a:rPr lang="de-DE" sz="2800" b="0" i="0" u="none" strike="noStrike" cap="none" dirty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de-DE" dirty="0" smtClean="0"/>
              <a:t>V</a:t>
            </a:r>
            <a:r>
              <a:rPr lang="de-DE" sz="2800" b="0" i="0" u="none" strike="noStrike" cap="none" dirty="0" smtClean="0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WL 20181</a:t>
            </a:r>
            <a:endParaRPr sz="2800" b="0" i="0" u="none" strike="noStrike" cap="none" dirty="0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95288" y="1971675"/>
            <a:ext cx="8229600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r>
              <a:rPr lang="de-DE" dirty="0" smtClean="0"/>
              <a:t>Verkleinerung des Basisbereichs </a:t>
            </a:r>
            <a:r>
              <a:rPr lang="de-DE" dirty="0"/>
              <a:t>BWL </a:t>
            </a:r>
            <a:r>
              <a:rPr lang="de-DE" dirty="0" smtClean="0"/>
              <a:t>auf 18 LP </a:t>
            </a:r>
            <a:r>
              <a:rPr lang="de-DE" dirty="0"/>
              <a:t>vorgesehen. </a:t>
            </a:r>
            <a:r>
              <a:rPr lang="de-DE" dirty="0" smtClean="0"/>
              <a:t>Zusätzlich kann das Modul “Buchführung </a:t>
            </a:r>
            <a:r>
              <a:rPr lang="de-DE" dirty="0"/>
              <a:t>und Abschluss” gewählt werden. </a:t>
            </a:r>
            <a:endParaRPr lang="de-DE" dirty="0" smtClean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r>
              <a:rPr lang="de-DE" dirty="0" smtClean="0"/>
              <a:t>Verkleinerung des Bereichs Rechtswissenschaften von 12 auf 6 LP (Wahl zwischen den Modulen "Öffentliches Recht" und "Zivilrecht").</a:t>
            </a:r>
          </a:p>
          <a:p>
            <a:pPr lvl="0">
              <a:spcBef>
                <a:spcPts val="0"/>
              </a:spcBef>
            </a:pPr>
            <a:r>
              <a:rPr lang="de-DE" dirty="0" smtClean="0"/>
              <a:t>Neue Wahlpflichtmodule im Vertiefungsbereich Institutionenökonomik (Development </a:t>
            </a:r>
            <a:r>
              <a:rPr lang="de-DE" dirty="0"/>
              <a:t>Economics: An </a:t>
            </a:r>
            <a:r>
              <a:rPr lang="de-DE" dirty="0" err="1"/>
              <a:t>Introduction</a:t>
            </a:r>
            <a:r>
              <a:rPr lang="de-DE" dirty="0"/>
              <a:t>, Einführung in die Kooperationsökonomie, Einführung in Law </a:t>
            </a:r>
            <a:r>
              <a:rPr lang="de-DE" dirty="0" err="1"/>
              <a:t>and</a:t>
            </a:r>
            <a:r>
              <a:rPr lang="de-DE" dirty="0"/>
              <a:t> Economics, </a:t>
            </a:r>
            <a:r>
              <a:rPr lang="de-DE" dirty="0" err="1"/>
              <a:t>Markets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Organizations</a:t>
            </a:r>
            <a:r>
              <a:rPr lang="de-DE" dirty="0"/>
              <a:t>, Umweltökonomik, Wettbewerb und Regulierung, </a:t>
            </a:r>
            <a:r>
              <a:rPr lang="de-DE" dirty="0" smtClean="0"/>
              <a:t>Importmodul aus </a:t>
            </a:r>
            <a:r>
              <a:rPr lang="de-DE" dirty="0"/>
              <a:t>der </a:t>
            </a:r>
            <a:r>
              <a:rPr lang="de-DE" dirty="0" smtClean="0"/>
              <a:t>BWL).</a:t>
            </a:r>
            <a:endParaRPr lang="de-DE" dirty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endParaRPr lang="de-DE" dirty="0" smtClean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endParaRPr lang="de-DE" dirty="0" smtClean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endParaRPr lang="de-DE" dirty="0" smtClean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endParaRPr lang="de-DE" dirty="0" smtClean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Schematischer Aufbau </a:t>
            </a:r>
            <a:r>
              <a:rPr lang="de-DE" dirty="0" err="1"/>
              <a:t>B.Sc</a:t>
            </a:r>
            <a:r>
              <a:rPr lang="de-DE" dirty="0"/>
              <a:t>. </a:t>
            </a:r>
            <a:r>
              <a:rPr lang="de-DE" dirty="0" smtClean="0"/>
              <a:t>VWL </a:t>
            </a:r>
            <a:r>
              <a:rPr lang="de-DE" dirty="0"/>
              <a:t>20181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19" t="28657" r="24019" b="14173"/>
          <a:stretch/>
        </p:blipFill>
        <p:spPr bwMode="auto">
          <a:xfrm>
            <a:off x="539552" y="1196752"/>
            <a:ext cx="8064394" cy="4990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9502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de-DE" dirty="0"/>
              <a:t>Die neue </a:t>
            </a:r>
            <a:r>
              <a:rPr lang="de-DE" dirty="0" smtClean="0"/>
              <a:t>Prüfungsordnung </a:t>
            </a:r>
            <a:r>
              <a:rPr lang="de-DE" dirty="0" err="1"/>
              <a:t>B.Sc</a:t>
            </a:r>
            <a:r>
              <a:rPr lang="de-DE" dirty="0"/>
              <a:t>. VWL 20181</a:t>
            </a:r>
            <a:endParaRPr sz="2800" b="0" i="0" u="none" strike="noStrike" cap="none" dirty="0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395288" y="1971675"/>
            <a:ext cx="8229600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de-DE" dirty="0"/>
              <a:t>Kein amtsärztliches Attest mehr notwendig.</a:t>
            </a:r>
          </a:p>
          <a:p>
            <a:r>
              <a:rPr lang="de-DE" dirty="0"/>
              <a:t>Verlängerung der Bearbeitungszeit der Bachelorarbeit von 9 auf 12 Wochen.</a:t>
            </a:r>
          </a:p>
          <a:p>
            <a:r>
              <a:rPr lang="de-DE" dirty="0"/>
              <a:t>Ablaufdatum der "alten" PO: Das Studium nach der PO von 20112 muss bis spätestens zum SS 2022 beendet sein.</a:t>
            </a:r>
          </a:p>
          <a:p>
            <a:pPr marL="522288" marR="0" lvl="1" indent="0" algn="l" rtl="0">
              <a:spcBef>
                <a:spcPts val="400"/>
              </a:spcBef>
              <a:spcAft>
                <a:spcPts val="0"/>
              </a:spcAft>
              <a:buClr>
                <a:srgbClr val="204578"/>
              </a:buClr>
              <a:buSzPts val="2000"/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800" b="0" i="0" u="none" strike="noStrike" cap="none">
                <a:solidFill>
                  <a:srgbClr val="204578"/>
                </a:solidFill>
                <a:latin typeface="Arial"/>
                <a:ea typeface="Arial"/>
                <a:cs typeface="Arial"/>
                <a:sym typeface="Arial"/>
              </a:rPr>
              <a:t>Allerdings…</a:t>
            </a:r>
            <a:endParaRPr sz="2800" b="0" i="0" u="none" strike="noStrike" cap="none">
              <a:solidFill>
                <a:srgbClr val="2045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395288" y="1971675"/>
            <a:ext cx="8229600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de-DE" dirty="0"/>
              <a:t>Kurse des Sprachenzentrums können nur noch im Modul Schlüsselqualifikationen eingebracht werden.</a:t>
            </a:r>
          </a:p>
          <a:p>
            <a:r>
              <a:rPr lang="de-DE" dirty="0"/>
              <a:t>Ein einmal gewähltes </a:t>
            </a:r>
            <a:r>
              <a:rPr lang="de-DE" dirty="0" smtClean="0"/>
              <a:t>Wahlpflichtmodul </a:t>
            </a:r>
            <a:r>
              <a:rPr lang="de-DE" dirty="0"/>
              <a:t>muss zu Ende studiert werden (vorher: Wahlpflichtmodule, die nicht bestanden waren, konnten durch andere Module ersetzt werden). Ein einmaliger Wechsel eines endgültig nicht bestandenen Moduls ist zulässig.</a:t>
            </a:r>
          </a:p>
          <a:p>
            <a:r>
              <a:rPr lang="de-DE" dirty="0"/>
              <a:t>Ein bereits bestandenes Modul kann nicht mehr einmalig durch ein anderes Wahlpflichtmodul ersetzt werden. </a:t>
            </a:r>
          </a:p>
          <a:p>
            <a:r>
              <a:rPr lang="de-DE" dirty="0"/>
              <a:t>Die Leistungspunktegrenze nach § 25 verlangt ein Methodenmodul als Teil der zu erbringenden 60 LP</a:t>
            </a:r>
            <a:r>
              <a:rPr lang="de-DE" dirty="0" smtClean="0"/>
              <a:t>.</a:t>
            </a:r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Anerkennung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Sofern möglich, werden alle bereits absolvierten Module anerkannt.</a:t>
            </a:r>
          </a:p>
          <a:p>
            <a:r>
              <a:rPr lang="de-DE" dirty="0" smtClean="0"/>
              <a:t>Die Anerkennung interdisziplinärer Leistungen kann nur garantiert werden, sofern diese an der Philipps-Universität Marburg erbracht wurden. Alle weiteren interdisziplinären Leistungen bedürfen einer erneuten Überprüfung durch die jeweiligen Fachbereiche.</a:t>
            </a:r>
          </a:p>
          <a:p>
            <a:pPr marL="10160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80482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müsst Ihr tun, wenn Ihr wechseln möchtet?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Antrag auf PO-Wechsel von der Homepage des Prüfungsbüros herunterladen.</a:t>
            </a:r>
          </a:p>
          <a:p>
            <a:r>
              <a:rPr lang="de-DE" dirty="0" smtClean="0"/>
              <a:t>Ausfüllen.</a:t>
            </a:r>
          </a:p>
          <a:p>
            <a:r>
              <a:rPr lang="de-DE" dirty="0" smtClean="0"/>
              <a:t>Bis zum 19. Februar 2018 im Prüfungsbüro abgeben.</a:t>
            </a:r>
          </a:p>
        </p:txBody>
      </p:sp>
    </p:spTree>
    <p:extLst>
      <p:ext uri="{BB962C8B-B14F-4D97-AF65-F5344CB8AC3E}">
        <p14:creationId xmlns:p14="http://schemas.microsoft.com/office/powerpoint/2010/main" val="2633211969"/>
      </p:ext>
    </p:extLst>
  </p:cSld>
  <p:clrMapOvr>
    <a:masterClrMapping/>
  </p:clrMapOvr>
</p:sld>
</file>

<file path=ppt/theme/theme1.xml><?xml version="1.0" encoding="utf-8"?>
<a:theme xmlns:a="http://schemas.openxmlformats.org/drawingml/2006/main" name="00_universiteat">
  <a:themeElements>
    <a:clrScheme name="00_universite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</Words>
  <Application>Microsoft Office PowerPoint</Application>
  <PresentationFormat>Bildschirmpräsentation (4:3)</PresentationFormat>
  <Paragraphs>47</Paragraphs>
  <Slides>10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00_universiteat</vt:lpstr>
      <vt:lpstr>Wechsel in die neue Prüfungsordnung zum Sommersemester 2018 </vt:lpstr>
      <vt:lpstr>Agenda</vt:lpstr>
      <vt:lpstr>Die neue Prüfungsordnung B.Sc. VWL 20181</vt:lpstr>
      <vt:lpstr>Die neue Studienordnung B.Sc. VWL 20181</vt:lpstr>
      <vt:lpstr>Schematischer Aufbau B.Sc. VWL 20181</vt:lpstr>
      <vt:lpstr>Die neue Prüfungsordnung B.Sc. VWL 20181</vt:lpstr>
      <vt:lpstr>Allerdings…</vt:lpstr>
      <vt:lpstr>Anerkennung</vt:lpstr>
      <vt:lpstr>Was müsst Ihr tun, wenn Ihr wechseln möchtet?</vt:lpstr>
      <vt:lpstr>Fragen?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Wechsel in die neue Studienordnung zum Sommersemester 2018</dc:title>
  <dc:creator>Regine Tanja Reck</dc:creator>
  <cp:lastModifiedBy>Regine Tiberia Reck</cp:lastModifiedBy>
  <cp:revision>5</cp:revision>
  <dcterms:modified xsi:type="dcterms:W3CDTF">2018-02-01T16:13:58Z</dcterms:modified>
</cp:coreProperties>
</file>