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83" r:id="rId3"/>
    <p:sldId id="284" r:id="rId4"/>
    <p:sldId id="290" r:id="rId5"/>
    <p:sldId id="292" r:id="rId6"/>
    <p:sldId id="286" r:id="rId7"/>
    <p:sldId id="287" r:id="rId8"/>
    <p:sldId id="291" r:id="rId9"/>
    <p:sldId id="288" r:id="rId10"/>
    <p:sldId id="289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578"/>
    <a:srgbClr val="ADCCF1"/>
    <a:srgbClr val="7DA2D9"/>
    <a:srgbClr val="79ABE7"/>
    <a:srgbClr val="92BBEC"/>
    <a:srgbClr val="008000"/>
    <a:srgbClr val="94362C"/>
    <a:srgbClr val="C3E224"/>
    <a:srgbClr val="A1B6D4"/>
    <a:srgbClr val="B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1" autoAdjust="0"/>
    <p:restoredTop sz="95246" autoAdjust="0"/>
  </p:normalViewPr>
  <p:slideViewPr>
    <p:cSldViewPr>
      <p:cViewPr>
        <p:scale>
          <a:sx n="111" d="100"/>
          <a:sy n="111" d="100"/>
        </p:scale>
        <p:origin x="-159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82106-BE45-2C42-A780-48DB728B6A51}" type="datetimeFigureOut">
              <a:rPr lang="de-DE" smtClean="0"/>
              <a:t>30.01.2018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E756A-2F16-F54D-A28B-EB398048B7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77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Wie</a:t>
            </a:r>
            <a:r>
              <a:rPr lang="de-DE" baseline="0" dirty="0" smtClean="0"/>
              <a:t> wird das kontrolliert, ob die Kurse belegt worden sind? Neue Funktion bei MARVIN?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E756A-2F16-F54D-A28B-EB398048B70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13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Wie</a:t>
            </a:r>
            <a:r>
              <a:rPr lang="de-DE" baseline="0" dirty="0" smtClean="0"/>
              <a:t> wird das kontrolliert, ob die Kurse belegt worden sind? Neue Funktion bei MARVIN?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E756A-2F16-F54D-A28B-EB398048B70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13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2" name="Group 42"/>
          <p:cNvGrpSpPr>
            <a:grpSpLocks/>
          </p:cNvGrpSpPr>
          <p:nvPr/>
        </p:nvGrpSpPr>
        <p:grpSpPr bwMode="auto">
          <a:xfrm>
            <a:off x="0" y="2420938"/>
            <a:ext cx="9144000" cy="4437063"/>
            <a:chOff x="0" y="1525"/>
            <a:chExt cx="5760" cy="2795"/>
          </a:xfrm>
        </p:grpSpPr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3923" y="3203"/>
              <a:ext cx="1837" cy="784"/>
            </a:xfrm>
            <a:prstGeom prst="rect">
              <a:avLst/>
            </a:prstGeom>
            <a:solidFill>
              <a:srgbClr val="7DA2D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0" y="3942"/>
              <a:ext cx="5760" cy="378"/>
            </a:xfrm>
            <a:prstGeom prst="rect">
              <a:avLst/>
            </a:prstGeom>
            <a:solidFill>
              <a:srgbClr val="E4E5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0" y="3161"/>
              <a:ext cx="3925" cy="784"/>
            </a:xfrm>
            <a:prstGeom prst="rect">
              <a:avLst/>
            </a:prstGeom>
            <a:solidFill>
              <a:srgbClr val="F3F5F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4938" y="1525"/>
              <a:ext cx="822" cy="839"/>
            </a:xfrm>
            <a:prstGeom prst="rect">
              <a:avLst/>
            </a:prstGeom>
            <a:solidFill>
              <a:srgbClr val="ADCCF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0" y="1526"/>
              <a:ext cx="4934" cy="839"/>
            </a:xfrm>
            <a:prstGeom prst="rect">
              <a:avLst/>
            </a:prstGeom>
            <a:solidFill>
              <a:srgbClr val="F3F5F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3717032"/>
            <a:ext cx="5346700" cy="13681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419350"/>
            <a:ext cx="7199312" cy="1514475"/>
          </a:xfrm>
        </p:spPr>
        <p:txBody>
          <a:bodyPr/>
          <a:lstStyle>
            <a:lvl1pPr>
              <a:defRPr>
                <a:solidFill>
                  <a:srgbClr val="204578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3675"/>
            <a:ext cx="4679950" cy="1512888"/>
          </a:xfrm>
        </p:spPr>
        <p:txBody>
          <a:bodyPr/>
          <a:lstStyle>
            <a:lvl1pPr marL="179388" indent="0">
              <a:buFontTx/>
              <a:buNone/>
              <a:defRPr sz="1800">
                <a:solidFill>
                  <a:srgbClr val="204578"/>
                </a:solidFill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204578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5160" name="Picture 40" descr="logo_gr_ps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6450" y="258763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Grafik 13" descr="emotio_wirtschaft.bmp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170935" y="3717032"/>
            <a:ext cx="3973065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D92DE2-8C36-456C-9D89-A078498CF62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57467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57467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F9C094-0BDF-476A-8CF9-2BFB937254B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04578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99F7A8-BF6B-4E9B-BC79-AE0D67EE399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04578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5D738F-FFE6-4EF9-A962-352D57747F5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6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9C8A02-A098-4345-910D-43A94C0E7FB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9C8F69-815C-45ED-B3A9-48422083AF5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B54FA-37DF-47FD-95BF-3C1E9AAE8BC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7D2B5A-E59F-486C-902A-9FEBEFC8ACC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541CC8-775B-40BB-AEDC-18CFF337817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A32DF-143E-49E2-9F08-7F6D01AB840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/>
          <p:cNvSpPr>
            <a:spLocks noChangeArrowheads="1"/>
          </p:cNvSpPr>
          <p:nvPr userDrawn="1"/>
        </p:nvSpPr>
        <p:spPr bwMode="auto">
          <a:xfrm>
            <a:off x="0" y="5013176"/>
            <a:ext cx="248400" cy="1260000"/>
          </a:xfrm>
          <a:prstGeom prst="rect">
            <a:avLst/>
          </a:prstGeom>
          <a:solidFill>
            <a:srgbClr val="7DA2D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971675"/>
            <a:ext cx="8229600" cy="404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0425" y="62357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3850" y="62325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fld id="{AC9339E7-143F-4483-A015-671D427872CE}" type="slidenum">
              <a:rPr lang="de-DE"/>
              <a:pPr/>
              <a:t>‹Nr.›</a:t>
            </a:fld>
            <a:endParaRPr lang="de-DE"/>
          </a:p>
        </p:txBody>
      </p: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-3175" y="2438400"/>
            <a:ext cx="9144000" cy="4419600"/>
            <a:chOff x="-2" y="1536"/>
            <a:chExt cx="5760" cy="2784"/>
          </a:xfrm>
        </p:grpSpPr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-2" y="1536"/>
              <a:ext cx="156" cy="817"/>
            </a:xfrm>
            <a:prstGeom prst="rect">
              <a:avLst/>
            </a:prstGeom>
            <a:solidFill>
              <a:srgbClr val="7DA2D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09" name="Line 13"/>
            <p:cNvSpPr>
              <a:spLocks noChangeShapeType="1"/>
            </p:cNvSpPr>
            <p:nvPr userDrawn="1"/>
          </p:nvSpPr>
          <p:spPr bwMode="auto">
            <a:xfrm>
              <a:off x="-2" y="3953"/>
              <a:ext cx="5760" cy="0"/>
            </a:xfrm>
            <a:prstGeom prst="line">
              <a:avLst/>
            </a:prstGeom>
            <a:noFill/>
            <a:ln w="6350">
              <a:solidFill>
                <a:srgbClr val="E4E5EA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auto">
            <a:xfrm>
              <a:off x="-2" y="2354"/>
              <a:ext cx="156" cy="821"/>
            </a:xfrm>
            <a:prstGeom prst="rect">
              <a:avLst/>
            </a:prstGeom>
            <a:solidFill>
              <a:srgbClr val="ADCCF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auto">
            <a:xfrm>
              <a:off x="-2" y="3952"/>
              <a:ext cx="156" cy="368"/>
            </a:xfrm>
            <a:prstGeom prst="rect">
              <a:avLst/>
            </a:prstGeom>
            <a:solidFill>
              <a:srgbClr val="E4E5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pic>
        <p:nvPicPr>
          <p:cNvPr id="4118" name="Picture 22" descr="logo_kl_psep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94150" y="6354763"/>
            <a:ext cx="11303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0457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9pPr>
    </p:titleStyle>
    <p:bodyStyle>
      <a:lvl1pPr marL="342900" indent="-16033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04578"/>
          </a:solidFill>
          <a:latin typeface="+mn-lt"/>
          <a:ea typeface="+mn-ea"/>
          <a:cs typeface="+mn-cs"/>
        </a:defRPr>
      </a:lvl1pPr>
      <a:lvl2pPr marL="808038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204578"/>
          </a:solidFill>
          <a:latin typeface="+mn-lt"/>
        </a:defRPr>
      </a:lvl2pPr>
      <a:lvl3pPr marL="121602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204578"/>
          </a:solidFill>
          <a:latin typeface="+mn-lt"/>
        </a:defRPr>
      </a:lvl3pPr>
      <a:lvl4pPr marL="1624013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204578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204578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2" y="2419351"/>
            <a:ext cx="7344047" cy="1297682"/>
          </a:xfrm>
        </p:spPr>
        <p:txBody>
          <a:bodyPr/>
          <a:lstStyle/>
          <a:p>
            <a:r>
              <a:rPr lang="de-DE" dirty="0" smtClean="0"/>
              <a:t>Wechsel in die neue Prüfungsordnung</a:t>
            </a:r>
            <a:br>
              <a:rPr lang="de-DE" dirty="0" smtClean="0"/>
            </a:br>
            <a:r>
              <a:rPr lang="de-DE" dirty="0" smtClean="0"/>
              <a:t>zum Sommersemester 2018 </a:t>
            </a:r>
            <a:endParaRPr lang="de-DE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8313" y="3717032"/>
            <a:ext cx="4679751" cy="136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20457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de-DE" kern="0" dirty="0" err="1"/>
              <a:t>B</a:t>
            </a:r>
            <a:r>
              <a:rPr lang="de-DE" kern="0" dirty="0" err="1" smtClean="0"/>
              <a:t>.Sc</a:t>
            </a:r>
            <a:r>
              <a:rPr lang="de-DE" kern="0" dirty="0" smtClean="0"/>
              <a:t>. BWL (20181)</a:t>
            </a:r>
            <a:endParaRPr lang="de-DE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2" indent="0">
              <a:buNone/>
            </a:pPr>
            <a:r>
              <a:rPr lang="de-DE" dirty="0"/>
              <a:t>Studienberatung:</a:t>
            </a:r>
          </a:p>
          <a:p>
            <a:pPr lvl="1"/>
            <a:r>
              <a:rPr lang="de-DE" dirty="0"/>
              <a:t>Hannah Völkel</a:t>
            </a:r>
            <a:br>
              <a:rPr lang="de-DE" dirty="0"/>
            </a:br>
            <a:r>
              <a:rPr lang="de-DE" dirty="0"/>
              <a:t>Universitätsstraße 25, Zimmer 32, 35037 Marburg</a:t>
            </a:r>
            <a:br>
              <a:rPr lang="de-DE" dirty="0"/>
            </a:br>
            <a:r>
              <a:rPr lang="de-DE" dirty="0"/>
              <a:t>Tel.: 06421 28 25645</a:t>
            </a:r>
          </a:p>
          <a:p>
            <a:pPr marL="522288" lvl="1" indent="0">
              <a:buNone/>
            </a:pPr>
            <a:endParaRPr lang="de-DE" dirty="0"/>
          </a:p>
          <a:p>
            <a:pPr lvl="1"/>
            <a:r>
              <a:rPr lang="de-DE" dirty="0"/>
              <a:t>Dr. Regine Reck </a:t>
            </a:r>
            <a:br>
              <a:rPr lang="de-DE" dirty="0"/>
            </a:br>
            <a:r>
              <a:rPr lang="de-DE" dirty="0"/>
              <a:t>Universitätsstraße 25, Zimmer 30, 35037 Marburg</a:t>
            </a:r>
            <a:br>
              <a:rPr lang="de-DE" dirty="0"/>
            </a:br>
            <a:r>
              <a:rPr lang="de-DE" dirty="0"/>
              <a:t>35037 Marburg</a:t>
            </a:r>
            <a:br>
              <a:rPr lang="de-DE" dirty="0"/>
            </a:br>
            <a:r>
              <a:rPr lang="de-DE" dirty="0"/>
              <a:t>Tel.: 06421 28 23775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2330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971675"/>
            <a:ext cx="8137152" cy="4049713"/>
          </a:xfrm>
        </p:spPr>
        <p:txBody>
          <a:bodyPr/>
          <a:lstStyle/>
          <a:p>
            <a:r>
              <a:rPr lang="de-DE" dirty="0" smtClean="0"/>
              <a:t>Die neue Prüfungsordnung im Überblick: Was ändert sich?</a:t>
            </a:r>
          </a:p>
          <a:p>
            <a:r>
              <a:rPr lang="de-DE" dirty="0" smtClean="0"/>
              <a:t>Allerdings … </a:t>
            </a:r>
          </a:p>
          <a:p>
            <a:r>
              <a:rPr lang="de-DE" dirty="0" smtClean="0"/>
              <a:t>Anerkennung</a:t>
            </a:r>
          </a:p>
          <a:p>
            <a:r>
              <a:rPr lang="de-DE" dirty="0" smtClean="0"/>
              <a:t>Was müsst Ihr tun, wenn Ihr wechseln möchtet?</a:t>
            </a:r>
            <a:endParaRPr lang="de-DE" dirty="0"/>
          </a:p>
          <a:p>
            <a:pPr marL="18256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217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neue Studienordnung </a:t>
            </a:r>
            <a:r>
              <a:rPr lang="de-DE" dirty="0" err="1"/>
              <a:t>B</a:t>
            </a:r>
            <a:r>
              <a:rPr lang="de-DE" dirty="0" err="1" smtClean="0"/>
              <a:t>.Sc</a:t>
            </a:r>
            <a:r>
              <a:rPr lang="de-DE" dirty="0" smtClean="0"/>
              <a:t>. BWL 20181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Neues Modul "Einführung in R" im Schwerpunkt Informations- und Innovationsmanagement.</a:t>
            </a:r>
          </a:p>
          <a:p>
            <a:r>
              <a:rPr lang="de-DE" dirty="0" smtClean="0"/>
              <a:t>Klarere Trennung der Schwerpunkte: Bisher teilweise </a:t>
            </a:r>
            <a:r>
              <a:rPr lang="de-DE" dirty="0"/>
              <a:t>Überlappung der Module in den drei Schwerpunkten der Vertiefungsbereiche Spezielle </a:t>
            </a:r>
            <a:r>
              <a:rPr lang="de-DE" dirty="0" smtClean="0"/>
              <a:t>BWL – jetzt </a:t>
            </a:r>
            <a:r>
              <a:rPr lang="de-DE" dirty="0"/>
              <a:t>k</a:t>
            </a:r>
            <a:r>
              <a:rPr lang="de-DE" dirty="0" smtClean="0"/>
              <a:t>lare </a:t>
            </a:r>
            <a:r>
              <a:rPr lang="de-DE" dirty="0"/>
              <a:t>Zuordnung von Modulen zu einzelnen </a:t>
            </a:r>
            <a:r>
              <a:rPr lang="de-DE" dirty="0" smtClean="0"/>
              <a:t>Schwerpunkten. </a:t>
            </a:r>
          </a:p>
          <a:p>
            <a:r>
              <a:rPr lang="de-DE" dirty="0" smtClean="0"/>
              <a:t>Reduzierung der Basismodule VWL auf 18 LP.</a:t>
            </a:r>
          </a:p>
          <a:p>
            <a:r>
              <a:rPr lang="de-DE" dirty="0" smtClean="0"/>
              <a:t>Neue, thematisch geordnete Wahlpflichtbereiche im Umfang von bis zu 54 LP.</a:t>
            </a:r>
          </a:p>
          <a:p>
            <a:r>
              <a:rPr lang="de-DE" dirty="0"/>
              <a:t>Möglichkeit der Durchführung eines </a:t>
            </a:r>
            <a:r>
              <a:rPr lang="de-DE" dirty="0" err="1"/>
              <a:t>Undergraduate</a:t>
            </a:r>
            <a:r>
              <a:rPr lang="de-DE" dirty="0"/>
              <a:t> (Research) </a:t>
            </a:r>
            <a:r>
              <a:rPr lang="de-DE" dirty="0" smtClean="0"/>
              <a:t>Projects (12 LP). </a:t>
            </a:r>
            <a:endParaRPr lang="de-DE" dirty="0"/>
          </a:p>
          <a:p>
            <a:pPr marL="182562" indent="0">
              <a:buNone/>
            </a:pPr>
            <a:endParaRPr lang="de-DE" dirty="0" smtClean="0"/>
          </a:p>
          <a:p>
            <a:pPr marL="18256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7550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neue Studienordnung </a:t>
            </a:r>
            <a:r>
              <a:rPr lang="de-DE" dirty="0" err="1"/>
              <a:t>B.Sc</a:t>
            </a:r>
            <a:r>
              <a:rPr lang="de-DE" dirty="0"/>
              <a:t>. BWL 20181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Wahlpflichtbereich Internationales ermöglicht die flexible Anerkennung von Auslandsleistungen in einem größeren Umfang (vorher 24 LP, nun 30 LP).</a:t>
            </a:r>
          </a:p>
          <a:p>
            <a:r>
              <a:rPr lang="de-DE" dirty="0" smtClean="0"/>
              <a:t>Aufstockung der wählbaren interdisziplinären Module von 6 auf 12 LP.</a:t>
            </a:r>
          </a:p>
          <a:p>
            <a:r>
              <a:rPr lang="de-DE" dirty="0"/>
              <a:t>Einfacherer Anschluss eines volkswirtschaftlichen oder quantitativen Masterprogramms (z.B. </a:t>
            </a:r>
            <a:r>
              <a:rPr lang="de-DE" dirty="0" err="1"/>
              <a:t>M.Sc</a:t>
            </a:r>
            <a:r>
              <a:rPr lang="de-DE" dirty="0"/>
              <a:t>. Economics &amp; </a:t>
            </a:r>
            <a:r>
              <a:rPr lang="de-DE" dirty="0" err="1"/>
              <a:t>Institutions</a:t>
            </a:r>
            <a:r>
              <a:rPr lang="de-DE" dirty="0"/>
              <a:t> oder </a:t>
            </a:r>
            <a:r>
              <a:rPr lang="de-DE" dirty="0" err="1"/>
              <a:t>M.Sc</a:t>
            </a:r>
            <a:r>
              <a:rPr lang="de-DE" dirty="0"/>
              <a:t>. QAF). </a:t>
            </a:r>
          </a:p>
          <a:p>
            <a:pPr marL="182562" indent="0">
              <a:buNone/>
            </a:pP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874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Schematischer Aufbau </a:t>
            </a:r>
            <a:r>
              <a:rPr lang="de-DE" dirty="0" err="1" smtClean="0"/>
              <a:t>B.Sc</a:t>
            </a:r>
            <a:r>
              <a:rPr lang="de-DE" dirty="0" smtClean="0"/>
              <a:t>. BWL 20181</a:t>
            </a:r>
            <a:endParaRPr lang="de-DE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 rotWithShape="1">
          <a:blip r:embed="rId2"/>
          <a:srcRect l="25592" t="29278" r="24881" b="21013"/>
          <a:stretch/>
        </p:blipFill>
        <p:spPr bwMode="auto">
          <a:xfrm>
            <a:off x="755576" y="1484784"/>
            <a:ext cx="7704856" cy="46085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38068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neue Studienordnung </a:t>
            </a:r>
            <a:r>
              <a:rPr lang="de-DE" dirty="0" err="1"/>
              <a:t>B.Sc</a:t>
            </a:r>
            <a:r>
              <a:rPr lang="de-DE" dirty="0"/>
              <a:t>. BWL 20181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Kein amtsärztliches Attest mehr notwendig.</a:t>
            </a:r>
          </a:p>
          <a:p>
            <a:r>
              <a:rPr lang="de-DE" dirty="0"/>
              <a:t>Verlängerung der Bearbeitungszeit der Bachelorarbeit von 9 auf 12 Wochen.</a:t>
            </a:r>
          </a:p>
          <a:p>
            <a:r>
              <a:rPr lang="de-DE" dirty="0" smtClean="0"/>
              <a:t>Ablaufdatum der "alten" PO: Das Studium nach der PO von 20112 muss bis spätestens zum SS 2022 beendet sein.</a:t>
            </a:r>
          </a:p>
          <a:p>
            <a:r>
              <a:rPr lang="de-DE" dirty="0" smtClean="0"/>
              <a:t>Module</a:t>
            </a:r>
            <a:r>
              <a:rPr lang="de-DE" dirty="0"/>
              <a:t>, die noch nicht in der "alten" PO </a:t>
            </a:r>
            <a:r>
              <a:rPr lang="de-DE" dirty="0" smtClean="0"/>
              <a:t>von 20112 </a:t>
            </a:r>
            <a:r>
              <a:rPr lang="de-DE" dirty="0"/>
              <a:t>verankert waren, sind </a:t>
            </a:r>
            <a:r>
              <a:rPr lang="de-DE" dirty="0" smtClean="0"/>
              <a:t>dort nur </a:t>
            </a:r>
            <a:r>
              <a:rPr lang="de-DE" dirty="0"/>
              <a:t>noch in Bereichen vorgesehen, die Importmodule zulassen: d.h</a:t>
            </a:r>
            <a:r>
              <a:rPr lang="de-DE" dirty="0" smtClean="0"/>
              <a:t>. </a:t>
            </a:r>
            <a:r>
              <a:rPr lang="de-DE" dirty="0"/>
              <a:t>"Personalmanagement" ist </a:t>
            </a:r>
            <a:r>
              <a:rPr lang="de-DE" dirty="0" smtClean="0"/>
              <a:t>zukünftig z.B</a:t>
            </a:r>
            <a:r>
              <a:rPr lang="de-DE" dirty="0"/>
              <a:t>. nur noch im Freien Wahlpflichtbereich oder als </a:t>
            </a:r>
            <a:r>
              <a:rPr lang="de-DE" dirty="0" smtClean="0"/>
              <a:t>interdisziplinäres </a:t>
            </a:r>
            <a:r>
              <a:rPr lang="de-DE" dirty="0"/>
              <a:t>Modul </a:t>
            </a:r>
            <a:r>
              <a:rPr lang="de-DE" dirty="0" smtClean="0"/>
              <a:t>wählbar.</a:t>
            </a:r>
            <a:endParaRPr lang="de-DE" dirty="0"/>
          </a:p>
          <a:p>
            <a:pPr marL="182562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4816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Allerdings…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Kurse des Sprachenzentrums können nur noch im Modul Schlüsselqualifikationen eingebracht werden.</a:t>
            </a:r>
            <a:endParaRPr lang="de-DE" dirty="0"/>
          </a:p>
          <a:p>
            <a:r>
              <a:rPr lang="de-DE" dirty="0" smtClean="0"/>
              <a:t>Ein einmal gewähltes </a:t>
            </a:r>
            <a:r>
              <a:rPr lang="de-DE" dirty="0" smtClean="0"/>
              <a:t>Wahlpflichtmodul </a:t>
            </a:r>
            <a:r>
              <a:rPr lang="de-DE" dirty="0" smtClean="0"/>
              <a:t>muss zu Ende studiert werden (vorher: Wahlpflichtmodule, die nicht bestanden waren, konnten durch andere Module ersetzt werden). Ein einmaliger Wechsel eines endgültig nicht bestandenen Moduls ist zulässig.</a:t>
            </a:r>
          </a:p>
          <a:p>
            <a:r>
              <a:rPr lang="de-DE" dirty="0" smtClean="0"/>
              <a:t>Ein bereits bestandenes Modul kann nicht mehr einmalig durch ein anderes Wahlpflichtmodul ersetzt werden. </a:t>
            </a:r>
          </a:p>
          <a:p>
            <a:r>
              <a:rPr lang="de-DE" dirty="0" smtClean="0"/>
              <a:t>Die Leistungspunktegrenze nach § 25 verlangt ein Methodenmodul als Teil der zu erbringenden 60 LP.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79319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Anerkennung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Sofern möglich, werden alle bereits absolvierten Module anerkannt.</a:t>
            </a:r>
          </a:p>
          <a:p>
            <a:r>
              <a:rPr lang="de-DE" dirty="0" smtClean="0"/>
              <a:t>Die Anerkennung interdisziplinärer Leistungen kann nur garantiert werden, sofern diese an der Philipps-Universität Marburg erbracht wurden. Alle weiteren interdisziplinären Leistungen bedürfen einer erneuten Überprüfung durch die jeweiligen Fachbereiche.</a:t>
            </a:r>
          </a:p>
          <a:p>
            <a:r>
              <a:rPr lang="de-DE" dirty="0" smtClean="0"/>
              <a:t>Bereits erbrachte Leistungen im Modul "</a:t>
            </a:r>
            <a:r>
              <a:rPr lang="de-DE" dirty="0" err="1" smtClean="0"/>
              <a:t>Praktikerveranstaltung</a:t>
            </a:r>
            <a:r>
              <a:rPr lang="de-DE" dirty="0" smtClean="0"/>
              <a:t>" können nur im Modul "Schlüsselqualifikationen" verbucht werden.</a:t>
            </a:r>
          </a:p>
          <a:p>
            <a:r>
              <a:rPr lang="de-DE" dirty="0" smtClean="0"/>
              <a:t>Passt der Schwerpunkt noch? Bei einem Wechsel ist zu beachten, dass die Modulzuordnung zu den Schwerpunkten der SBWL sich geändert hat  (auch in der neuen PO sind 4 Module im Schwerpunkt zu absolvieren).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099128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müsst Ihr tun, wenn Ihr wechseln möchtet?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Antrag auf PO-Wechsel von der Homepage des Prüfungsbüros herunterladen.</a:t>
            </a:r>
          </a:p>
          <a:p>
            <a:r>
              <a:rPr lang="de-DE" dirty="0" smtClean="0"/>
              <a:t>Ausfüllen.</a:t>
            </a:r>
          </a:p>
          <a:p>
            <a:r>
              <a:rPr lang="de-DE" dirty="0" smtClean="0"/>
              <a:t>Bis zum 19. Februar 2018 im Prüfungsbüro abgeben.</a:t>
            </a:r>
          </a:p>
        </p:txBody>
      </p:sp>
    </p:spTree>
    <p:extLst>
      <p:ext uri="{BB962C8B-B14F-4D97-AF65-F5344CB8AC3E}">
        <p14:creationId xmlns:p14="http://schemas.microsoft.com/office/powerpoint/2010/main" val="4064855239"/>
      </p:ext>
    </p:extLst>
  </p:cSld>
  <p:clrMapOvr>
    <a:masterClrMapping/>
  </p:clrMapOvr>
</p:sld>
</file>

<file path=ppt/theme/theme1.xml><?xml version="1.0" encoding="utf-8"?>
<a:theme xmlns:a="http://schemas.openxmlformats.org/drawingml/2006/main" name="00_universiteat">
  <a:themeElements>
    <a:clrScheme name="00_universite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0_universite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_universite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00_universiteat</Template>
  <TotalTime>0</TotalTime>
  <Words>531</Words>
  <Application>Microsoft Office PowerPoint</Application>
  <PresentationFormat>Bildschirmpräsentation (4:3)</PresentationFormat>
  <Paragraphs>47</Paragraphs>
  <Slides>10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00_universiteat</vt:lpstr>
      <vt:lpstr>Wechsel in die neue Prüfungsordnung zum Sommersemester 2018 </vt:lpstr>
      <vt:lpstr>Agenda</vt:lpstr>
      <vt:lpstr>Die neue Studienordnung B.Sc. BWL 20181</vt:lpstr>
      <vt:lpstr>Die neue Studienordnung B.Sc. BWL 20181</vt:lpstr>
      <vt:lpstr>Schematischer Aufbau B.Sc. BWL 20181</vt:lpstr>
      <vt:lpstr>Die neue Studienordnung B.Sc. BWL 20181</vt:lpstr>
      <vt:lpstr>Allerdings…</vt:lpstr>
      <vt:lpstr>Anerkennung</vt:lpstr>
      <vt:lpstr>Was müsst Ihr tun, wenn Ihr wechseln möchtet?</vt:lpstr>
      <vt:lpstr>Fragen?</vt:lpstr>
    </vt:vector>
  </TitlesOfParts>
  <Company>Philipps-Universität Marburg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 Diroll</dc:creator>
  <cp:lastModifiedBy>Regine Tiberia Reck</cp:lastModifiedBy>
  <cp:revision>108</cp:revision>
  <dcterms:created xsi:type="dcterms:W3CDTF">2014-10-06T10:55:59Z</dcterms:created>
  <dcterms:modified xsi:type="dcterms:W3CDTF">2018-01-30T10:00:35Z</dcterms:modified>
</cp:coreProperties>
</file>