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23"/>
  </p:notesMasterIdLst>
  <p:sldIdLst>
    <p:sldId id="256" r:id="rId2"/>
    <p:sldId id="304" r:id="rId3"/>
    <p:sldId id="284" r:id="rId4"/>
    <p:sldId id="274" r:id="rId5"/>
    <p:sldId id="283" r:id="rId6"/>
    <p:sldId id="287" r:id="rId7"/>
    <p:sldId id="282" r:id="rId8"/>
    <p:sldId id="288" r:id="rId9"/>
    <p:sldId id="306" r:id="rId10"/>
    <p:sldId id="289" r:id="rId11"/>
    <p:sldId id="302" r:id="rId12"/>
    <p:sldId id="305" r:id="rId13"/>
    <p:sldId id="299" r:id="rId14"/>
    <p:sldId id="303" r:id="rId15"/>
    <p:sldId id="300" r:id="rId16"/>
    <p:sldId id="301" r:id="rId17"/>
    <p:sldId id="278" r:id="rId18"/>
    <p:sldId id="279" r:id="rId19"/>
    <p:sldId id="280" r:id="rId20"/>
    <p:sldId id="281" r:id="rId21"/>
    <p:sldId id="298" r:id="rId22"/>
  </p:sldIdLst>
  <p:sldSz cx="9144000" cy="6858000" type="screen4x3"/>
  <p:notesSz cx="6797675" cy="9926638"/>
  <p:defaultTextStyle>
    <a:defPPr>
      <a:defRPr lang="de-DE"/>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rof. Helms" initials="PH" lastIdx="2" clrIdx="0">
    <p:extLst>
      <p:ext uri="{19B8F6BF-5375-455C-9EA6-DF929625EA0E}">
        <p15:presenceInfo xmlns:p15="http://schemas.microsoft.com/office/powerpoint/2012/main" userId="Prof. Helm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a:srgbClr val="A1B6D4"/>
    <a:srgbClr val="B40000"/>
    <a:srgbClr val="94795E"/>
    <a:srgbClr val="CBA46B"/>
    <a:srgbClr val="CC9900"/>
    <a:srgbClr val="B2545C"/>
    <a:srgbClr val="5032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E25E649-3F16-4E02-A733-19D2CDBF48F0}" styleName="Mittlere Formatvorlage 3 - Akz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955" autoAdjust="0"/>
    <p:restoredTop sz="91355" autoAdjust="0"/>
  </p:normalViewPr>
  <p:slideViewPr>
    <p:cSldViewPr>
      <p:cViewPr varScale="1">
        <p:scale>
          <a:sx n="110" d="100"/>
          <a:sy n="110" d="100"/>
        </p:scale>
        <p:origin x="1662"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265136EA-DACE-4CCA-BDA2-DC95DDBFE544}" type="datetimeFigureOut">
              <a:rPr lang="de-DE" smtClean="0"/>
              <a:pPr/>
              <a:t>24.10.2025</a:t>
            </a:fld>
            <a:endParaRPr lang="de-DE"/>
          </a:p>
        </p:txBody>
      </p:sp>
      <p:sp>
        <p:nvSpPr>
          <p:cNvPr id="4" name="Folienbildplatzhalt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238D06B1-159E-4860-8922-57BA6738FEDC}" type="slidenum">
              <a:rPr lang="de-DE" smtClean="0"/>
              <a:pPr/>
              <a:t>‹Nr.›</a:t>
            </a:fld>
            <a:endParaRPr lang="de-DE"/>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38D06B1-159E-4860-8922-57BA6738FEDC}" type="slidenum">
              <a:rPr lang="de-DE" smtClean="0"/>
              <a:pPr/>
              <a:t>4</a:t>
            </a:fld>
            <a:endParaRPr lang="de-DE"/>
          </a:p>
        </p:txBody>
      </p:sp>
    </p:spTree>
    <p:extLst>
      <p:ext uri="{BB962C8B-B14F-4D97-AF65-F5344CB8AC3E}">
        <p14:creationId xmlns:p14="http://schemas.microsoft.com/office/powerpoint/2010/main" val="94898598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oleObject" Target="../embeddings/oleObject1.bin"/><Relationship Id="rId1" Type="http://schemas.openxmlformats.org/officeDocument/2006/relationships/slideMaster" Target="../slideMasters/slideMaster1.xml"/><Relationship Id="rId4"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grpSp>
        <p:nvGrpSpPr>
          <p:cNvPr id="4" name="Group 43"/>
          <p:cNvGrpSpPr>
            <a:grpSpLocks/>
          </p:cNvGrpSpPr>
          <p:nvPr/>
        </p:nvGrpSpPr>
        <p:grpSpPr bwMode="auto">
          <a:xfrm>
            <a:off x="0" y="2422525"/>
            <a:ext cx="9144000" cy="4435475"/>
            <a:chOff x="0" y="1526"/>
            <a:chExt cx="5760" cy="2794"/>
          </a:xfrm>
        </p:grpSpPr>
        <p:sp>
          <p:nvSpPr>
            <p:cNvPr id="5" name="Rectangle 30"/>
            <p:cNvSpPr>
              <a:spLocks noChangeArrowheads="1"/>
            </p:cNvSpPr>
            <p:nvPr/>
          </p:nvSpPr>
          <p:spPr bwMode="auto">
            <a:xfrm>
              <a:off x="0" y="3942"/>
              <a:ext cx="5760" cy="378"/>
            </a:xfrm>
            <a:prstGeom prst="rect">
              <a:avLst/>
            </a:prstGeom>
            <a:solidFill>
              <a:srgbClr val="E4E5EA"/>
            </a:solidFill>
            <a:ln w="9525">
              <a:noFill/>
              <a:miter lim="800000"/>
              <a:headEnd/>
              <a:tailEnd/>
            </a:ln>
            <a:effectLst/>
          </p:spPr>
          <p:txBody>
            <a:bodyPr wrap="none" anchor="ctr"/>
            <a:lstStyle/>
            <a:p>
              <a:endParaRPr lang="de-DE"/>
            </a:p>
          </p:txBody>
        </p:sp>
        <p:sp>
          <p:nvSpPr>
            <p:cNvPr id="6" name="Rectangle 31"/>
            <p:cNvSpPr>
              <a:spLocks noChangeArrowheads="1"/>
            </p:cNvSpPr>
            <p:nvPr/>
          </p:nvSpPr>
          <p:spPr bwMode="auto">
            <a:xfrm>
              <a:off x="0" y="3161"/>
              <a:ext cx="3925" cy="784"/>
            </a:xfrm>
            <a:prstGeom prst="rect">
              <a:avLst/>
            </a:prstGeom>
            <a:solidFill>
              <a:srgbClr val="F3F5F6"/>
            </a:solidFill>
            <a:ln w="9525">
              <a:noFill/>
              <a:miter lim="800000"/>
              <a:headEnd/>
              <a:tailEnd/>
            </a:ln>
            <a:effectLst/>
          </p:spPr>
          <p:txBody>
            <a:bodyPr wrap="none" anchor="ctr"/>
            <a:lstStyle/>
            <a:p>
              <a:endParaRPr lang="de-DE"/>
            </a:p>
          </p:txBody>
        </p:sp>
        <p:sp>
          <p:nvSpPr>
            <p:cNvPr id="7" name="Rectangle 32"/>
            <p:cNvSpPr>
              <a:spLocks noChangeArrowheads="1"/>
            </p:cNvSpPr>
            <p:nvPr/>
          </p:nvSpPr>
          <p:spPr bwMode="auto">
            <a:xfrm>
              <a:off x="4938" y="1526"/>
              <a:ext cx="822" cy="839"/>
            </a:xfrm>
            <a:prstGeom prst="rect">
              <a:avLst/>
            </a:prstGeom>
            <a:solidFill>
              <a:srgbClr val="A73C45"/>
            </a:solidFill>
            <a:ln w="9525">
              <a:noFill/>
              <a:miter lim="800000"/>
              <a:headEnd/>
              <a:tailEnd/>
            </a:ln>
            <a:effectLst/>
          </p:spPr>
          <p:txBody>
            <a:bodyPr wrap="none" anchor="ctr"/>
            <a:lstStyle/>
            <a:p>
              <a:endParaRPr lang="de-DE"/>
            </a:p>
          </p:txBody>
        </p:sp>
        <p:sp>
          <p:nvSpPr>
            <p:cNvPr id="8" name="Rectangle 33"/>
            <p:cNvSpPr>
              <a:spLocks noChangeArrowheads="1"/>
            </p:cNvSpPr>
            <p:nvPr/>
          </p:nvSpPr>
          <p:spPr bwMode="auto">
            <a:xfrm>
              <a:off x="0" y="2366"/>
              <a:ext cx="3368" cy="795"/>
            </a:xfrm>
            <a:prstGeom prst="rect">
              <a:avLst/>
            </a:prstGeom>
            <a:solidFill>
              <a:schemeClr val="bg1"/>
            </a:solidFill>
            <a:ln w="9525">
              <a:noFill/>
              <a:miter lim="800000"/>
              <a:headEnd/>
              <a:tailEnd/>
            </a:ln>
            <a:effectLst/>
          </p:spPr>
          <p:txBody>
            <a:bodyPr wrap="none" anchor="ctr"/>
            <a:lstStyle/>
            <a:p>
              <a:endParaRPr lang="de-DE"/>
            </a:p>
          </p:txBody>
        </p:sp>
        <p:sp>
          <p:nvSpPr>
            <p:cNvPr id="9" name="Rectangle 34"/>
            <p:cNvSpPr>
              <a:spLocks noChangeArrowheads="1"/>
            </p:cNvSpPr>
            <p:nvPr/>
          </p:nvSpPr>
          <p:spPr bwMode="auto">
            <a:xfrm>
              <a:off x="0" y="1526"/>
              <a:ext cx="4934" cy="839"/>
            </a:xfrm>
            <a:prstGeom prst="rect">
              <a:avLst/>
            </a:prstGeom>
            <a:solidFill>
              <a:srgbClr val="F3F5F6"/>
            </a:solidFill>
            <a:ln w="9525">
              <a:noFill/>
              <a:miter lim="800000"/>
              <a:headEnd/>
              <a:tailEnd/>
            </a:ln>
            <a:effectLst/>
          </p:spPr>
          <p:txBody>
            <a:bodyPr wrap="none" anchor="ctr"/>
            <a:lstStyle/>
            <a:p>
              <a:endParaRPr lang="de-DE"/>
            </a:p>
          </p:txBody>
        </p:sp>
        <p:graphicFrame>
          <p:nvGraphicFramePr>
            <p:cNvPr id="10" name="Object 42"/>
            <p:cNvGraphicFramePr>
              <a:graphicFrameLocks noChangeAspect="1"/>
            </p:cNvGraphicFramePr>
            <p:nvPr/>
          </p:nvGraphicFramePr>
          <p:xfrm>
            <a:off x="3434" y="2364"/>
            <a:ext cx="2326" cy="798"/>
          </p:xfrm>
          <a:graphic>
            <a:graphicData uri="http://schemas.openxmlformats.org/presentationml/2006/ole">
              <mc:AlternateContent xmlns:mc="http://schemas.openxmlformats.org/markup-compatibility/2006">
                <mc:Choice xmlns:v="urn:schemas-microsoft-com:vml" Requires="v">
                  <p:oleObj name="Image" r:id="rId2" imgW="4939683" imgH="1688889" progId="">
                    <p:embed/>
                  </p:oleObj>
                </mc:Choice>
                <mc:Fallback>
                  <p:oleObj name="Image" r:id="rId2" imgW="4939683" imgH="1688889" progId="">
                    <p:embed/>
                    <p:pic>
                      <p:nvPicPr>
                        <p:cNvPr id="0" name="Object 4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34" y="2364"/>
                          <a:ext cx="2326" cy="79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11" name="Rectangle 29"/>
          <p:cNvSpPr>
            <a:spLocks noChangeArrowheads="1"/>
          </p:cNvSpPr>
          <p:nvPr/>
        </p:nvSpPr>
        <p:spPr bwMode="auto">
          <a:xfrm>
            <a:off x="6227763" y="5018088"/>
            <a:ext cx="2916237" cy="1244600"/>
          </a:xfrm>
          <a:prstGeom prst="rect">
            <a:avLst/>
          </a:prstGeom>
          <a:solidFill>
            <a:srgbClr val="A73C45"/>
          </a:solidFill>
          <a:ln w="9525">
            <a:noFill/>
            <a:miter lim="800000"/>
            <a:headEnd/>
            <a:tailEnd/>
          </a:ln>
          <a:effectLst/>
        </p:spPr>
        <p:txBody>
          <a:bodyPr wrap="none" anchor="ctr"/>
          <a:lstStyle/>
          <a:p>
            <a:endParaRPr lang="de-DE"/>
          </a:p>
        </p:txBody>
      </p:sp>
      <p:pic>
        <p:nvPicPr>
          <p:cNvPr id="12" name="Grafik 21"/>
          <p:cNvPicPr>
            <a:picLocks noChangeAspect="1"/>
          </p:cNvPicPr>
          <p:nvPr/>
        </p:nvPicPr>
        <p:blipFill>
          <a:blip r:embed="rId4" cstate="print"/>
          <a:srcRect/>
          <a:stretch>
            <a:fillRect/>
          </a:stretch>
        </p:blipFill>
        <p:spPr bwMode="auto">
          <a:xfrm>
            <a:off x="3222625" y="263525"/>
            <a:ext cx="2698750" cy="936625"/>
          </a:xfrm>
          <a:prstGeom prst="rect">
            <a:avLst/>
          </a:prstGeom>
          <a:noFill/>
          <a:ln w="9525">
            <a:noFill/>
            <a:miter lim="800000"/>
            <a:headEnd/>
            <a:tailEnd/>
          </a:ln>
        </p:spPr>
      </p:pic>
      <p:sp>
        <p:nvSpPr>
          <p:cNvPr id="5124" name="Rectangle 4"/>
          <p:cNvSpPr>
            <a:spLocks noGrp="1" noChangeArrowheads="1"/>
          </p:cNvSpPr>
          <p:nvPr>
            <p:ph type="ctrTitle"/>
          </p:nvPr>
        </p:nvSpPr>
        <p:spPr>
          <a:xfrm>
            <a:off x="468313" y="2419350"/>
            <a:ext cx="7199312" cy="1514475"/>
          </a:xfrm>
        </p:spPr>
        <p:txBody>
          <a:bodyPr/>
          <a:lstStyle>
            <a:lvl1pPr>
              <a:defRPr>
                <a:solidFill>
                  <a:srgbClr val="503240"/>
                </a:solidFill>
              </a:defRPr>
            </a:lvl1pPr>
          </a:lstStyle>
          <a:p>
            <a:pPr lvl="0"/>
            <a:r>
              <a:rPr lang="de-DE" altLang="de-DE" noProof="0"/>
              <a:t>Titelmasterformat durch Klicken bearbeiten</a:t>
            </a:r>
          </a:p>
        </p:txBody>
      </p:sp>
      <p:sp>
        <p:nvSpPr>
          <p:cNvPr id="5125" name="Rectangle 5"/>
          <p:cNvSpPr>
            <a:spLocks noGrp="1" noChangeArrowheads="1"/>
          </p:cNvSpPr>
          <p:nvPr>
            <p:ph type="subTitle" idx="1"/>
          </p:nvPr>
        </p:nvSpPr>
        <p:spPr>
          <a:xfrm>
            <a:off x="468313" y="4003675"/>
            <a:ext cx="4679950" cy="1512888"/>
          </a:xfrm>
        </p:spPr>
        <p:txBody>
          <a:bodyPr/>
          <a:lstStyle>
            <a:lvl1pPr marL="179388" indent="0">
              <a:buFontTx/>
              <a:buNone/>
              <a:tabLst>
                <a:tab pos="179388" algn="l"/>
              </a:tabLst>
              <a:defRPr sz="1800"/>
            </a:lvl1pPr>
          </a:lstStyle>
          <a:p>
            <a:pPr lvl="0"/>
            <a:r>
              <a:rPr lang="de-DE" altLang="de-DE" noProof="0"/>
              <a:t>Formatvorlage des Untertitelmasters durch Klicken bearbeiten</a:t>
            </a:r>
          </a:p>
        </p:txBody>
      </p:sp>
      <p:sp>
        <p:nvSpPr>
          <p:cNvPr id="13" name="Rectangle 6"/>
          <p:cNvSpPr>
            <a:spLocks noGrp="1" noChangeArrowheads="1"/>
          </p:cNvSpPr>
          <p:nvPr>
            <p:ph type="dt" sz="half" idx="10"/>
          </p:nvPr>
        </p:nvSpPr>
        <p:spPr bwMode="auto">
          <a:xfrm>
            <a:off x="457200" y="6245225"/>
            <a:ext cx="2133600" cy="47625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cs typeface="+mn-cs"/>
              </a:defRPr>
            </a:lvl1pPr>
          </a:lstStyle>
          <a:p>
            <a:pPr>
              <a:defRPr/>
            </a:pPr>
            <a:endParaRPr lang="de-DE" alt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5"/>
          <p:cNvSpPr>
            <a:spLocks noGrp="1" noChangeArrowheads="1"/>
          </p:cNvSpPr>
          <p:nvPr>
            <p:ph type="ftr" sz="quarter" idx="10"/>
          </p:nvPr>
        </p:nvSpPr>
        <p:spPr>
          <a:ln/>
        </p:spPr>
        <p:txBody>
          <a:bodyPr/>
          <a:lstStyle>
            <a:lvl1pPr>
              <a:defRPr/>
            </a:lvl1pPr>
          </a:lstStyle>
          <a:p>
            <a:pPr>
              <a:defRPr/>
            </a:pPr>
            <a:endParaRPr lang="de-DE" altLang="de-DE"/>
          </a:p>
        </p:txBody>
      </p:sp>
      <p:sp>
        <p:nvSpPr>
          <p:cNvPr id="5" name="Rectangle 6"/>
          <p:cNvSpPr>
            <a:spLocks noGrp="1" noChangeArrowheads="1"/>
          </p:cNvSpPr>
          <p:nvPr>
            <p:ph type="sldNum" sz="quarter" idx="11"/>
          </p:nvPr>
        </p:nvSpPr>
        <p:spPr>
          <a:ln/>
        </p:spPr>
        <p:txBody>
          <a:bodyPr/>
          <a:lstStyle>
            <a:lvl1pPr>
              <a:defRPr/>
            </a:lvl1pPr>
          </a:lstStyle>
          <a:p>
            <a:pPr>
              <a:defRPr/>
            </a:pPr>
            <a:fld id="{B0C78FA7-0158-4F0D-AC86-DBEB586093A1}" type="slidenum">
              <a:rPr lang="de-DE" altLang="de-DE"/>
              <a:pPr>
                <a:defRPr/>
              </a:pPr>
              <a:t>‹Nr.›</a:t>
            </a:fld>
            <a:endParaRPr lang="de-DE" alt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15113" y="274638"/>
            <a:ext cx="2071687" cy="5746750"/>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395288" y="274638"/>
            <a:ext cx="6067425" cy="5746750"/>
          </a:xfr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5"/>
          <p:cNvSpPr>
            <a:spLocks noGrp="1" noChangeArrowheads="1"/>
          </p:cNvSpPr>
          <p:nvPr>
            <p:ph type="ftr" sz="quarter" idx="10"/>
          </p:nvPr>
        </p:nvSpPr>
        <p:spPr>
          <a:ln/>
        </p:spPr>
        <p:txBody>
          <a:bodyPr/>
          <a:lstStyle>
            <a:lvl1pPr>
              <a:defRPr/>
            </a:lvl1pPr>
          </a:lstStyle>
          <a:p>
            <a:pPr>
              <a:defRPr/>
            </a:pPr>
            <a:endParaRPr lang="de-DE" altLang="de-DE"/>
          </a:p>
        </p:txBody>
      </p:sp>
      <p:sp>
        <p:nvSpPr>
          <p:cNvPr id="5" name="Rectangle 6"/>
          <p:cNvSpPr>
            <a:spLocks noGrp="1" noChangeArrowheads="1"/>
          </p:cNvSpPr>
          <p:nvPr>
            <p:ph type="sldNum" sz="quarter" idx="11"/>
          </p:nvPr>
        </p:nvSpPr>
        <p:spPr>
          <a:ln/>
        </p:spPr>
        <p:txBody>
          <a:bodyPr/>
          <a:lstStyle>
            <a:lvl1pPr>
              <a:defRPr/>
            </a:lvl1pPr>
          </a:lstStyle>
          <a:p>
            <a:pPr>
              <a:defRPr/>
            </a:pPr>
            <a:fld id="{E716EE8B-2363-4A12-89E5-2BE062ECE201}" type="slidenum">
              <a:rPr lang="de-DE" altLang="de-DE"/>
              <a:pPr>
                <a:defRPr/>
              </a:pPr>
              <a:t>‹Nr.›</a:t>
            </a:fld>
            <a:endParaRPr lang="de-DE" alt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5"/>
          <p:cNvSpPr>
            <a:spLocks noGrp="1" noChangeArrowheads="1"/>
          </p:cNvSpPr>
          <p:nvPr>
            <p:ph type="ftr" sz="quarter" idx="10"/>
          </p:nvPr>
        </p:nvSpPr>
        <p:spPr>
          <a:ln/>
        </p:spPr>
        <p:txBody>
          <a:bodyPr/>
          <a:lstStyle>
            <a:lvl1pPr>
              <a:defRPr/>
            </a:lvl1pPr>
          </a:lstStyle>
          <a:p>
            <a:pPr>
              <a:defRPr/>
            </a:pPr>
            <a:endParaRPr lang="de-DE" altLang="de-DE"/>
          </a:p>
        </p:txBody>
      </p:sp>
      <p:sp>
        <p:nvSpPr>
          <p:cNvPr id="5" name="Rectangle 6"/>
          <p:cNvSpPr>
            <a:spLocks noGrp="1" noChangeArrowheads="1"/>
          </p:cNvSpPr>
          <p:nvPr>
            <p:ph type="sldNum" sz="quarter" idx="11"/>
          </p:nvPr>
        </p:nvSpPr>
        <p:spPr>
          <a:ln/>
        </p:spPr>
        <p:txBody>
          <a:bodyPr/>
          <a:lstStyle>
            <a:lvl1pPr>
              <a:defRPr/>
            </a:lvl1pPr>
          </a:lstStyle>
          <a:p>
            <a:pPr>
              <a:defRPr/>
            </a:pPr>
            <a:fld id="{9B711F48-2C33-4618-83D6-EFE765215D25}" type="slidenum">
              <a:rPr lang="de-DE" altLang="de-DE"/>
              <a:pPr>
                <a:defRPr/>
              </a:pPr>
              <a:t>‹Nr.›</a:t>
            </a:fld>
            <a:endParaRPr lang="de-DE" alt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Textmasterformate durch Klicken bearbeiten</a:t>
            </a:r>
          </a:p>
        </p:txBody>
      </p:sp>
      <p:sp>
        <p:nvSpPr>
          <p:cNvPr id="4" name="Rectangle 5"/>
          <p:cNvSpPr>
            <a:spLocks noGrp="1" noChangeArrowheads="1"/>
          </p:cNvSpPr>
          <p:nvPr>
            <p:ph type="ftr" sz="quarter" idx="10"/>
          </p:nvPr>
        </p:nvSpPr>
        <p:spPr>
          <a:ln/>
        </p:spPr>
        <p:txBody>
          <a:bodyPr/>
          <a:lstStyle>
            <a:lvl1pPr>
              <a:defRPr/>
            </a:lvl1pPr>
          </a:lstStyle>
          <a:p>
            <a:pPr>
              <a:defRPr/>
            </a:pPr>
            <a:endParaRPr lang="de-DE" altLang="de-DE"/>
          </a:p>
        </p:txBody>
      </p:sp>
      <p:sp>
        <p:nvSpPr>
          <p:cNvPr id="5" name="Rectangle 6"/>
          <p:cNvSpPr>
            <a:spLocks noGrp="1" noChangeArrowheads="1"/>
          </p:cNvSpPr>
          <p:nvPr>
            <p:ph type="sldNum" sz="quarter" idx="11"/>
          </p:nvPr>
        </p:nvSpPr>
        <p:spPr>
          <a:ln/>
        </p:spPr>
        <p:txBody>
          <a:bodyPr/>
          <a:lstStyle>
            <a:lvl1pPr>
              <a:defRPr/>
            </a:lvl1pPr>
          </a:lstStyle>
          <a:p>
            <a:pPr>
              <a:defRPr/>
            </a:pPr>
            <a:fld id="{351D0BF4-2373-4FF8-A839-2C9487129891}" type="slidenum">
              <a:rPr lang="de-DE" altLang="de-DE"/>
              <a:pPr>
                <a:defRPr/>
              </a:pPr>
              <a:t>‹Nr.›</a:t>
            </a:fld>
            <a:endParaRPr lang="de-DE" alt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395288" y="1971675"/>
            <a:ext cx="4038600" cy="4049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586288" y="1971675"/>
            <a:ext cx="4038600" cy="4049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Rectangle 5"/>
          <p:cNvSpPr>
            <a:spLocks noGrp="1" noChangeArrowheads="1"/>
          </p:cNvSpPr>
          <p:nvPr>
            <p:ph type="ftr" sz="quarter" idx="10"/>
          </p:nvPr>
        </p:nvSpPr>
        <p:spPr>
          <a:ln/>
        </p:spPr>
        <p:txBody>
          <a:bodyPr/>
          <a:lstStyle>
            <a:lvl1pPr>
              <a:defRPr/>
            </a:lvl1pPr>
          </a:lstStyle>
          <a:p>
            <a:pPr>
              <a:defRPr/>
            </a:pPr>
            <a:endParaRPr lang="de-DE" altLang="de-DE"/>
          </a:p>
        </p:txBody>
      </p:sp>
      <p:sp>
        <p:nvSpPr>
          <p:cNvPr id="6" name="Rectangle 6"/>
          <p:cNvSpPr>
            <a:spLocks noGrp="1" noChangeArrowheads="1"/>
          </p:cNvSpPr>
          <p:nvPr>
            <p:ph type="sldNum" sz="quarter" idx="11"/>
          </p:nvPr>
        </p:nvSpPr>
        <p:spPr>
          <a:ln/>
        </p:spPr>
        <p:txBody>
          <a:bodyPr/>
          <a:lstStyle>
            <a:lvl1pPr>
              <a:defRPr/>
            </a:lvl1pPr>
          </a:lstStyle>
          <a:p>
            <a:pPr>
              <a:defRPr/>
            </a:pPr>
            <a:fld id="{7053A711-B203-4AE3-85A5-AA8544166964}" type="slidenum">
              <a:rPr lang="de-DE" altLang="de-DE"/>
              <a:pPr>
                <a:defRPr/>
              </a:pPr>
              <a:t>‹Nr.›</a:t>
            </a:fld>
            <a:endParaRPr lang="de-DE" alt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7" name="Rectangle 5"/>
          <p:cNvSpPr>
            <a:spLocks noGrp="1" noChangeArrowheads="1"/>
          </p:cNvSpPr>
          <p:nvPr>
            <p:ph type="ftr" sz="quarter" idx="10"/>
          </p:nvPr>
        </p:nvSpPr>
        <p:spPr>
          <a:ln/>
        </p:spPr>
        <p:txBody>
          <a:bodyPr/>
          <a:lstStyle>
            <a:lvl1pPr>
              <a:defRPr/>
            </a:lvl1pPr>
          </a:lstStyle>
          <a:p>
            <a:pPr>
              <a:defRPr/>
            </a:pPr>
            <a:endParaRPr lang="de-DE" altLang="de-DE"/>
          </a:p>
        </p:txBody>
      </p:sp>
      <p:sp>
        <p:nvSpPr>
          <p:cNvPr id="8" name="Rectangle 6"/>
          <p:cNvSpPr>
            <a:spLocks noGrp="1" noChangeArrowheads="1"/>
          </p:cNvSpPr>
          <p:nvPr>
            <p:ph type="sldNum" sz="quarter" idx="11"/>
          </p:nvPr>
        </p:nvSpPr>
        <p:spPr>
          <a:ln/>
        </p:spPr>
        <p:txBody>
          <a:bodyPr/>
          <a:lstStyle>
            <a:lvl1pPr>
              <a:defRPr/>
            </a:lvl1pPr>
          </a:lstStyle>
          <a:p>
            <a:pPr>
              <a:defRPr/>
            </a:pPr>
            <a:fld id="{6A25271A-95BF-495A-8813-EFAB5224E850}" type="slidenum">
              <a:rPr lang="de-DE" altLang="de-DE"/>
              <a:pPr>
                <a:defRPr/>
              </a:pPr>
              <a:t>‹Nr.›</a:t>
            </a:fld>
            <a:endParaRPr lang="de-DE" alt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Rectangle 5"/>
          <p:cNvSpPr>
            <a:spLocks noGrp="1" noChangeArrowheads="1"/>
          </p:cNvSpPr>
          <p:nvPr>
            <p:ph type="ftr" sz="quarter" idx="10"/>
          </p:nvPr>
        </p:nvSpPr>
        <p:spPr>
          <a:ln/>
        </p:spPr>
        <p:txBody>
          <a:bodyPr/>
          <a:lstStyle>
            <a:lvl1pPr>
              <a:defRPr/>
            </a:lvl1pPr>
          </a:lstStyle>
          <a:p>
            <a:pPr>
              <a:defRPr/>
            </a:pPr>
            <a:endParaRPr lang="de-DE" altLang="de-DE"/>
          </a:p>
        </p:txBody>
      </p:sp>
      <p:sp>
        <p:nvSpPr>
          <p:cNvPr id="4" name="Rectangle 6"/>
          <p:cNvSpPr>
            <a:spLocks noGrp="1" noChangeArrowheads="1"/>
          </p:cNvSpPr>
          <p:nvPr>
            <p:ph type="sldNum" sz="quarter" idx="11"/>
          </p:nvPr>
        </p:nvSpPr>
        <p:spPr>
          <a:ln/>
        </p:spPr>
        <p:txBody>
          <a:bodyPr/>
          <a:lstStyle>
            <a:lvl1pPr>
              <a:defRPr/>
            </a:lvl1pPr>
          </a:lstStyle>
          <a:p>
            <a:pPr>
              <a:defRPr/>
            </a:pPr>
            <a:fld id="{9873C996-00E4-476C-879C-D8B9623E0396}" type="slidenum">
              <a:rPr lang="de-DE" altLang="de-DE"/>
              <a:pPr>
                <a:defRPr/>
              </a:pPr>
              <a:t>‹Nr.›</a:t>
            </a:fld>
            <a:endParaRPr lang="de-DE" alt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de-DE" altLang="de-DE"/>
          </a:p>
        </p:txBody>
      </p:sp>
      <p:sp>
        <p:nvSpPr>
          <p:cNvPr id="3" name="Rectangle 6"/>
          <p:cNvSpPr>
            <a:spLocks noGrp="1" noChangeArrowheads="1"/>
          </p:cNvSpPr>
          <p:nvPr>
            <p:ph type="sldNum" sz="quarter" idx="11"/>
          </p:nvPr>
        </p:nvSpPr>
        <p:spPr>
          <a:ln/>
        </p:spPr>
        <p:txBody>
          <a:bodyPr/>
          <a:lstStyle>
            <a:lvl1pPr>
              <a:defRPr/>
            </a:lvl1pPr>
          </a:lstStyle>
          <a:p>
            <a:pPr>
              <a:defRPr/>
            </a:pPr>
            <a:fld id="{056D1C2D-5370-4923-9BC9-B8715EBAA12F}" type="slidenum">
              <a:rPr lang="de-DE" altLang="de-DE"/>
              <a:pPr>
                <a:defRPr/>
              </a:pPr>
              <a:t>‹Nr.›</a:t>
            </a:fld>
            <a:endParaRPr lang="de-DE" alt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Rectangle 5"/>
          <p:cNvSpPr>
            <a:spLocks noGrp="1" noChangeArrowheads="1"/>
          </p:cNvSpPr>
          <p:nvPr>
            <p:ph type="ftr" sz="quarter" idx="10"/>
          </p:nvPr>
        </p:nvSpPr>
        <p:spPr>
          <a:ln/>
        </p:spPr>
        <p:txBody>
          <a:bodyPr/>
          <a:lstStyle>
            <a:lvl1pPr>
              <a:defRPr/>
            </a:lvl1pPr>
          </a:lstStyle>
          <a:p>
            <a:pPr>
              <a:defRPr/>
            </a:pPr>
            <a:endParaRPr lang="de-DE" altLang="de-DE"/>
          </a:p>
        </p:txBody>
      </p:sp>
      <p:sp>
        <p:nvSpPr>
          <p:cNvPr id="6" name="Rectangle 6"/>
          <p:cNvSpPr>
            <a:spLocks noGrp="1" noChangeArrowheads="1"/>
          </p:cNvSpPr>
          <p:nvPr>
            <p:ph type="sldNum" sz="quarter" idx="11"/>
          </p:nvPr>
        </p:nvSpPr>
        <p:spPr>
          <a:ln/>
        </p:spPr>
        <p:txBody>
          <a:bodyPr/>
          <a:lstStyle>
            <a:lvl1pPr>
              <a:defRPr/>
            </a:lvl1pPr>
          </a:lstStyle>
          <a:p>
            <a:pPr>
              <a:defRPr/>
            </a:pPr>
            <a:fld id="{DF35AC13-EABC-47E7-8520-D775BACD0D79}" type="slidenum">
              <a:rPr lang="de-DE" altLang="de-DE"/>
              <a:pPr>
                <a:defRPr/>
              </a:pPr>
              <a:t>‹Nr.›</a:t>
            </a:fld>
            <a:endParaRPr lang="de-DE" alt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de-DE" noProof="0"/>
              <a:t>Bild durch Klicken auf Symbol hinzufügen</a:t>
            </a:r>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Rectangle 5"/>
          <p:cNvSpPr>
            <a:spLocks noGrp="1" noChangeArrowheads="1"/>
          </p:cNvSpPr>
          <p:nvPr>
            <p:ph type="ftr" sz="quarter" idx="10"/>
          </p:nvPr>
        </p:nvSpPr>
        <p:spPr>
          <a:ln/>
        </p:spPr>
        <p:txBody>
          <a:bodyPr/>
          <a:lstStyle>
            <a:lvl1pPr>
              <a:defRPr/>
            </a:lvl1pPr>
          </a:lstStyle>
          <a:p>
            <a:pPr>
              <a:defRPr/>
            </a:pPr>
            <a:endParaRPr lang="de-DE" altLang="de-DE"/>
          </a:p>
        </p:txBody>
      </p:sp>
      <p:sp>
        <p:nvSpPr>
          <p:cNvPr id="6" name="Rectangle 6"/>
          <p:cNvSpPr>
            <a:spLocks noGrp="1" noChangeArrowheads="1"/>
          </p:cNvSpPr>
          <p:nvPr>
            <p:ph type="sldNum" sz="quarter" idx="11"/>
          </p:nvPr>
        </p:nvSpPr>
        <p:spPr>
          <a:ln/>
        </p:spPr>
        <p:txBody>
          <a:bodyPr/>
          <a:lstStyle>
            <a:lvl1pPr>
              <a:defRPr/>
            </a:lvl1pPr>
          </a:lstStyle>
          <a:p>
            <a:pPr>
              <a:defRPr/>
            </a:pPr>
            <a:fld id="{56450672-9C90-44AF-B11C-1AF69EA1AC8C}" type="slidenum">
              <a:rPr lang="de-DE" altLang="de-DE"/>
              <a:pPr>
                <a:defRPr/>
              </a:pPr>
              <a:t>‹Nr.›</a:t>
            </a:fld>
            <a:endParaRPr lang="de-DE" alt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de-DE" altLang="de-DE"/>
              <a:t>Titelmasterformat durch Klicken bearbeiten</a:t>
            </a:r>
          </a:p>
        </p:txBody>
      </p:sp>
      <p:sp>
        <p:nvSpPr>
          <p:cNvPr id="1027" name="Rectangle 4"/>
          <p:cNvSpPr>
            <a:spLocks noGrp="1" noChangeArrowheads="1"/>
          </p:cNvSpPr>
          <p:nvPr>
            <p:ph type="body" idx="1"/>
          </p:nvPr>
        </p:nvSpPr>
        <p:spPr bwMode="auto">
          <a:xfrm>
            <a:off x="395288" y="1971675"/>
            <a:ext cx="8229600" cy="4049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DE" altLang="de-DE"/>
              <a:t>Textmasterformate durch Klicken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sp>
        <p:nvSpPr>
          <p:cNvPr id="4101" name="Rectangle 5"/>
          <p:cNvSpPr>
            <a:spLocks noGrp="1" noChangeArrowheads="1"/>
          </p:cNvSpPr>
          <p:nvPr>
            <p:ph type="ftr" sz="quarter" idx="3"/>
          </p:nvPr>
        </p:nvSpPr>
        <p:spPr bwMode="auto">
          <a:xfrm>
            <a:off x="5940425" y="6235700"/>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cs typeface="+mn-cs"/>
              </a:defRPr>
            </a:lvl1pPr>
          </a:lstStyle>
          <a:p>
            <a:pPr>
              <a:defRPr/>
            </a:pPr>
            <a:endParaRPr lang="de-DE" altLang="de-DE"/>
          </a:p>
        </p:txBody>
      </p:sp>
      <p:sp>
        <p:nvSpPr>
          <p:cNvPr id="4102" name="Rectangle 6"/>
          <p:cNvSpPr>
            <a:spLocks noGrp="1" noChangeArrowheads="1"/>
          </p:cNvSpPr>
          <p:nvPr>
            <p:ph type="sldNum" sz="quarter" idx="4"/>
          </p:nvPr>
        </p:nvSpPr>
        <p:spPr bwMode="auto">
          <a:xfrm>
            <a:off x="323850" y="62325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cs typeface="+mn-cs"/>
              </a:defRPr>
            </a:lvl1pPr>
          </a:lstStyle>
          <a:p>
            <a:pPr>
              <a:defRPr/>
            </a:pPr>
            <a:fld id="{1EA8B1FE-CE81-42F9-8F6A-242C78BAA75C}" type="slidenum">
              <a:rPr lang="de-DE" altLang="de-DE"/>
              <a:pPr>
                <a:defRPr/>
              </a:pPr>
              <a:t>‹Nr.›</a:t>
            </a:fld>
            <a:endParaRPr lang="de-DE" altLang="de-DE"/>
          </a:p>
        </p:txBody>
      </p:sp>
      <p:grpSp>
        <p:nvGrpSpPr>
          <p:cNvPr id="1030" name="Group 21"/>
          <p:cNvGrpSpPr>
            <a:grpSpLocks/>
          </p:cNvGrpSpPr>
          <p:nvPr/>
        </p:nvGrpSpPr>
        <p:grpSpPr bwMode="auto">
          <a:xfrm>
            <a:off x="-3175" y="2438400"/>
            <a:ext cx="9144000" cy="4419600"/>
            <a:chOff x="-2" y="1536"/>
            <a:chExt cx="5760" cy="2784"/>
          </a:xfrm>
        </p:grpSpPr>
        <p:sp>
          <p:nvSpPr>
            <p:cNvPr id="1032" name="Rectangle 15"/>
            <p:cNvSpPr>
              <a:spLocks noChangeArrowheads="1"/>
            </p:cNvSpPr>
            <p:nvPr/>
          </p:nvSpPr>
          <p:spPr bwMode="auto">
            <a:xfrm>
              <a:off x="-2" y="1536"/>
              <a:ext cx="156" cy="817"/>
            </a:xfrm>
            <a:prstGeom prst="rect">
              <a:avLst/>
            </a:prstGeom>
            <a:solidFill>
              <a:srgbClr val="A73C45"/>
            </a:solidFill>
            <a:ln w="9525">
              <a:noFill/>
              <a:miter lim="800000"/>
              <a:headEnd/>
              <a:tailEnd/>
            </a:ln>
            <a:effectLst/>
          </p:spPr>
          <p:txBody>
            <a:bodyPr wrap="none" anchor="ctr"/>
            <a:lstStyle/>
            <a:p>
              <a:endParaRPr lang="de-DE"/>
            </a:p>
          </p:txBody>
        </p:sp>
        <p:sp>
          <p:nvSpPr>
            <p:cNvPr id="1033" name="Line 13"/>
            <p:cNvSpPr>
              <a:spLocks noChangeShapeType="1"/>
            </p:cNvSpPr>
            <p:nvPr/>
          </p:nvSpPr>
          <p:spPr bwMode="auto">
            <a:xfrm>
              <a:off x="-2" y="3953"/>
              <a:ext cx="5760" cy="0"/>
            </a:xfrm>
            <a:prstGeom prst="line">
              <a:avLst/>
            </a:prstGeom>
            <a:noFill/>
            <a:ln w="6350">
              <a:solidFill>
                <a:srgbClr val="E4E5EA"/>
              </a:solidFill>
              <a:round/>
              <a:headEnd/>
              <a:tailEnd/>
            </a:ln>
            <a:effectLst/>
          </p:spPr>
          <p:txBody>
            <a:bodyPr/>
            <a:lstStyle/>
            <a:p>
              <a:endParaRPr lang="de-DE"/>
            </a:p>
          </p:txBody>
        </p:sp>
        <p:sp>
          <p:nvSpPr>
            <p:cNvPr id="1034" name="Rectangle 16"/>
            <p:cNvSpPr>
              <a:spLocks noChangeArrowheads="1"/>
            </p:cNvSpPr>
            <p:nvPr/>
          </p:nvSpPr>
          <p:spPr bwMode="auto">
            <a:xfrm>
              <a:off x="-2" y="3176"/>
              <a:ext cx="156" cy="778"/>
            </a:xfrm>
            <a:prstGeom prst="rect">
              <a:avLst/>
            </a:prstGeom>
            <a:solidFill>
              <a:srgbClr val="A73C45"/>
            </a:solidFill>
            <a:ln w="9525">
              <a:noFill/>
              <a:miter lim="800000"/>
              <a:headEnd/>
              <a:tailEnd/>
            </a:ln>
            <a:effectLst/>
          </p:spPr>
          <p:txBody>
            <a:bodyPr wrap="none" anchor="ctr"/>
            <a:lstStyle/>
            <a:p>
              <a:endParaRPr lang="de-DE"/>
            </a:p>
          </p:txBody>
        </p:sp>
        <p:sp>
          <p:nvSpPr>
            <p:cNvPr id="1035" name="Rectangle 17"/>
            <p:cNvSpPr>
              <a:spLocks noChangeArrowheads="1"/>
            </p:cNvSpPr>
            <p:nvPr/>
          </p:nvSpPr>
          <p:spPr bwMode="auto">
            <a:xfrm>
              <a:off x="-2" y="3952"/>
              <a:ext cx="156" cy="368"/>
            </a:xfrm>
            <a:prstGeom prst="rect">
              <a:avLst/>
            </a:prstGeom>
            <a:solidFill>
              <a:srgbClr val="E4E5EA"/>
            </a:solidFill>
            <a:ln w="9525">
              <a:noFill/>
              <a:miter lim="800000"/>
              <a:headEnd/>
              <a:tailEnd/>
            </a:ln>
            <a:effectLst/>
          </p:spPr>
          <p:txBody>
            <a:bodyPr wrap="none" anchor="ctr"/>
            <a:lstStyle/>
            <a:p>
              <a:endParaRPr lang="de-DE"/>
            </a:p>
          </p:txBody>
        </p:sp>
        <p:sp>
          <p:nvSpPr>
            <p:cNvPr id="1036" name="Rectangle 18"/>
            <p:cNvSpPr>
              <a:spLocks noChangeArrowheads="1"/>
            </p:cNvSpPr>
            <p:nvPr/>
          </p:nvSpPr>
          <p:spPr bwMode="auto">
            <a:xfrm>
              <a:off x="-2" y="2354"/>
              <a:ext cx="156" cy="821"/>
            </a:xfrm>
            <a:prstGeom prst="rect">
              <a:avLst/>
            </a:prstGeom>
            <a:solidFill>
              <a:srgbClr val="B2545C"/>
            </a:solidFill>
            <a:ln w="9525">
              <a:noFill/>
              <a:miter lim="800000"/>
              <a:headEnd/>
              <a:tailEnd/>
            </a:ln>
            <a:effectLst/>
          </p:spPr>
          <p:txBody>
            <a:bodyPr wrap="none" anchor="ctr"/>
            <a:lstStyle/>
            <a:p>
              <a:endParaRPr lang="de-DE"/>
            </a:p>
          </p:txBody>
        </p:sp>
      </p:grpSp>
      <p:pic>
        <p:nvPicPr>
          <p:cNvPr id="1031" name="Grafik 12"/>
          <p:cNvPicPr>
            <a:picLocks noChangeAspect="1"/>
          </p:cNvPicPr>
          <p:nvPr/>
        </p:nvPicPr>
        <p:blipFill>
          <a:blip r:embed="rId13" cstate="print"/>
          <a:srcRect/>
          <a:stretch>
            <a:fillRect/>
          </a:stretch>
        </p:blipFill>
        <p:spPr bwMode="auto">
          <a:xfrm>
            <a:off x="3940175" y="6346825"/>
            <a:ext cx="1257300" cy="4381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2"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fontAlgn="base" hangingPunct="1">
        <a:spcBef>
          <a:spcPct val="0"/>
        </a:spcBef>
        <a:spcAft>
          <a:spcPct val="0"/>
        </a:spcAft>
        <a:defRPr sz="2800">
          <a:solidFill>
            <a:schemeClr val="tx1"/>
          </a:solidFill>
          <a:latin typeface="+mj-lt"/>
          <a:ea typeface="+mj-ea"/>
          <a:cs typeface="+mj-cs"/>
        </a:defRPr>
      </a:lvl1pPr>
      <a:lvl2pPr algn="l" rtl="0" eaLnBrk="1" fontAlgn="base" hangingPunct="1">
        <a:spcBef>
          <a:spcPct val="0"/>
        </a:spcBef>
        <a:spcAft>
          <a:spcPct val="0"/>
        </a:spcAft>
        <a:defRPr sz="2800">
          <a:solidFill>
            <a:schemeClr val="tx1"/>
          </a:solidFill>
          <a:latin typeface="Arial" charset="0"/>
        </a:defRPr>
      </a:lvl2pPr>
      <a:lvl3pPr algn="l" rtl="0" eaLnBrk="1" fontAlgn="base" hangingPunct="1">
        <a:spcBef>
          <a:spcPct val="0"/>
        </a:spcBef>
        <a:spcAft>
          <a:spcPct val="0"/>
        </a:spcAft>
        <a:defRPr sz="2800">
          <a:solidFill>
            <a:schemeClr val="tx1"/>
          </a:solidFill>
          <a:latin typeface="Arial" charset="0"/>
        </a:defRPr>
      </a:lvl3pPr>
      <a:lvl4pPr algn="l" rtl="0" eaLnBrk="1" fontAlgn="base" hangingPunct="1">
        <a:spcBef>
          <a:spcPct val="0"/>
        </a:spcBef>
        <a:spcAft>
          <a:spcPct val="0"/>
        </a:spcAft>
        <a:defRPr sz="2800">
          <a:solidFill>
            <a:schemeClr val="tx1"/>
          </a:solidFill>
          <a:latin typeface="Arial" charset="0"/>
        </a:defRPr>
      </a:lvl4pPr>
      <a:lvl5pPr algn="l" rtl="0" eaLnBrk="1" fontAlgn="base" hangingPunct="1">
        <a:spcBef>
          <a:spcPct val="0"/>
        </a:spcBef>
        <a:spcAft>
          <a:spcPct val="0"/>
        </a:spcAft>
        <a:defRPr sz="2800">
          <a:solidFill>
            <a:schemeClr val="tx1"/>
          </a:solidFill>
          <a:latin typeface="Arial" charset="0"/>
        </a:defRPr>
      </a:lvl5pPr>
      <a:lvl6pPr marL="457200" algn="l" rtl="0" eaLnBrk="1" fontAlgn="base" hangingPunct="1">
        <a:spcBef>
          <a:spcPct val="0"/>
        </a:spcBef>
        <a:spcAft>
          <a:spcPct val="0"/>
        </a:spcAft>
        <a:defRPr sz="2800">
          <a:solidFill>
            <a:schemeClr val="tx1"/>
          </a:solidFill>
          <a:latin typeface="Arial" charset="0"/>
        </a:defRPr>
      </a:lvl6pPr>
      <a:lvl7pPr marL="914400" algn="l" rtl="0" eaLnBrk="1" fontAlgn="base" hangingPunct="1">
        <a:spcBef>
          <a:spcPct val="0"/>
        </a:spcBef>
        <a:spcAft>
          <a:spcPct val="0"/>
        </a:spcAft>
        <a:defRPr sz="2800">
          <a:solidFill>
            <a:schemeClr val="tx1"/>
          </a:solidFill>
          <a:latin typeface="Arial" charset="0"/>
        </a:defRPr>
      </a:lvl7pPr>
      <a:lvl8pPr marL="1371600" algn="l" rtl="0" eaLnBrk="1" fontAlgn="base" hangingPunct="1">
        <a:spcBef>
          <a:spcPct val="0"/>
        </a:spcBef>
        <a:spcAft>
          <a:spcPct val="0"/>
        </a:spcAft>
        <a:defRPr sz="2800">
          <a:solidFill>
            <a:schemeClr val="tx1"/>
          </a:solidFill>
          <a:latin typeface="Arial" charset="0"/>
        </a:defRPr>
      </a:lvl8pPr>
      <a:lvl9pPr marL="1828800" algn="l" rtl="0" eaLnBrk="1" fontAlgn="base" hangingPunct="1">
        <a:spcBef>
          <a:spcPct val="0"/>
        </a:spcBef>
        <a:spcAft>
          <a:spcPct val="0"/>
        </a:spcAft>
        <a:defRPr sz="2800">
          <a:solidFill>
            <a:schemeClr val="tx1"/>
          </a:solidFill>
          <a:latin typeface="Arial" charset="0"/>
        </a:defRPr>
      </a:lvl9pPr>
    </p:titleStyle>
    <p:bodyStyle>
      <a:lvl1pPr marL="342900" indent="-257175" algn="l" rtl="0" eaLnBrk="1" fontAlgn="base" hangingPunct="1">
        <a:spcBef>
          <a:spcPct val="20000"/>
        </a:spcBef>
        <a:spcAft>
          <a:spcPct val="0"/>
        </a:spcAft>
        <a:buChar char="•"/>
        <a:defRPr sz="2000">
          <a:solidFill>
            <a:srgbClr val="503240"/>
          </a:solidFill>
          <a:latin typeface="+mn-lt"/>
          <a:ea typeface="+mn-ea"/>
          <a:cs typeface="+mn-cs"/>
        </a:defRPr>
      </a:lvl1pPr>
      <a:lvl2pPr marL="808038" indent="-285750" algn="l" rtl="0" eaLnBrk="1" fontAlgn="base" hangingPunct="1">
        <a:spcBef>
          <a:spcPct val="20000"/>
        </a:spcBef>
        <a:spcAft>
          <a:spcPct val="0"/>
        </a:spcAft>
        <a:buChar char="–"/>
        <a:defRPr sz="2000">
          <a:solidFill>
            <a:srgbClr val="503240"/>
          </a:solidFill>
          <a:latin typeface="+mn-lt"/>
        </a:defRPr>
      </a:lvl2pPr>
      <a:lvl3pPr marL="1216025" indent="-228600" algn="l" rtl="0" eaLnBrk="1" fontAlgn="base" hangingPunct="1">
        <a:spcBef>
          <a:spcPct val="20000"/>
        </a:spcBef>
        <a:spcAft>
          <a:spcPct val="0"/>
        </a:spcAft>
        <a:buChar char="•"/>
        <a:defRPr>
          <a:solidFill>
            <a:srgbClr val="503240"/>
          </a:solidFill>
          <a:latin typeface="+mn-lt"/>
        </a:defRPr>
      </a:lvl3pPr>
      <a:lvl4pPr marL="1624013" indent="-228600" algn="l" rtl="0" eaLnBrk="1" fontAlgn="base" hangingPunct="1">
        <a:spcBef>
          <a:spcPct val="20000"/>
        </a:spcBef>
        <a:spcAft>
          <a:spcPct val="0"/>
        </a:spcAft>
        <a:buChar char="–"/>
        <a:defRPr>
          <a:solidFill>
            <a:srgbClr val="503240"/>
          </a:solidFill>
          <a:latin typeface="+mn-lt"/>
        </a:defRPr>
      </a:lvl4pPr>
      <a:lvl5pPr marL="2057400" indent="-228600" algn="l" rtl="0" eaLnBrk="1" fontAlgn="base" hangingPunct="1">
        <a:spcBef>
          <a:spcPct val="20000"/>
        </a:spcBef>
        <a:spcAft>
          <a:spcPct val="0"/>
        </a:spcAft>
        <a:buChar char="»"/>
        <a:defRPr>
          <a:solidFill>
            <a:srgbClr val="503240"/>
          </a:solidFill>
          <a:latin typeface="+mn-lt"/>
        </a:defRPr>
      </a:lvl5pPr>
      <a:lvl6pPr marL="2514600" indent="-228600" algn="l" rtl="0" eaLnBrk="1" fontAlgn="base" hangingPunct="1">
        <a:spcBef>
          <a:spcPct val="20000"/>
        </a:spcBef>
        <a:spcAft>
          <a:spcPct val="0"/>
        </a:spcAft>
        <a:buChar char="»"/>
        <a:defRPr>
          <a:solidFill>
            <a:srgbClr val="503240"/>
          </a:solidFill>
          <a:latin typeface="+mn-lt"/>
        </a:defRPr>
      </a:lvl6pPr>
      <a:lvl7pPr marL="2971800" indent="-228600" algn="l" rtl="0" eaLnBrk="1" fontAlgn="base" hangingPunct="1">
        <a:spcBef>
          <a:spcPct val="20000"/>
        </a:spcBef>
        <a:spcAft>
          <a:spcPct val="0"/>
        </a:spcAft>
        <a:buChar char="»"/>
        <a:defRPr>
          <a:solidFill>
            <a:srgbClr val="503240"/>
          </a:solidFill>
          <a:latin typeface="+mn-lt"/>
        </a:defRPr>
      </a:lvl7pPr>
      <a:lvl8pPr marL="3429000" indent="-228600" algn="l" rtl="0" eaLnBrk="1" fontAlgn="base" hangingPunct="1">
        <a:spcBef>
          <a:spcPct val="20000"/>
        </a:spcBef>
        <a:spcAft>
          <a:spcPct val="0"/>
        </a:spcAft>
        <a:buChar char="»"/>
        <a:defRPr>
          <a:solidFill>
            <a:srgbClr val="503240"/>
          </a:solidFill>
          <a:latin typeface="+mn-lt"/>
        </a:defRPr>
      </a:lvl8pPr>
      <a:lvl9pPr marL="3886200" indent="-228600" algn="l" rtl="0" eaLnBrk="1" fontAlgn="base" hangingPunct="1">
        <a:spcBef>
          <a:spcPct val="20000"/>
        </a:spcBef>
        <a:spcAft>
          <a:spcPct val="0"/>
        </a:spcAft>
        <a:buChar char="»"/>
        <a:defRPr>
          <a:solidFill>
            <a:srgbClr val="503240"/>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mailto:pruefungsamt-fb01@jura.uni-marburg.de" TargetMode="External"/><Relationship Id="rId2" Type="http://schemas.openxmlformats.org/officeDocument/2006/relationships/hyperlink" Target="mailto:studienberatung-fb01@jura.uni-marburg.de"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468312" y="2419350"/>
            <a:ext cx="7776095" cy="1514475"/>
          </a:xfrm>
        </p:spPr>
        <p:txBody>
          <a:bodyPr/>
          <a:lstStyle/>
          <a:p>
            <a:pPr algn="ctr"/>
            <a:r>
              <a:rPr lang="de-DE" altLang="de-DE" b="1" dirty="0"/>
              <a:t>Information zur Zwischenprüfung</a:t>
            </a:r>
            <a:br>
              <a:rPr lang="de-DE" altLang="de-DE" b="1" dirty="0"/>
            </a:br>
            <a:r>
              <a:rPr lang="de-DE" altLang="de-DE" b="1" dirty="0"/>
              <a:t>23. Oktober 2025</a:t>
            </a:r>
          </a:p>
        </p:txBody>
      </p:sp>
      <p:sp>
        <p:nvSpPr>
          <p:cNvPr id="3" name="Untertitel 2">
            <a:extLst>
              <a:ext uri="{FF2B5EF4-FFF2-40B4-BE49-F238E27FC236}">
                <a16:creationId xmlns:a16="http://schemas.microsoft.com/office/drawing/2014/main" id="{799F9F2D-B9C2-4637-BB36-47FF311E2448}"/>
              </a:ext>
            </a:extLst>
          </p:cNvPr>
          <p:cNvSpPr>
            <a:spLocks noGrp="1"/>
          </p:cNvSpPr>
          <p:nvPr>
            <p:ph type="subTitle" idx="1"/>
          </p:nvPr>
        </p:nvSpPr>
        <p:spPr>
          <a:xfrm>
            <a:off x="755576" y="3789040"/>
            <a:ext cx="4679950" cy="1224136"/>
          </a:xfrm>
        </p:spPr>
        <p:txBody>
          <a:bodyPr/>
          <a:lstStyle/>
          <a:p>
            <a:pPr algn="r"/>
            <a:r>
              <a:rPr lang="de-DE" sz="1600" dirty="0"/>
              <a:t>Prof. Tobias Helms (Studiendekan)</a:t>
            </a:r>
          </a:p>
          <a:p>
            <a:pPr algn="r"/>
            <a:r>
              <a:rPr lang="de-DE" sz="1600" dirty="0"/>
              <a:t>Dr. Petra Zrenner (Studiendekanatsreferentin)</a:t>
            </a:r>
          </a:p>
          <a:p>
            <a:pPr algn="r"/>
            <a:r>
              <a:rPr lang="de-DE" sz="1600" dirty="0"/>
              <a:t>Susanne Rhiel (Prüfungsamt)</a:t>
            </a:r>
          </a:p>
          <a:p>
            <a:pPr algn="r"/>
            <a:r>
              <a:rPr lang="de-DE" sz="1600" dirty="0" err="1"/>
              <a:t>Aykin</a:t>
            </a:r>
            <a:r>
              <a:rPr lang="de-DE" sz="1600" dirty="0"/>
              <a:t> Kalafatas (Dekanatsgeschäftsführung)</a:t>
            </a:r>
          </a:p>
          <a:p>
            <a:pPr algn="r"/>
            <a:endParaRPr lang="de-DE" sz="16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algn="ctr"/>
            <a:r>
              <a:rPr lang="de-DE" altLang="de-DE" b="1" dirty="0"/>
              <a:t>Zwischenprüfungszeugnis</a:t>
            </a:r>
          </a:p>
        </p:txBody>
      </p:sp>
      <p:sp>
        <p:nvSpPr>
          <p:cNvPr id="4099" name="Rectangle 3"/>
          <p:cNvSpPr>
            <a:spLocks noGrp="1" noChangeArrowheads="1"/>
          </p:cNvSpPr>
          <p:nvPr>
            <p:ph type="body" idx="1"/>
          </p:nvPr>
        </p:nvSpPr>
        <p:spPr>
          <a:xfrm>
            <a:off x="179512" y="1700808"/>
            <a:ext cx="8507288" cy="3168352"/>
          </a:xfrm>
        </p:spPr>
        <p:txBody>
          <a:bodyPr/>
          <a:lstStyle/>
          <a:p>
            <a:pPr marL="85725" indent="0" algn="ctr">
              <a:buNone/>
            </a:pPr>
            <a:r>
              <a:rPr lang="de-DE" dirty="0"/>
              <a:t>Wenn alle Leistungen für die Zwischenprüfung bestanden wurden, wird vom Prüfungsamt ein </a:t>
            </a:r>
            <a:r>
              <a:rPr lang="de-DE" b="1" dirty="0"/>
              <a:t>Zwischenprüfungszeugnis</a:t>
            </a:r>
            <a:r>
              <a:rPr lang="de-DE" dirty="0"/>
              <a:t> ausgestellt, welches im Prüfungsamt des Fachbereichs abgeholt und sorgfältig aufbewahrt werden sollte. Es wird zur späteren </a:t>
            </a:r>
            <a:r>
              <a:rPr lang="de-DE" b="1" dirty="0"/>
              <a:t>Meldung zur staatlichen Pflichtfachprüfung</a:t>
            </a:r>
            <a:r>
              <a:rPr lang="de-DE" dirty="0"/>
              <a:t> benötigt. </a:t>
            </a:r>
          </a:p>
          <a:p>
            <a:pPr marL="85725" indent="0" algn="ctr">
              <a:buNone/>
            </a:pPr>
            <a:br>
              <a:rPr lang="de-DE" dirty="0"/>
            </a:br>
            <a:r>
              <a:rPr lang="de-DE" dirty="0"/>
              <a:t>Die einzelnen Leistungen können über einen </a:t>
            </a:r>
            <a:r>
              <a:rPr lang="de-DE" b="1" dirty="0" err="1"/>
              <a:t>Transcript</a:t>
            </a:r>
            <a:r>
              <a:rPr lang="de-DE" b="1" dirty="0"/>
              <a:t> </a:t>
            </a:r>
            <a:r>
              <a:rPr lang="de-DE" b="1" dirty="0" err="1"/>
              <a:t>of</a:t>
            </a:r>
            <a:r>
              <a:rPr lang="de-DE" b="1" dirty="0"/>
              <a:t> Records </a:t>
            </a:r>
            <a:r>
              <a:rPr lang="de-DE" dirty="0"/>
              <a:t>nachgewiesen werden. Dieses kann von den Studierenden selbst über Marvin heruntergeladen werden. </a:t>
            </a:r>
            <a:endParaRPr lang="de-DE"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35124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9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116632"/>
            <a:ext cx="8229600" cy="562074"/>
          </a:xfrm>
        </p:spPr>
        <p:txBody>
          <a:bodyPr/>
          <a:lstStyle/>
          <a:p>
            <a:pPr algn="ctr"/>
            <a:r>
              <a:rPr lang="de-DE" altLang="de-DE" b="1" dirty="0"/>
              <a:t>Überprüfung von Anmeldung und Noten</a:t>
            </a:r>
          </a:p>
        </p:txBody>
      </p:sp>
      <p:sp>
        <p:nvSpPr>
          <p:cNvPr id="4099" name="Rectangle 3"/>
          <p:cNvSpPr>
            <a:spLocks noGrp="1" noChangeArrowheads="1"/>
          </p:cNvSpPr>
          <p:nvPr>
            <p:ph type="body" idx="1"/>
          </p:nvPr>
        </p:nvSpPr>
        <p:spPr>
          <a:xfrm>
            <a:off x="457200" y="800708"/>
            <a:ext cx="8507288" cy="5256584"/>
          </a:xfrm>
        </p:spPr>
        <p:txBody>
          <a:bodyPr/>
          <a:lstStyle/>
          <a:p>
            <a:pPr marL="85725" indent="0">
              <a:buNone/>
            </a:pPr>
            <a:r>
              <a:rPr lang="de-DE" dirty="0"/>
              <a:t>Die Noten der Zwischenprüfung können in Marvin abgerufen werden.</a:t>
            </a:r>
          </a:p>
          <a:p>
            <a:pPr marL="85725" indent="0">
              <a:buNone/>
            </a:pPr>
            <a:r>
              <a:rPr lang="de-DE" dirty="0"/>
              <a:t>Ihr Leitfaden: </a:t>
            </a:r>
          </a:p>
          <a:p>
            <a:pPr marL="85725" indent="0">
              <a:buNone/>
            </a:pPr>
            <a:r>
              <a:rPr lang="de-DE" dirty="0"/>
              <a:t>auf Marvin einloggen </a:t>
            </a:r>
            <a:r>
              <a:rPr lang="de-DE" dirty="0">
                <a:sym typeface="Wingdings" panose="05000000000000000000" pitchFamily="2" charset="2"/>
              </a:rPr>
              <a:t> Mein Studium  Leistungen  </a:t>
            </a:r>
            <a:r>
              <a:rPr lang="de-DE" dirty="0"/>
              <a:t>Alle aufklappen</a:t>
            </a:r>
          </a:p>
          <a:p>
            <a:pPr marL="0" indent="0">
              <a:buNone/>
            </a:pPr>
            <a:r>
              <a:rPr lang="de-DE" dirty="0"/>
              <a:t>Bitte </a:t>
            </a:r>
            <a:r>
              <a:rPr lang="de-DE" b="1" dirty="0"/>
              <a:t>kontrollieren</a:t>
            </a:r>
            <a:r>
              <a:rPr lang="de-DE" dirty="0"/>
              <a:t> Sie die </a:t>
            </a:r>
            <a:r>
              <a:rPr lang="de-DE" b="1" dirty="0"/>
              <a:t>Noten</a:t>
            </a:r>
            <a:r>
              <a:rPr lang="de-DE" dirty="0"/>
              <a:t> eigenständig und melden Sie sich bei Unstimmigkeiten sofort beim Prüfungsamt des Fachbereichs!</a:t>
            </a:r>
          </a:p>
          <a:p>
            <a:pPr marL="0" indent="0">
              <a:buNone/>
            </a:pPr>
            <a:endParaRPr lang="de-DE" dirty="0"/>
          </a:p>
          <a:p>
            <a:pPr marL="0" indent="0">
              <a:buNone/>
            </a:pPr>
            <a:r>
              <a:rPr lang="de-DE" dirty="0"/>
              <a:t>Es empfiehlt sich, auch nach der </a:t>
            </a:r>
            <a:r>
              <a:rPr lang="de-DE" b="1" dirty="0"/>
              <a:t>Anmeldung zur Klausur </a:t>
            </a:r>
            <a:r>
              <a:rPr lang="de-DE" dirty="0"/>
              <a:t>bei Marvin zu prüfen, ob diese Anmeldung registriert ist. Auch hier melden Sie sich bei Unstimmigkeiten oder technischen Problemen bei der Anmeldung bitte sofort beim Prüfungsamt des Fachbereichs.</a:t>
            </a:r>
          </a:p>
          <a:p>
            <a:pPr marL="0" indent="0">
              <a:buNone/>
            </a:pPr>
            <a:endParaRPr lang="de-DE" dirty="0"/>
          </a:p>
          <a:p>
            <a:pPr marL="0" indent="0">
              <a:buNone/>
            </a:pPr>
            <a:r>
              <a:rPr lang="de-DE" dirty="0"/>
              <a:t>Bitte verwenden Sie in der Kommunikation mit dem Prüfungsamt und der Studienberatung ausschließlich Ihren </a:t>
            </a:r>
            <a:r>
              <a:rPr lang="de-DE" b="1" dirty="0" err="1"/>
              <a:t>students</a:t>
            </a:r>
            <a:r>
              <a:rPr lang="de-DE" b="1" dirty="0"/>
              <a:t>-Account</a:t>
            </a:r>
            <a:r>
              <a:rPr lang="de-DE" dirty="0"/>
              <a:t>. Aus datenschutzrechtlichen Gründen sind wir verpflichtet, nur auf diesen Account zu antworten.</a:t>
            </a:r>
          </a:p>
          <a:p>
            <a:pPr marL="85725" indent="0" algn="ctr">
              <a:buNone/>
            </a:pPr>
            <a:endParaRPr lang="de-DE"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93712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9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9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09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099">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09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519671"/>
            <a:ext cx="8229600" cy="562074"/>
          </a:xfrm>
        </p:spPr>
        <p:txBody>
          <a:bodyPr/>
          <a:lstStyle/>
          <a:p>
            <a:pPr algn="ctr"/>
            <a:r>
              <a:rPr lang="de-DE" altLang="de-DE" b="1" dirty="0"/>
              <a:t>Einsichtnahme in Klausuren</a:t>
            </a:r>
          </a:p>
        </p:txBody>
      </p:sp>
      <p:sp>
        <p:nvSpPr>
          <p:cNvPr id="4099" name="Rectangle 3"/>
          <p:cNvSpPr>
            <a:spLocks noGrp="1" noChangeArrowheads="1"/>
          </p:cNvSpPr>
          <p:nvPr>
            <p:ph type="body" idx="1"/>
          </p:nvPr>
        </p:nvSpPr>
        <p:spPr>
          <a:xfrm>
            <a:off x="318356" y="1412776"/>
            <a:ext cx="8507288" cy="5256584"/>
          </a:xfrm>
        </p:spPr>
        <p:txBody>
          <a:bodyPr/>
          <a:lstStyle/>
          <a:p>
            <a:pPr marL="0" indent="0">
              <a:buNone/>
            </a:pPr>
            <a:endParaRPr lang="de-DE" dirty="0"/>
          </a:p>
          <a:p>
            <a:pPr marL="0" indent="0">
              <a:buNone/>
            </a:pPr>
            <a:r>
              <a:rPr lang="de-DE" dirty="0"/>
              <a:t>Die Einsichtnahme in Klausuren und Hausarbeiten erfolgt </a:t>
            </a:r>
            <a:r>
              <a:rPr lang="de-DE" b="1" dirty="0"/>
              <a:t>zentral über das Prüfungsbüro</a:t>
            </a:r>
            <a:r>
              <a:rPr lang="de-DE" dirty="0"/>
              <a:t>. Dafür werden bestimmte Zeitfenster vom Prüfungsbüro über die Homepage mitgeteilt.</a:t>
            </a:r>
          </a:p>
          <a:p>
            <a:pPr marL="0" indent="0">
              <a:buNone/>
            </a:pPr>
            <a:endParaRPr lang="de-DE" dirty="0"/>
          </a:p>
          <a:p>
            <a:pPr marL="85725" indent="0" algn="ctr">
              <a:buNone/>
            </a:pPr>
            <a:endParaRPr lang="de-DE"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69136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algn="ctr"/>
            <a:r>
              <a:rPr lang="de-DE" altLang="de-DE" b="1" dirty="0"/>
              <a:t>Voraussetzungen für Belegung </a:t>
            </a:r>
            <a:br>
              <a:rPr lang="de-DE" altLang="de-DE" b="1" dirty="0"/>
            </a:br>
            <a:r>
              <a:rPr lang="de-DE" altLang="de-DE" b="1" dirty="0"/>
              <a:t>Großer Übungen</a:t>
            </a:r>
          </a:p>
        </p:txBody>
      </p:sp>
      <p:sp>
        <p:nvSpPr>
          <p:cNvPr id="4099" name="Rectangle 3"/>
          <p:cNvSpPr>
            <a:spLocks noGrp="1" noChangeArrowheads="1"/>
          </p:cNvSpPr>
          <p:nvPr>
            <p:ph type="body" idx="1"/>
          </p:nvPr>
        </p:nvSpPr>
        <p:spPr>
          <a:xfrm>
            <a:off x="457200" y="1700808"/>
            <a:ext cx="8229600" cy="1872208"/>
          </a:xfrm>
        </p:spPr>
        <p:txBody>
          <a:bodyPr/>
          <a:lstStyle/>
          <a:p>
            <a:pPr marL="85725" indent="0" algn="ctr">
              <a:buNone/>
            </a:pPr>
            <a:endParaRPr lang="de-DE" dirty="0">
              <a:latin typeface="Calibri" panose="020F0502020204030204" pitchFamily="34" charset="0"/>
              <a:ea typeface="Calibri" panose="020F0502020204030204" pitchFamily="34" charset="0"/>
              <a:cs typeface="Times New Roman" panose="02020603050405020304" pitchFamily="18" charset="0"/>
            </a:endParaRPr>
          </a:p>
          <a:p>
            <a:pPr marL="85725" indent="0" algn="ctr">
              <a:buNone/>
            </a:pPr>
            <a:r>
              <a:rPr lang="de-DE" b="1" dirty="0">
                <a:effectLst/>
                <a:latin typeface="Calibri" panose="020F0502020204030204" pitchFamily="34" charset="0"/>
                <a:ea typeface="Calibri" panose="020F0502020204030204" pitchFamily="34" charset="0"/>
                <a:cs typeface="Times New Roman" panose="02020603050405020304" pitchFamily="18" charset="0"/>
              </a:rPr>
              <a:t>Voraussetzung</a:t>
            </a:r>
            <a:r>
              <a:rPr lang="de-DE" dirty="0">
                <a:effectLst/>
                <a:latin typeface="Calibri" panose="020F0502020204030204" pitchFamily="34" charset="0"/>
                <a:ea typeface="Calibri" panose="020F0502020204030204" pitchFamily="34" charset="0"/>
                <a:cs typeface="Times New Roman" panose="02020603050405020304" pitchFamily="18" charset="0"/>
              </a:rPr>
              <a:t> für die Belegung </a:t>
            </a:r>
            <a:r>
              <a:rPr lang="de-DE" b="1" dirty="0">
                <a:effectLst/>
                <a:latin typeface="Calibri" panose="020F0502020204030204" pitchFamily="34" charset="0"/>
                <a:ea typeface="Calibri" panose="020F0502020204030204" pitchFamily="34" charset="0"/>
                <a:cs typeface="Times New Roman" panose="02020603050405020304" pitchFamily="18" charset="0"/>
              </a:rPr>
              <a:t>einer Großen Übung </a:t>
            </a:r>
            <a:r>
              <a:rPr lang="de-DE" dirty="0">
                <a:effectLst/>
                <a:latin typeface="Calibri" panose="020F0502020204030204" pitchFamily="34" charset="0"/>
                <a:ea typeface="Calibri" panose="020F0502020204030204" pitchFamily="34" charset="0"/>
                <a:cs typeface="Times New Roman" panose="02020603050405020304" pitchFamily="18" charset="0"/>
              </a:rPr>
              <a:t>ist das </a:t>
            </a:r>
            <a:r>
              <a:rPr lang="de-DE" b="1" dirty="0">
                <a:effectLst/>
                <a:latin typeface="Calibri" panose="020F0502020204030204" pitchFamily="34" charset="0"/>
                <a:ea typeface="Calibri" panose="020F0502020204030204" pitchFamily="34" charset="0"/>
                <a:cs typeface="Times New Roman" panose="02020603050405020304" pitchFamily="18" charset="0"/>
              </a:rPr>
              <a:t>Bestehen aller Leistungsnachweise für die Zwischenprüfung in dem betreffenden Fach sowie (irgend-)einer Hausarbeit</a:t>
            </a:r>
            <a:endParaRPr lang="de-DE"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0143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8841" y="116632"/>
            <a:ext cx="8229600" cy="634082"/>
          </a:xfrm>
        </p:spPr>
        <p:txBody>
          <a:bodyPr/>
          <a:lstStyle/>
          <a:p>
            <a:pPr algn="ctr"/>
            <a:r>
              <a:rPr lang="de-DE" altLang="de-DE" b="1" dirty="0"/>
              <a:t>Erkrankung</a:t>
            </a:r>
          </a:p>
        </p:txBody>
      </p:sp>
      <p:sp>
        <p:nvSpPr>
          <p:cNvPr id="4099" name="Rectangle 3"/>
          <p:cNvSpPr>
            <a:spLocks noGrp="1" noChangeArrowheads="1"/>
          </p:cNvSpPr>
          <p:nvPr>
            <p:ph type="body" idx="1"/>
          </p:nvPr>
        </p:nvSpPr>
        <p:spPr>
          <a:xfrm>
            <a:off x="251520" y="750714"/>
            <a:ext cx="8856984" cy="5414590"/>
          </a:xfrm>
        </p:spPr>
        <p:txBody>
          <a:bodyPr/>
          <a:lstStyle/>
          <a:p>
            <a:pPr marL="85725" indent="0">
              <a:buNone/>
            </a:pPr>
            <a:r>
              <a:rPr lang="de-DE" b="1" dirty="0"/>
              <a:t>Hausarbeiten</a:t>
            </a:r>
            <a:r>
              <a:rPr lang="de-DE" dirty="0"/>
              <a:t> sind auf eine Bearbeitungszeit von drei Wochen ausgelegt, können aber in der Regel in der ganzen vorlesungsfreien Zeit geschrieben werden. Daher gibt es grundsätzlich keine Zeitverlängerung bei zeitweiliger Erkrankung. In Ausnahmefällen kann </a:t>
            </a:r>
            <a:r>
              <a:rPr lang="de-DE" b="1" dirty="0"/>
              <a:t>vor dem Abgabetermin </a:t>
            </a:r>
            <a:r>
              <a:rPr lang="de-DE" dirty="0"/>
              <a:t>ein Antrag an das Prüfungsamt gestellt werden. Eine Erkrankung muss in aller Regel durch ein </a:t>
            </a:r>
            <a:r>
              <a:rPr lang="de-DE" b="1" dirty="0"/>
              <a:t>amtsärztliches Attest </a:t>
            </a:r>
            <a:r>
              <a:rPr lang="de-DE" dirty="0"/>
              <a:t>nachgewiesen werden, welches nicht später als am Abgabetag der Hausarbeit ausgestellt sein darf.</a:t>
            </a:r>
          </a:p>
          <a:p>
            <a:pPr marL="85725" indent="0">
              <a:buNone/>
            </a:pPr>
            <a:endParaRPr lang="de-DE" dirty="0"/>
          </a:p>
          <a:p>
            <a:pPr marL="85725" indent="0">
              <a:buNone/>
            </a:pPr>
            <a:r>
              <a:rPr lang="de-DE" dirty="0"/>
              <a:t>Kann bei einer </a:t>
            </a:r>
            <a:r>
              <a:rPr lang="de-DE" b="1" dirty="0"/>
              <a:t>Klausur</a:t>
            </a:r>
            <a:r>
              <a:rPr lang="de-DE" dirty="0"/>
              <a:t> der Erst- oder Zweittermin aufgrund einer Erkrankung nicht wahrgenommen werden, kann ein Antrag an das Prüfungsamt gestellt werden. Die Erkrankung muss in aller Regeln durch ein </a:t>
            </a:r>
            <a:r>
              <a:rPr lang="de-DE" b="1" dirty="0"/>
              <a:t>amtsärztliches Attest </a:t>
            </a:r>
            <a:r>
              <a:rPr lang="de-DE" dirty="0"/>
              <a:t>nachgewiesen werden, das in der Regel nicht später als am Prüfungstag ausgestellt worden sein darf. Der betreffenden Person steht dann ein weiterer Wiederholungsversuch (im nächsten Semester) offen, die Frist zur Erbringung der Zwischenprüfungsleistungen kann sich dann für die betreffende Leistung verlängern.</a:t>
            </a:r>
          </a:p>
        </p:txBody>
      </p:sp>
    </p:spTree>
    <p:extLst>
      <p:ext uri="{BB962C8B-B14F-4D97-AF65-F5344CB8AC3E}">
        <p14:creationId xmlns:p14="http://schemas.microsoft.com/office/powerpoint/2010/main" val="3250682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9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274638"/>
            <a:ext cx="8229600" cy="706090"/>
          </a:xfrm>
        </p:spPr>
        <p:txBody>
          <a:bodyPr/>
          <a:lstStyle/>
          <a:p>
            <a:pPr algn="ctr"/>
            <a:r>
              <a:rPr lang="de-DE" altLang="de-DE" b="1" dirty="0"/>
              <a:t>Nachteilsausgleich</a:t>
            </a:r>
          </a:p>
        </p:txBody>
      </p:sp>
      <p:sp>
        <p:nvSpPr>
          <p:cNvPr id="4099" name="Rectangle 3"/>
          <p:cNvSpPr>
            <a:spLocks noGrp="1" noChangeArrowheads="1"/>
          </p:cNvSpPr>
          <p:nvPr>
            <p:ph type="body" idx="1"/>
          </p:nvPr>
        </p:nvSpPr>
        <p:spPr>
          <a:xfrm>
            <a:off x="440184" y="836712"/>
            <a:ext cx="8229600" cy="2160240"/>
          </a:xfrm>
        </p:spPr>
        <p:txBody>
          <a:bodyPr/>
          <a:lstStyle/>
          <a:p>
            <a:pPr marL="85725" indent="0" algn="ctr">
              <a:buNone/>
            </a:pPr>
            <a:r>
              <a:rPr lang="de-DE" dirty="0"/>
              <a:t>Ist aufgrund einer Behinderung eine </a:t>
            </a:r>
            <a:r>
              <a:rPr lang="de-DE" b="1" dirty="0"/>
              <a:t>dauerhafte Abweichung von den allgemeinen Prüfungsbedingungen</a:t>
            </a:r>
            <a:r>
              <a:rPr lang="de-DE" dirty="0"/>
              <a:t> erforderlich, muss zu Beginn des Studiums ein Antrag auf Nachteilsausgleich an das Prüfungsamt gestellt werden. Hierbei sind die benötigten Abweichungen genau zu benennen (Zeitverlängerung, separater Raum, Arbeit am PC usw.). </a:t>
            </a:r>
            <a:br>
              <a:rPr lang="de-DE" dirty="0"/>
            </a:br>
            <a:r>
              <a:rPr lang="de-DE" dirty="0"/>
              <a:t>Der Studierende erhält einen </a:t>
            </a:r>
            <a:r>
              <a:rPr lang="de-DE" b="1" dirty="0"/>
              <a:t>Bescheid</a:t>
            </a:r>
            <a:r>
              <a:rPr lang="de-DE" dirty="0"/>
              <a:t> über die genehmigten Abweichungen, der für das ganze Studium gültig ist und bei jeder Anmeldung zu einer Klausur vorgelegt werden muss.</a:t>
            </a:r>
          </a:p>
          <a:p>
            <a:pPr marL="85725" indent="0" algn="ctr">
              <a:buNone/>
            </a:pPr>
            <a:r>
              <a:rPr lang="de-DE" dirty="0"/>
              <a:t>Die Genehmigung von Nachteilsausgleichen richtet sich nach den </a:t>
            </a:r>
            <a:r>
              <a:rPr lang="de-DE" b="1" dirty="0"/>
              <a:t>Vorgaben des Justizprüfungsamtes</a:t>
            </a:r>
            <a:r>
              <a:rPr lang="de-DE" dirty="0"/>
              <a:t>. Auskunft kann hier auch die Schwerbehindertenberatung des Fachbereichs geben. Die Kontaktdaten finden Sie auf unserer Homepage.</a:t>
            </a:r>
          </a:p>
          <a:p>
            <a:pPr marL="85725" indent="0" algn="ctr">
              <a:buNone/>
            </a:pPr>
            <a:r>
              <a:rPr lang="de-DE" dirty="0"/>
              <a:t>Wer bei einer Klausur </a:t>
            </a:r>
            <a:r>
              <a:rPr lang="de-DE" b="1" dirty="0"/>
              <a:t>vorübergehend</a:t>
            </a:r>
            <a:r>
              <a:rPr lang="de-DE" dirty="0"/>
              <a:t> eine Abweichung von den Prüfungsbedingungen benötigt (z.B. wegen einer Verletzung), stellt ebenfalls einen Antrag an das Prüfungsamt.</a:t>
            </a:r>
            <a:endParaRPr lang="de-DE"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74568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9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9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274638"/>
            <a:ext cx="8229600" cy="706090"/>
          </a:xfrm>
        </p:spPr>
        <p:txBody>
          <a:bodyPr/>
          <a:lstStyle/>
          <a:p>
            <a:pPr algn="ctr"/>
            <a:r>
              <a:rPr lang="de-DE" altLang="de-DE" b="1" dirty="0"/>
              <a:t>Anerkennung von Leistungen </a:t>
            </a:r>
            <a:br>
              <a:rPr lang="de-DE" altLang="de-DE" b="1" dirty="0"/>
            </a:br>
            <a:r>
              <a:rPr lang="de-DE" altLang="de-DE" b="1" dirty="0"/>
              <a:t>anderer Universitäten</a:t>
            </a:r>
          </a:p>
        </p:txBody>
      </p:sp>
      <p:sp>
        <p:nvSpPr>
          <p:cNvPr id="4099" name="Rectangle 3"/>
          <p:cNvSpPr>
            <a:spLocks noGrp="1" noChangeArrowheads="1"/>
          </p:cNvSpPr>
          <p:nvPr>
            <p:ph type="body" idx="1"/>
          </p:nvPr>
        </p:nvSpPr>
        <p:spPr>
          <a:xfrm>
            <a:off x="457200" y="1412776"/>
            <a:ext cx="8229600" cy="4464496"/>
          </a:xfrm>
        </p:spPr>
        <p:txBody>
          <a:bodyPr/>
          <a:lstStyle/>
          <a:p>
            <a:pPr marL="0" indent="0">
              <a:buNone/>
            </a:pPr>
            <a:r>
              <a:rPr lang="de-DE" dirty="0"/>
              <a:t>Eine </a:t>
            </a:r>
            <a:r>
              <a:rPr lang="de-DE" b="1" dirty="0"/>
              <a:t>abgeschlossene Zwischenprüfung </a:t>
            </a:r>
            <a:r>
              <a:rPr lang="de-DE" dirty="0"/>
              <a:t>an einer anderen Universität des Bundesgebietes wird in Marburg anerkannt. Hierzu reichen Sie bitte eine Kopie Ihres Zeugnisses im Prüfungsamt ein.</a:t>
            </a:r>
          </a:p>
          <a:p>
            <a:pPr marL="0" indent="0">
              <a:buNone/>
            </a:pPr>
            <a:endParaRPr lang="de-DE" dirty="0"/>
          </a:p>
          <a:p>
            <a:pPr marL="0" indent="0">
              <a:buNone/>
            </a:pPr>
            <a:r>
              <a:rPr lang="de-DE" b="1" dirty="0"/>
              <a:t>Teilleistungen</a:t>
            </a:r>
            <a:r>
              <a:rPr lang="de-DE" dirty="0"/>
              <a:t>, die an anderen Universitäten für die Zwischenprüfung erbracht wurden, werden anerkannt, soweit sie den Anforderungen unserer Ordnung entsprechen.</a:t>
            </a:r>
          </a:p>
          <a:p>
            <a:pPr marL="0" indent="0">
              <a:buNone/>
            </a:pPr>
            <a:r>
              <a:rPr lang="de-DE" dirty="0"/>
              <a:t>Reichen Sie ein Anerkennungsantragsformular in zweifacher Ausfertigung mit einer Kopie der entsprechenden Leistungsnachweise im Prüfungsamt ein. </a:t>
            </a:r>
            <a:r>
              <a:rPr lang="de-DE" b="1" dirty="0"/>
              <a:t>Die Einreichung muss vor Ende des 6. Fachsemesters erfolgen.</a:t>
            </a:r>
          </a:p>
          <a:p>
            <a:pPr marL="85725" indent="0" algn="ctr">
              <a:buNone/>
            </a:pPr>
            <a:endParaRPr lang="de-DE"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9928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9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9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algn="ctr"/>
            <a:r>
              <a:rPr lang="de-DE" altLang="de-DE" b="1" dirty="0"/>
              <a:t>Übergangsregelungen</a:t>
            </a:r>
          </a:p>
        </p:txBody>
      </p:sp>
      <p:sp>
        <p:nvSpPr>
          <p:cNvPr id="4099" name="Rectangle 3"/>
          <p:cNvSpPr>
            <a:spLocks noGrp="1" noChangeArrowheads="1"/>
          </p:cNvSpPr>
          <p:nvPr>
            <p:ph type="body" idx="1"/>
          </p:nvPr>
        </p:nvSpPr>
        <p:spPr>
          <a:xfrm>
            <a:off x="452884" y="1196752"/>
            <a:ext cx="8363272" cy="4320480"/>
          </a:xfrm>
        </p:spPr>
        <p:txBody>
          <a:bodyPr/>
          <a:lstStyle/>
          <a:p>
            <a:pPr marL="485775" indent="-400050">
              <a:lnSpc>
                <a:spcPct val="107000"/>
              </a:lnSpc>
              <a:spcAft>
                <a:spcPts val="800"/>
              </a:spcAft>
              <a:buFont typeface="+mj-lt"/>
              <a:buAutoNum type="romanUcPeriod"/>
            </a:pPr>
            <a:r>
              <a:rPr lang="de-DE" b="1" dirty="0">
                <a:effectLst/>
                <a:latin typeface="Calibri" panose="020F0502020204030204" pitchFamily="34" charset="0"/>
                <a:ea typeface="Calibri" panose="020F0502020204030204" pitchFamily="34" charset="0"/>
                <a:cs typeface="Times New Roman" panose="02020603050405020304" pitchFamily="18" charset="0"/>
              </a:rPr>
              <a:t>Studierende ab WS 2025/2026</a:t>
            </a:r>
            <a:r>
              <a:rPr lang="de-DE" dirty="0">
                <a:effectLst/>
                <a:latin typeface="Calibri" panose="020F0502020204030204" pitchFamily="34" charset="0"/>
                <a:ea typeface="Calibri" panose="020F0502020204030204" pitchFamily="34" charset="0"/>
                <a:cs typeface="Times New Roman" panose="02020603050405020304" pitchFamily="18" charset="0"/>
              </a:rPr>
              <a:t>: neue Ordnung</a:t>
            </a:r>
          </a:p>
          <a:p>
            <a:pPr marL="485775" indent="-400050">
              <a:lnSpc>
                <a:spcPct val="107000"/>
              </a:lnSpc>
              <a:spcAft>
                <a:spcPts val="800"/>
              </a:spcAft>
              <a:buFont typeface="+mj-lt"/>
              <a:buAutoNum type="romanUcPeriod"/>
            </a:pPr>
            <a:r>
              <a:rPr lang="de-DE" b="1" dirty="0">
                <a:effectLst/>
                <a:latin typeface="Calibri" panose="020F0502020204030204" pitchFamily="34" charset="0"/>
                <a:ea typeface="Calibri" panose="020F0502020204030204" pitchFamily="34" charset="0"/>
                <a:cs typeface="Times New Roman" panose="02020603050405020304" pitchFamily="18" charset="0"/>
              </a:rPr>
              <a:t>Studierende ab SoSe 2025</a:t>
            </a:r>
            <a:r>
              <a:rPr lang="de-DE" dirty="0">
                <a:effectLst/>
                <a:latin typeface="Calibri" panose="020F0502020204030204" pitchFamily="34" charset="0"/>
                <a:ea typeface="Calibri" panose="020F0502020204030204" pitchFamily="34" charset="0"/>
                <a:cs typeface="Times New Roman" panose="02020603050405020304" pitchFamily="18" charset="0"/>
              </a:rPr>
              <a:t>: neue Ordnung (soweit noch keine zwischenprüfungsrelevante Leistung im laufenden Semester absolviert wurde).</a:t>
            </a:r>
          </a:p>
          <a:p>
            <a:pPr marL="85725" indent="0">
              <a:lnSpc>
                <a:spcPct val="107000"/>
              </a:lnSpc>
              <a:spcAft>
                <a:spcPts val="800"/>
              </a:spcAft>
              <a:buNone/>
            </a:pPr>
            <a:r>
              <a:rPr lang="de-DE" dirty="0">
                <a:latin typeface="Calibri" panose="020F0502020204030204" pitchFamily="34" charset="0"/>
                <a:ea typeface="Calibri" panose="020F0502020204030204" pitchFamily="34" charset="0"/>
                <a:cs typeface="Times New Roman" panose="02020603050405020304" pitchFamily="18" charset="0"/>
              </a:rPr>
              <a:t>Die Übungsklausuren, die im SoSe 2025 in den </a:t>
            </a:r>
            <a:r>
              <a:rPr lang="de-DE" b="1" dirty="0">
                <a:latin typeface="Calibri" panose="020F0502020204030204" pitchFamily="34" charset="0"/>
                <a:ea typeface="Calibri" panose="020F0502020204030204" pitchFamily="34" charset="0"/>
                <a:cs typeface="Times New Roman" panose="02020603050405020304" pitchFamily="18" charset="0"/>
              </a:rPr>
              <a:t>Vorlesungen BGB AT </a:t>
            </a:r>
            <a:r>
              <a:rPr lang="de-DE" dirty="0">
                <a:latin typeface="Calibri" panose="020F0502020204030204" pitchFamily="34" charset="0"/>
                <a:ea typeface="Calibri" panose="020F0502020204030204" pitchFamily="34" charset="0"/>
                <a:cs typeface="Times New Roman" panose="02020603050405020304" pitchFamily="18" charset="0"/>
              </a:rPr>
              <a:t>und </a:t>
            </a:r>
            <a:r>
              <a:rPr lang="de-DE" b="1" dirty="0">
                <a:latin typeface="Calibri" panose="020F0502020204030204" pitchFamily="34" charset="0"/>
                <a:ea typeface="Calibri" panose="020F0502020204030204" pitchFamily="34" charset="0"/>
                <a:cs typeface="Times New Roman" panose="02020603050405020304" pitchFamily="18" charset="0"/>
              </a:rPr>
              <a:t>Grundrechte</a:t>
            </a:r>
            <a:r>
              <a:rPr lang="de-DE" dirty="0">
                <a:latin typeface="Calibri" panose="020F0502020204030204" pitchFamily="34" charset="0"/>
                <a:ea typeface="Calibri" panose="020F0502020204030204" pitchFamily="34" charset="0"/>
                <a:cs typeface="Times New Roman" panose="02020603050405020304" pitchFamily="18" charset="0"/>
              </a:rPr>
              <a:t> angeboten wurden, können für die Zwischenprüfung angerechnet werden. Das Prüfungsamt wird alle erfolgreichen Prüfungsleistungen in das </a:t>
            </a:r>
            <a:r>
              <a:rPr lang="de-DE" dirty="0" err="1">
                <a:latin typeface="Calibri" panose="020F0502020204030204" pitchFamily="34" charset="0"/>
                <a:ea typeface="Calibri" panose="020F0502020204030204" pitchFamily="34" charset="0"/>
                <a:cs typeface="Times New Roman" panose="02020603050405020304" pitchFamily="18" charset="0"/>
              </a:rPr>
              <a:t>Transcript</a:t>
            </a:r>
            <a:r>
              <a:rPr lang="de-DE" dirty="0">
                <a:latin typeface="Calibri" panose="020F0502020204030204" pitchFamily="34" charset="0"/>
                <a:ea typeface="Calibri" panose="020F0502020204030204" pitchFamily="34" charset="0"/>
                <a:cs typeface="Times New Roman" panose="02020603050405020304" pitchFamily="18" charset="0"/>
              </a:rPr>
              <a:t> </a:t>
            </a:r>
            <a:r>
              <a:rPr lang="de-DE" dirty="0" err="1">
                <a:latin typeface="Calibri" panose="020F0502020204030204" pitchFamily="34" charset="0"/>
                <a:ea typeface="Calibri" panose="020F0502020204030204" pitchFamily="34" charset="0"/>
                <a:cs typeface="Times New Roman" panose="02020603050405020304" pitchFamily="18" charset="0"/>
              </a:rPr>
              <a:t>of</a:t>
            </a:r>
            <a:r>
              <a:rPr lang="de-DE" dirty="0">
                <a:latin typeface="Calibri" panose="020F0502020204030204" pitchFamily="34" charset="0"/>
                <a:ea typeface="Calibri" panose="020F0502020204030204" pitchFamily="34" charset="0"/>
                <a:cs typeface="Times New Roman" panose="02020603050405020304" pitchFamily="18" charset="0"/>
              </a:rPr>
              <a:t> Records eintragen. </a:t>
            </a:r>
            <a:r>
              <a:rPr lang="de-DE" dirty="0">
                <a:highlight>
                  <a:srgbClr val="FFFF00"/>
                </a:highlight>
                <a:latin typeface="Calibri" panose="020F0502020204030204" pitchFamily="34" charset="0"/>
                <a:ea typeface="Calibri" panose="020F0502020204030204" pitchFamily="34" charset="0"/>
                <a:cs typeface="Times New Roman" panose="02020603050405020304" pitchFamily="18" charset="0"/>
              </a:rPr>
              <a:t>Wer trotz bestandener Klausur keine Anrechnung der Ergebnisse aus diesen Probeklausuren wünscht, muss dies bis Ende des WS dem Prüfungsamt mitteilen.</a:t>
            </a:r>
            <a:r>
              <a:rPr lang="de-DE" dirty="0">
                <a:latin typeface="Calibri" panose="020F0502020204030204" pitchFamily="34" charset="0"/>
                <a:ea typeface="Calibri" panose="020F0502020204030204" pitchFamily="34" charset="0"/>
                <a:cs typeface="Times New Roman" panose="02020603050405020304" pitchFamily="18" charset="0"/>
              </a:rPr>
              <a:t> </a:t>
            </a:r>
            <a:r>
              <a:rPr lang="de-DE" b="1" dirty="0">
                <a:latin typeface="Calibri" panose="020F0502020204030204" pitchFamily="34" charset="0"/>
                <a:ea typeface="Calibri" panose="020F0502020204030204" pitchFamily="34" charset="0"/>
                <a:cs typeface="Times New Roman" panose="02020603050405020304" pitchFamily="18" charset="0"/>
              </a:rPr>
              <a:t>Dringende Empfehlung</a:t>
            </a:r>
            <a:r>
              <a:rPr lang="de-DE" dirty="0">
                <a:latin typeface="Calibri" panose="020F0502020204030204" pitchFamily="34" charset="0"/>
                <a:ea typeface="Calibri" panose="020F0502020204030204" pitchFamily="34" charset="0"/>
                <a:cs typeface="Times New Roman" panose="02020603050405020304" pitchFamily="18" charset="0"/>
              </a:rPr>
              <a:t>, sich die Klausur auch dann anrechnen zu lassen, wenn man mit der Note nicht zufrieden sein sollte!</a:t>
            </a:r>
            <a:endParaRPr lang="de-DE" b="1" dirty="0">
              <a:effectLst/>
              <a:latin typeface="Calibri" panose="020F0502020204030204" pitchFamily="34" charset="0"/>
              <a:ea typeface="Calibri" panose="020F0502020204030204" pitchFamily="34" charset="0"/>
              <a:cs typeface="Times New Roman" panose="02020603050405020304" pitchFamily="18" charset="0"/>
            </a:endParaRPr>
          </a:p>
          <a:p>
            <a:pPr marL="485775" indent="-400050">
              <a:lnSpc>
                <a:spcPct val="107000"/>
              </a:lnSpc>
              <a:spcAft>
                <a:spcPts val="800"/>
              </a:spcAft>
              <a:buFont typeface="+mj-lt"/>
              <a:buAutoNum type="romanUcPeriod"/>
            </a:pPr>
            <a:endParaRPr lang="de-DE" dirty="0">
              <a:effectLst/>
              <a:latin typeface="Calibri" panose="020F0502020204030204" pitchFamily="34" charset="0"/>
              <a:ea typeface="Calibri" panose="020F0502020204030204" pitchFamily="34" charset="0"/>
              <a:cs typeface="Times New Roman" panose="02020603050405020304" pitchFamily="18" charset="0"/>
            </a:endParaRPr>
          </a:p>
          <a:p>
            <a:pPr marL="485775" indent="-400050">
              <a:lnSpc>
                <a:spcPct val="107000"/>
              </a:lnSpc>
              <a:spcAft>
                <a:spcPts val="800"/>
              </a:spcAft>
              <a:buFont typeface="+mj-lt"/>
              <a:buAutoNum type="romanUcPeriod"/>
            </a:pPr>
            <a:endParaRPr lang="de-DE" dirty="0">
              <a:latin typeface="Calibri" panose="020F0502020204030204" pitchFamily="34" charset="0"/>
              <a:ea typeface="Calibri" panose="020F0502020204030204" pitchFamily="34" charset="0"/>
              <a:cs typeface="Times New Roman" panose="02020603050405020304" pitchFamily="18" charset="0"/>
            </a:endParaRPr>
          </a:p>
          <a:p>
            <a:pPr marL="85725" indent="0">
              <a:lnSpc>
                <a:spcPct val="107000"/>
              </a:lnSpc>
              <a:spcAft>
                <a:spcPts val="800"/>
              </a:spcAft>
              <a:buNone/>
            </a:pPr>
            <a:endParaRPr lang="de-DE"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20082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9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9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algn="ctr"/>
            <a:r>
              <a:rPr lang="de-DE" altLang="de-DE" b="1" dirty="0"/>
              <a:t>Übergangsregelungen</a:t>
            </a:r>
          </a:p>
        </p:txBody>
      </p:sp>
      <p:sp>
        <p:nvSpPr>
          <p:cNvPr id="4099" name="Rectangle 3"/>
          <p:cNvSpPr>
            <a:spLocks noGrp="1" noChangeArrowheads="1"/>
          </p:cNvSpPr>
          <p:nvPr>
            <p:ph type="body" idx="1"/>
          </p:nvPr>
        </p:nvSpPr>
        <p:spPr>
          <a:xfrm>
            <a:off x="457200" y="1484784"/>
            <a:ext cx="8507288" cy="4752528"/>
          </a:xfrm>
        </p:spPr>
        <p:txBody>
          <a:bodyPr/>
          <a:lstStyle/>
          <a:p>
            <a:pPr marL="485775" indent="-400050">
              <a:lnSpc>
                <a:spcPct val="107000"/>
              </a:lnSpc>
              <a:spcAft>
                <a:spcPts val="800"/>
              </a:spcAft>
              <a:buFont typeface="+mj-lt"/>
              <a:buAutoNum type="romanUcPeriod" startAt="3"/>
            </a:pPr>
            <a:r>
              <a:rPr lang="de-DE" b="1" dirty="0">
                <a:effectLst/>
                <a:latin typeface="Calibri" panose="020F0502020204030204" pitchFamily="34" charset="0"/>
                <a:ea typeface="Calibri" panose="020F0502020204030204" pitchFamily="34" charset="0"/>
                <a:cs typeface="Times New Roman" panose="02020603050405020304" pitchFamily="18" charset="0"/>
              </a:rPr>
              <a:t>Studierende aus früheren Semestern, die die Zwischenprüfung noch nicht absolviert haben</a:t>
            </a:r>
            <a:r>
              <a:rPr lang="de-DE" dirty="0">
                <a:effectLst/>
                <a:latin typeface="Calibri" panose="020F0502020204030204" pitchFamily="34" charset="0"/>
                <a:ea typeface="Calibri" panose="020F0502020204030204" pitchFamily="34" charset="0"/>
                <a:cs typeface="Times New Roman" panose="02020603050405020304" pitchFamily="18" charset="0"/>
              </a:rPr>
              <a:t>: alte Ordnung (aber </a:t>
            </a:r>
            <a:r>
              <a:rPr lang="de-DE" b="1" dirty="0">
                <a:effectLst/>
                <a:latin typeface="Calibri" panose="020F0502020204030204" pitchFamily="34" charset="0"/>
                <a:ea typeface="Calibri" panose="020F0502020204030204" pitchFamily="34" charset="0"/>
                <a:cs typeface="Times New Roman" panose="02020603050405020304" pitchFamily="18" charset="0"/>
              </a:rPr>
              <a:t>mit Modifikationen</a:t>
            </a:r>
            <a:r>
              <a:rPr lang="de-DE" dirty="0">
                <a:effectLst/>
                <a:latin typeface="Calibri" panose="020F0502020204030204" pitchFamily="34" charset="0"/>
                <a:ea typeface="Calibri" panose="020F0502020204030204" pitchFamily="34" charset="0"/>
                <a:cs typeface="Times New Roman" panose="02020603050405020304" pitchFamily="18" charset="0"/>
              </a:rPr>
              <a:t>)</a:t>
            </a:r>
          </a:p>
          <a:p>
            <a:pPr marL="428625" indent="-342900">
              <a:lnSpc>
                <a:spcPct val="107000"/>
              </a:lnSpc>
              <a:spcAft>
                <a:spcPts val="800"/>
              </a:spcAft>
              <a:buFont typeface="+mj-lt"/>
              <a:buAutoNum type="arabicPeriod"/>
            </a:pPr>
            <a:r>
              <a:rPr lang="de-DE" dirty="0">
                <a:effectLst/>
                <a:latin typeface="Calibri" panose="020F0502020204030204" pitchFamily="34" charset="0"/>
                <a:ea typeface="Calibri" panose="020F0502020204030204" pitchFamily="34" charset="0"/>
                <a:cs typeface="Times New Roman" panose="02020603050405020304" pitchFamily="18" charset="0"/>
              </a:rPr>
              <a:t>Es bleibt grundsätzlich bei den Anforderungen der alten PO mit dem Erfordernis, </a:t>
            </a:r>
            <a:r>
              <a:rPr lang="de-DE" b="1" dirty="0">
                <a:effectLst/>
                <a:latin typeface="Calibri" panose="020F0502020204030204" pitchFamily="34" charset="0"/>
                <a:ea typeface="Calibri" panose="020F0502020204030204" pitchFamily="34" charset="0"/>
                <a:cs typeface="Times New Roman" panose="02020603050405020304" pitchFamily="18" charset="0"/>
              </a:rPr>
              <a:t>drei kleine Scheine </a:t>
            </a:r>
            <a:r>
              <a:rPr lang="de-DE" dirty="0">
                <a:effectLst/>
                <a:latin typeface="Calibri" panose="020F0502020204030204" pitchFamily="34" charset="0"/>
                <a:ea typeface="Calibri" panose="020F0502020204030204" pitchFamily="34" charset="0"/>
                <a:cs typeface="Times New Roman" panose="02020603050405020304" pitchFamily="18" charset="0"/>
              </a:rPr>
              <a:t>zu absolvieren. Diese Scheine werden aber nicht mehr in separaten Übungen angeboten, vielmehr werden Vorlesungen festgelegt, bei denen eine der beiden angebotenen </a:t>
            </a:r>
            <a:r>
              <a:rPr lang="de-DE" b="1" dirty="0">
                <a:effectLst/>
                <a:latin typeface="Calibri" panose="020F0502020204030204" pitchFamily="34" charset="0"/>
                <a:ea typeface="Calibri" panose="020F0502020204030204" pitchFamily="34" charset="0"/>
                <a:cs typeface="Times New Roman" panose="02020603050405020304" pitchFamily="18" charset="0"/>
              </a:rPr>
              <a:t>Abschlussklausuren</a:t>
            </a:r>
            <a:r>
              <a:rPr lang="de-DE" dirty="0">
                <a:effectLst/>
                <a:latin typeface="Calibri" panose="020F0502020204030204" pitchFamily="34" charset="0"/>
                <a:ea typeface="Calibri" panose="020F0502020204030204" pitchFamily="34" charset="0"/>
                <a:cs typeface="Times New Roman" panose="02020603050405020304" pitchFamily="18" charset="0"/>
              </a:rPr>
              <a:t> bestanden werden muss, um den betreffenden kleinen Schein zu erhalten.</a:t>
            </a:r>
          </a:p>
          <a:p>
            <a:pPr marL="428625" indent="-342900">
              <a:lnSpc>
                <a:spcPct val="107000"/>
              </a:lnSpc>
              <a:spcAft>
                <a:spcPts val="800"/>
              </a:spcAft>
              <a:buFont typeface="+mj-lt"/>
              <a:buAutoNum type="arabicPeriod"/>
            </a:pPr>
            <a:r>
              <a:rPr lang="de-DE" dirty="0">
                <a:effectLst/>
                <a:latin typeface="Calibri" panose="020F0502020204030204" pitchFamily="34" charset="0"/>
                <a:ea typeface="Calibri" panose="020F0502020204030204" pitchFamily="34" charset="0"/>
                <a:cs typeface="Times New Roman" panose="02020603050405020304" pitchFamily="18" charset="0"/>
              </a:rPr>
              <a:t>Es muss </a:t>
            </a:r>
            <a:r>
              <a:rPr lang="de-DE" b="1" dirty="0">
                <a:effectLst/>
                <a:latin typeface="Calibri" panose="020F0502020204030204" pitchFamily="34" charset="0"/>
                <a:ea typeface="Calibri" panose="020F0502020204030204" pitchFamily="34" charset="0"/>
                <a:cs typeface="Times New Roman" panose="02020603050405020304" pitchFamily="18" charset="0"/>
              </a:rPr>
              <a:t>nur noch eine Hausarbeit </a:t>
            </a:r>
            <a:r>
              <a:rPr lang="de-DE" dirty="0">
                <a:effectLst/>
                <a:latin typeface="Calibri" panose="020F0502020204030204" pitchFamily="34" charset="0"/>
                <a:ea typeface="Calibri" panose="020F0502020204030204" pitchFamily="34" charset="0"/>
                <a:cs typeface="Times New Roman" panose="02020603050405020304" pitchFamily="18" charset="0"/>
              </a:rPr>
              <a:t>geschrieben und bestanden werden, und zwar egal in welchem Fach und unabhängig davon, wann man eine Klausur in diesem betreffenden Fach besteht</a:t>
            </a:r>
          </a:p>
        </p:txBody>
      </p:sp>
    </p:spTree>
    <p:extLst>
      <p:ext uri="{BB962C8B-B14F-4D97-AF65-F5344CB8AC3E}">
        <p14:creationId xmlns:p14="http://schemas.microsoft.com/office/powerpoint/2010/main" val="2399869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9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9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algn="ctr"/>
            <a:r>
              <a:rPr lang="de-DE" altLang="de-DE" b="1" dirty="0"/>
              <a:t>Übergangsregelungen</a:t>
            </a:r>
          </a:p>
        </p:txBody>
      </p:sp>
      <p:sp>
        <p:nvSpPr>
          <p:cNvPr id="4099" name="Rectangle 3"/>
          <p:cNvSpPr>
            <a:spLocks noGrp="1" noChangeArrowheads="1"/>
          </p:cNvSpPr>
          <p:nvPr>
            <p:ph type="body" idx="1"/>
          </p:nvPr>
        </p:nvSpPr>
        <p:spPr>
          <a:xfrm>
            <a:off x="457200" y="1484784"/>
            <a:ext cx="8507288" cy="792088"/>
          </a:xfrm>
        </p:spPr>
        <p:txBody>
          <a:bodyPr/>
          <a:lstStyle/>
          <a:p>
            <a:pPr marL="485775" indent="-400050">
              <a:lnSpc>
                <a:spcPct val="107000"/>
              </a:lnSpc>
              <a:spcAft>
                <a:spcPts val="800"/>
              </a:spcAft>
              <a:buFont typeface="+mj-lt"/>
              <a:buAutoNum type="romanUcPeriod" startAt="3"/>
            </a:pPr>
            <a:r>
              <a:rPr lang="de-DE" sz="1800" b="1" dirty="0">
                <a:effectLst/>
                <a:latin typeface="Calibri" panose="020F0502020204030204" pitchFamily="34" charset="0"/>
                <a:ea typeface="Calibri" panose="020F0502020204030204" pitchFamily="34" charset="0"/>
                <a:cs typeface="Times New Roman" panose="02020603050405020304" pitchFamily="18" charset="0"/>
              </a:rPr>
              <a:t>Studierende aus früheren Semestern, die die Zwischenprüfung noch nicht absolviert haben</a:t>
            </a:r>
            <a:r>
              <a:rPr lang="de-DE" sz="1800" dirty="0">
                <a:effectLst/>
                <a:latin typeface="Calibri" panose="020F0502020204030204" pitchFamily="34" charset="0"/>
                <a:ea typeface="Calibri" panose="020F0502020204030204" pitchFamily="34" charset="0"/>
                <a:cs typeface="Times New Roman" panose="02020603050405020304" pitchFamily="18" charset="0"/>
              </a:rPr>
              <a:t>: </a:t>
            </a:r>
          </a:p>
        </p:txBody>
      </p:sp>
      <p:graphicFrame>
        <p:nvGraphicFramePr>
          <p:cNvPr id="2" name="Tabelle 1">
            <a:extLst>
              <a:ext uri="{FF2B5EF4-FFF2-40B4-BE49-F238E27FC236}">
                <a16:creationId xmlns:a16="http://schemas.microsoft.com/office/drawing/2014/main" id="{2BA8DF25-14D2-4778-8113-4F4AD671E1EE}"/>
              </a:ext>
            </a:extLst>
          </p:cNvPr>
          <p:cNvGraphicFramePr>
            <a:graphicFrameLocks noGrp="1"/>
          </p:cNvGraphicFramePr>
          <p:nvPr/>
        </p:nvGraphicFramePr>
        <p:xfrm>
          <a:off x="683568" y="2276872"/>
          <a:ext cx="7476728" cy="3522536"/>
        </p:xfrm>
        <a:graphic>
          <a:graphicData uri="http://schemas.openxmlformats.org/drawingml/2006/table">
            <a:tbl>
              <a:tblPr firstRow="1" firstCol="1" bandRow="1">
                <a:tableStyleId>{69CF1AB2-1976-4502-BF36-3FF5EA218861}</a:tableStyleId>
              </a:tblPr>
              <a:tblGrid>
                <a:gridCol w="3738364">
                  <a:extLst>
                    <a:ext uri="{9D8B030D-6E8A-4147-A177-3AD203B41FA5}">
                      <a16:colId xmlns:a16="http://schemas.microsoft.com/office/drawing/2014/main" val="4159733246"/>
                    </a:ext>
                  </a:extLst>
                </a:gridCol>
                <a:gridCol w="3738364">
                  <a:extLst>
                    <a:ext uri="{9D8B030D-6E8A-4147-A177-3AD203B41FA5}">
                      <a16:colId xmlns:a16="http://schemas.microsoft.com/office/drawing/2014/main" val="1376109733"/>
                    </a:ext>
                  </a:extLst>
                </a:gridCol>
              </a:tblGrid>
              <a:tr h="0">
                <a:tc gridSpan="2">
                  <a:txBody>
                    <a:bodyPr/>
                    <a:lstStyle/>
                    <a:p>
                      <a:pPr algn="ctr">
                        <a:lnSpc>
                          <a:spcPct val="107000"/>
                        </a:lnSpc>
                        <a:spcAft>
                          <a:spcPts val="800"/>
                        </a:spcAft>
                      </a:pPr>
                      <a:r>
                        <a:rPr lang="de-DE" sz="1400" dirty="0">
                          <a:effectLst/>
                        </a:rPr>
                        <a:t>Wintersemester 2025/2026</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de-DE"/>
                    </a:p>
                  </a:txBody>
                  <a:tcPr/>
                </a:tc>
                <a:extLst>
                  <a:ext uri="{0D108BD9-81ED-4DB2-BD59-A6C34878D82A}">
                    <a16:rowId xmlns:a16="http://schemas.microsoft.com/office/drawing/2014/main" val="1259354473"/>
                  </a:ext>
                </a:extLst>
              </a:tr>
              <a:tr h="0">
                <a:tc>
                  <a:txBody>
                    <a:bodyPr/>
                    <a:lstStyle/>
                    <a:p>
                      <a:pPr>
                        <a:lnSpc>
                          <a:spcPct val="107000"/>
                        </a:lnSpc>
                        <a:spcAft>
                          <a:spcPts val="800"/>
                        </a:spcAft>
                      </a:pPr>
                      <a:endParaRPr lang="de-DE" sz="1400" dirty="0">
                        <a:effectLst/>
                      </a:endParaRPr>
                    </a:p>
                    <a:p>
                      <a:pPr>
                        <a:lnSpc>
                          <a:spcPct val="107000"/>
                        </a:lnSpc>
                        <a:spcAft>
                          <a:spcPts val="800"/>
                        </a:spcAft>
                      </a:pPr>
                      <a:r>
                        <a:rPr lang="de-DE" sz="1400" dirty="0">
                          <a:effectLst/>
                        </a:rPr>
                        <a:t>Kleiner </a:t>
                      </a:r>
                      <a:r>
                        <a:rPr lang="de-DE" sz="1400" dirty="0" err="1">
                          <a:effectLst/>
                        </a:rPr>
                        <a:t>StrafR</a:t>
                      </a:r>
                      <a:r>
                        <a:rPr lang="de-DE" sz="2000" b="1" dirty="0">
                          <a:effectLst/>
                        </a:rPr>
                        <a:t> →</a:t>
                      </a:r>
                    </a:p>
                    <a:p>
                      <a:pPr>
                        <a:lnSpc>
                          <a:spcPct val="107000"/>
                        </a:lnSpc>
                        <a:spcAft>
                          <a:spcPts val="800"/>
                        </a:spcAft>
                      </a:pP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endParaRPr lang="de-DE" sz="1400" b="1" dirty="0">
                        <a:effectLst/>
                      </a:endParaRPr>
                    </a:p>
                    <a:p>
                      <a:pPr>
                        <a:lnSpc>
                          <a:spcPct val="107000"/>
                        </a:lnSpc>
                        <a:spcAft>
                          <a:spcPts val="800"/>
                        </a:spcAft>
                      </a:pPr>
                      <a:r>
                        <a:rPr lang="de-DE" sz="1400" b="1" dirty="0">
                          <a:effectLst/>
                        </a:rPr>
                        <a:t>Abschlussklausur zu </a:t>
                      </a:r>
                      <a:r>
                        <a:rPr lang="de-DE" sz="1400" b="1" dirty="0" err="1">
                          <a:effectLst/>
                        </a:rPr>
                        <a:t>StrafR</a:t>
                      </a:r>
                      <a:r>
                        <a:rPr lang="de-DE" sz="1400" b="1" dirty="0">
                          <a:effectLst/>
                        </a:rPr>
                        <a:t> I </a:t>
                      </a:r>
                      <a:br>
                        <a:rPr lang="de-DE" sz="1400" b="1" dirty="0">
                          <a:effectLst/>
                        </a:rPr>
                      </a:br>
                      <a:r>
                        <a:rPr lang="de-DE" sz="1400" b="1" dirty="0">
                          <a:effectLst/>
                        </a:rPr>
                        <a:t>(= Strafrecht AT)</a:t>
                      </a:r>
                    </a:p>
                    <a:p>
                      <a:pPr>
                        <a:lnSpc>
                          <a:spcPct val="107000"/>
                        </a:lnSpc>
                        <a:spcAft>
                          <a:spcPts val="800"/>
                        </a:spcAft>
                      </a:pP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04673388"/>
                  </a:ext>
                </a:extLst>
              </a:tr>
              <a:tr h="0">
                <a:tc>
                  <a:txBody>
                    <a:bodyPr/>
                    <a:lstStyle/>
                    <a:p>
                      <a:pPr>
                        <a:lnSpc>
                          <a:spcPct val="107000"/>
                        </a:lnSpc>
                        <a:spcAft>
                          <a:spcPts val="800"/>
                        </a:spcAft>
                      </a:pPr>
                      <a:endParaRPr lang="de-DE" sz="1400" dirty="0">
                        <a:effectLst/>
                      </a:endParaRPr>
                    </a:p>
                    <a:p>
                      <a:pPr>
                        <a:lnSpc>
                          <a:spcPct val="107000"/>
                        </a:lnSpc>
                        <a:spcAft>
                          <a:spcPts val="800"/>
                        </a:spcAft>
                      </a:pPr>
                      <a:r>
                        <a:rPr lang="de-DE" sz="1400" dirty="0">
                          <a:effectLst/>
                        </a:rPr>
                        <a:t>Kleiner BGB </a:t>
                      </a:r>
                      <a:r>
                        <a:rPr lang="de-DE" sz="1400" b="1" dirty="0">
                          <a:effectLst/>
                        </a:rPr>
                        <a:t> →</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endParaRPr lang="de-DE" sz="1400" dirty="0">
                        <a:effectLst/>
                      </a:endParaRPr>
                    </a:p>
                    <a:p>
                      <a:pPr>
                        <a:lnSpc>
                          <a:spcPct val="107000"/>
                        </a:lnSpc>
                        <a:spcAft>
                          <a:spcPts val="800"/>
                        </a:spcAft>
                      </a:pPr>
                      <a:r>
                        <a:rPr lang="de-DE" sz="1400" b="1" dirty="0">
                          <a:effectLst/>
                        </a:rPr>
                        <a:t>Abschlussklausur zu </a:t>
                      </a:r>
                      <a:r>
                        <a:rPr lang="de-DE" sz="1400" b="1" dirty="0" err="1">
                          <a:effectLst/>
                        </a:rPr>
                        <a:t>ZivilR</a:t>
                      </a:r>
                      <a:r>
                        <a:rPr lang="de-DE" sz="1400" b="1" dirty="0">
                          <a:effectLst/>
                        </a:rPr>
                        <a:t> III </a:t>
                      </a:r>
                      <a:br>
                        <a:rPr lang="de-DE" sz="1400" b="1" dirty="0">
                          <a:effectLst/>
                        </a:rPr>
                      </a:br>
                      <a:r>
                        <a:rPr lang="de-DE" sz="1400" b="1" dirty="0">
                          <a:effectLst/>
                        </a:rPr>
                        <a:t>(= Gesetzliche Schuldverhältnisse +  </a:t>
                      </a:r>
                      <a:r>
                        <a:rPr lang="de-DE" sz="1400" b="1" dirty="0" err="1">
                          <a:effectLst/>
                        </a:rPr>
                        <a:t>SachR</a:t>
                      </a:r>
                      <a:r>
                        <a:rPr lang="de-DE" sz="1400" b="1" dirty="0">
                          <a:effectLst/>
                        </a:rPr>
                        <a:t> I)</a:t>
                      </a:r>
                    </a:p>
                    <a:p>
                      <a:pPr>
                        <a:lnSpc>
                          <a:spcPct val="107000"/>
                        </a:lnSpc>
                        <a:spcAft>
                          <a:spcPts val="800"/>
                        </a:spcAft>
                      </a:pPr>
                      <a:endParaRPr lang="de-DE" sz="1400" dirty="0">
                        <a:effectLst/>
                      </a:endParaRPr>
                    </a:p>
                  </a:txBody>
                  <a:tcPr marL="68580" marR="68580" marT="0" marB="0"/>
                </a:tc>
                <a:extLst>
                  <a:ext uri="{0D108BD9-81ED-4DB2-BD59-A6C34878D82A}">
                    <a16:rowId xmlns:a16="http://schemas.microsoft.com/office/drawing/2014/main" val="2939243356"/>
                  </a:ext>
                </a:extLst>
              </a:tr>
              <a:tr h="0">
                <a:tc>
                  <a:txBody>
                    <a:bodyPr/>
                    <a:lstStyle/>
                    <a:p>
                      <a:pPr>
                        <a:lnSpc>
                          <a:spcPct val="107000"/>
                        </a:lnSpc>
                        <a:spcAft>
                          <a:spcPts val="800"/>
                        </a:spcAft>
                      </a:pPr>
                      <a:endParaRPr lang="de-DE" sz="1400" dirty="0">
                        <a:effectLst/>
                      </a:endParaRPr>
                    </a:p>
                    <a:p>
                      <a:pPr>
                        <a:lnSpc>
                          <a:spcPct val="107000"/>
                        </a:lnSpc>
                        <a:spcAft>
                          <a:spcPts val="800"/>
                        </a:spcAft>
                      </a:pPr>
                      <a:r>
                        <a:rPr lang="de-DE" sz="1400" dirty="0">
                          <a:effectLst/>
                        </a:rPr>
                        <a:t>Kleiner </a:t>
                      </a:r>
                      <a:r>
                        <a:rPr lang="de-DE" sz="1400" dirty="0" err="1">
                          <a:effectLst/>
                        </a:rPr>
                        <a:t>ÖffR</a:t>
                      </a:r>
                      <a:r>
                        <a:rPr lang="de-DE" sz="1400" dirty="0">
                          <a:effectLst/>
                        </a:rPr>
                        <a:t> </a:t>
                      </a:r>
                      <a:r>
                        <a:rPr lang="de-DE" sz="1400" b="1" dirty="0">
                          <a:effectLst/>
                        </a:rPr>
                        <a:t> →</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endParaRPr lang="de-DE" sz="1400" dirty="0">
                        <a:effectLst/>
                      </a:endParaRPr>
                    </a:p>
                    <a:p>
                      <a:pPr>
                        <a:lnSpc>
                          <a:spcPct val="107000"/>
                        </a:lnSpc>
                        <a:spcAft>
                          <a:spcPts val="800"/>
                        </a:spcAft>
                      </a:pPr>
                      <a:r>
                        <a:rPr lang="de-DE" sz="1400" b="1" dirty="0">
                          <a:effectLst/>
                        </a:rPr>
                        <a:t>Abschlussklausur zu </a:t>
                      </a:r>
                      <a:r>
                        <a:rPr lang="de-DE" sz="1400" b="1" dirty="0" err="1">
                          <a:effectLst/>
                        </a:rPr>
                        <a:t>ÖffR</a:t>
                      </a:r>
                      <a:r>
                        <a:rPr lang="de-DE" sz="1400" b="1" dirty="0">
                          <a:effectLst/>
                        </a:rPr>
                        <a:t> III (= </a:t>
                      </a:r>
                      <a:r>
                        <a:rPr lang="de-DE" sz="1400" b="1" dirty="0" err="1">
                          <a:effectLst/>
                        </a:rPr>
                        <a:t>VerwR</a:t>
                      </a:r>
                      <a:r>
                        <a:rPr lang="de-DE" sz="1400" b="1" dirty="0">
                          <a:effectLst/>
                        </a:rPr>
                        <a:t> AT)</a:t>
                      </a:r>
                    </a:p>
                    <a:p>
                      <a:pPr>
                        <a:lnSpc>
                          <a:spcPct val="107000"/>
                        </a:lnSpc>
                        <a:spcAft>
                          <a:spcPts val="800"/>
                        </a:spcAft>
                      </a:pPr>
                      <a:endParaRPr lang="de-DE" sz="1400" dirty="0">
                        <a:effectLst/>
                      </a:endParaRPr>
                    </a:p>
                  </a:txBody>
                  <a:tcPr marL="68580" marR="68580" marT="0" marB="0"/>
                </a:tc>
                <a:extLst>
                  <a:ext uri="{0D108BD9-81ED-4DB2-BD59-A6C34878D82A}">
                    <a16:rowId xmlns:a16="http://schemas.microsoft.com/office/drawing/2014/main" val="4262772188"/>
                  </a:ext>
                </a:extLst>
              </a:tr>
            </a:tbl>
          </a:graphicData>
        </a:graphic>
      </p:graphicFrame>
    </p:spTree>
    <p:extLst>
      <p:ext uri="{BB962C8B-B14F-4D97-AF65-F5344CB8AC3E}">
        <p14:creationId xmlns:p14="http://schemas.microsoft.com/office/powerpoint/2010/main" val="15906359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algn="ctr"/>
            <a:r>
              <a:rPr lang="de-DE" altLang="de-DE" b="1" dirty="0"/>
              <a:t>Zielsetzung der Zwischenprüfung</a:t>
            </a:r>
          </a:p>
        </p:txBody>
      </p:sp>
      <p:sp>
        <p:nvSpPr>
          <p:cNvPr id="4099" name="Rectangle 3"/>
          <p:cNvSpPr>
            <a:spLocks noGrp="1" noChangeArrowheads="1"/>
          </p:cNvSpPr>
          <p:nvPr>
            <p:ph type="body" idx="1"/>
          </p:nvPr>
        </p:nvSpPr>
        <p:spPr>
          <a:xfrm>
            <a:off x="457200" y="1340768"/>
            <a:ext cx="8229600" cy="3960440"/>
          </a:xfrm>
        </p:spPr>
        <p:txBody>
          <a:bodyPr/>
          <a:lstStyle/>
          <a:p>
            <a:pPr marL="85725" indent="0" algn="ctr">
              <a:buNone/>
            </a:pPr>
            <a:endParaRPr lang="de-DE" altLang="de-DE" dirty="0"/>
          </a:p>
          <a:p>
            <a:pPr marL="85725" indent="0" algn="ctr">
              <a:buNone/>
            </a:pPr>
            <a:r>
              <a:rPr lang="de-DE" dirty="0">
                <a:effectLst/>
                <a:latin typeface="Calibri" panose="020F0502020204030204" pitchFamily="34" charset="0"/>
                <a:ea typeface="Calibri" panose="020F0502020204030204" pitchFamily="34" charset="0"/>
                <a:cs typeface="Times New Roman" panose="02020603050405020304" pitchFamily="18" charset="0"/>
              </a:rPr>
              <a:t>Vermittlung und Überprüfung des </a:t>
            </a:r>
            <a:r>
              <a:rPr lang="de-DE" dirty="0">
                <a:latin typeface="Calibri" panose="020F0502020204030204" pitchFamily="34" charset="0"/>
                <a:ea typeface="Calibri" panose="020F0502020204030204" pitchFamily="34" charset="0"/>
                <a:cs typeface="Times New Roman" panose="02020603050405020304" pitchFamily="18" charset="0"/>
              </a:rPr>
              <a:t>für ein erfolgreiches Jurastudium erforderlichen </a:t>
            </a:r>
            <a:r>
              <a:rPr lang="de-DE" b="1" dirty="0">
                <a:latin typeface="Calibri" panose="020F0502020204030204" pitchFamily="34" charset="0"/>
                <a:ea typeface="Calibri" panose="020F0502020204030204" pitchFamily="34" charset="0"/>
                <a:cs typeface="Times New Roman" panose="02020603050405020304" pitchFamily="18" charset="0"/>
              </a:rPr>
              <a:t>Grundwissens in den zentralen Fächern </a:t>
            </a:r>
            <a:r>
              <a:rPr lang="de-DE" dirty="0">
                <a:latin typeface="Calibri" panose="020F0502020204030204" pitchFamily="34" charset="0"/>
                <a:ea typeface="Calibri" panose="020F0502020204030204" pitchFamily="34" charset="0"/>
                <a:cs typeface="Times New Roman" panose="02020603050405020304" pitchFamily="18" charset="0"/>
              </a:rPr>
              <a:t>der drei Säulen.</a:t>
            </a:r>
          </a:p>
          <a:p>
            <a:pPr marL="85725" indent="0" algn="ctr">
              <a:buNone/>
            </a:pPr>
            <a:endParaRPr lang="de-DE" dirty="0">
              <a:latin typeface="Calibri" panose="020F0502020204030204" pitchFamily="34" charset="0"/>
              <a:ea typeface="Calibri" panose="020F0502020204030204" pitchFamily="34" charset="0"/>
              <a:cs typeface="Times New Roman" panose="02020603050405020304" pitchFamily="18" charset="0"/>
            </a:endParaRPr>
          </a:p>
          <a:p>
            <a:pPr marL="85725" indent="0" algn="ctr">
              <a:buNone/>
            </a:pPr>
            <a:r>
              <a:rPr lang="de-DE" dirty="0">
                <a:latin typeface="Calibri" panose="020F0502020204030204" pitchFamily="34" charset="0"/>
                <a:ea typeface="Calibri" panose="020F0502020204030204" pitchFamily="34" charset="0"/>
                <a:cs typeface="Times New Roman" panose="02020603050405020304" pitchFamily="18" charset="0"/>
              </a:rPr>
              <a:t>Motivation zu </a:t>
            </a:r>
            <a:r>
              <a:rPr lang="de-DE" b="1" dirty="0">
                <a:latin typeface="Calibri" panose="020F0502020204030204" pitchFamily="34" charset="0"/>
                <a:ea typeface="Calibri" panose="020F0502020204030204" pitchFamily="34" charset="0"/>
                <a:cs typeface="Times New Roman" panose="02020603050405020304" pitchFamily="18" charset="0"/>
              </a:rPr>
              <a:t>kontinuierlichem Lernen und Arbeiten</a:t>
            </a:r>
            <a:r>
              <a:rPr lang="de-DE" dirty="0">
                <a:latin typeface="Calibri" panose="020F0502020204030204" pitchFamily="34" charset="0"/>
                <a:ea typeface="Calibri" panose="020F0502020204030204" pitchFamily="34" charset="0"/>
                <a:cs typeface="Times New Roman" panose="02020603050405020304" pitchFamily="18" charset="0"/>
              </a:rPr>
              <a:t>. </a:t>
            </a:r>
          </a:p>
          <a:p>
            <a:pPr marL="85725" indent="0" algn="ctr">
              <a:buNone/>
            </a:pPr>
            <a:endParaRPr lang="de-DE" b="1" dirty="0">
              <a:effectLst/>
              <a:latin typeface="Calibri" panose="020F0502020204030204" pitchFamily="34" charset="0"/>
              <a:ea typeface="Calibri" panose="020F0502020204030204" pitchFamily="34" charset="0"/>
              <a:cs typeface="Times New Roman" panose="02020603050405020304" pitchFamily="18" charset="0"/>
            </a:endParaRPr>
          </a:p>
          <a:p>
            <a:pPr marL="85725" indent="0" algn="ctr">
              <a:buNone/>
            </a:pPr>
            <a:r>
              <a:rPr lang="de-DE" dirty="0">
                <a:latin typeface="Calibri" panose="020F0502020204030204" pitchFamily="34" charset="0"/>
                <a:ea typeface="Calibri" panose="020F0502020204030204" pitchFamily="34" charset="0"/>
                <a:cs typeface="Times New Roman" panose="02020603050405020304" pitchFamily="18" charset="0"/>
              </a:rPr>
              <a:t>Vermittlung des Wissens, das in den </a:t>
            </a:r>
            <a:r>
              <a:rPr lang="de-DE" b="1" dirty="0">
                <a:latin typeface="Calibri" panose="020F0502020204030204" pitchFamily="34" charset="0"/>
                <a:ea typeface="Calibri" panose="020F0502020204030204" pitchFamily="34" charset="0"/>
                <a:cs typeface="Times New Roman" panose="02020603050405020304" pitchFamily="18" charset="0"/>
              </a:rPr>
              <a:t>Großen Übungen  vorausgesetzt</a:t>
            </a:r>
            <a:r>
              <a:rPr lang="de-DE" dirty="0">
                <a:latin typeface="Calibri" panose="020F0502020204030204" pitchFamily="34" charset="0"/>
                <a:ea typeface="Calibri" panose="020F0502020204030204" pitchFamily="34" charset="0"/>
                <a:cs typeface="Times New Roman" panose="02020603050405020304" pitchFamily="18" charset="0"/>
              </a:rPr>
              <a:t> wird. </a:t>
            </a:r>
            <a:endParaRPr lang="de-DE" dirty="0">
              <a:effectLst/>
              <a:latin typeface="Calibri" panose="020F0502020204030204" pitchFamily="34" charset="0"/>
              <a:ea typeface="Calibri" panose="020F0502020204030204" pitchFamily="34" charset="0"/>
              <a:cs typeface="Times New Roman" panose="02020603050405020304" pitchFamily="18" charset="0"/>
            </a:endParaRPr>
          </a:p>
          <a:p>
            <a:pPr marL="85725" indent="0" algn="ctr">
              <a:buNone/>
            </a:pPr>
            <a:r>
              <a:rPr lang="de-DE" b="1" dirty="0">
                <a:effectLst/>
                <a:latin typeface="Calibri" panose="020F0502020204030204" pitchFamily="34" charset="0"/>
                <a:ea typeface="Calibri" panose="020F0502020204030204" pitchFamily="34" charset="0"/>
                <a:cs typeface="Times New Roman" panose="02020603050405020304" pitchFamily="18" charset="0"/>
              </a:rPr>
              <a:t> </a:t>
            </a:r>
            <a:br>
              <a:rPr lang="de-DE" b="1" dirty="0">
                <a:effectLst/>
                <a:latin typeface="Calibri" panose="020F0502020204030204" pitchFamily="34" charset="0"/>
                <a:ea typeface="Calibri" panose="020F0502020204030204" pitchFamily="34" charset="0"/>
                <a:cs typeface="Times New Roman" panose="02020603050405020304" pitchFamily="18" charset="0"/>
              </a:rPr>
            </a:br>
            <a:endParaRPr lang="de-DE" b="1"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29754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99">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99">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09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algn="ctr"/>
            <a:r>
              <a:rPr lang="de-DE" altLang="de-DE" b="1" dirty="0"/>
              <a:t>Übergangsregelungen</a:t>
            </a:r>
          </a:p>
        </p:txBody>
      </p:sp>
      <p:sp>
        <p:nvSpPr>
          <p:cNvPr id="4099" name="Rectangle 3"/>
          <p:cNvSpPr>
            <a:spLocks noGrp="1" noChangeArrowheads="1"/>
          </p:cNvSpPr>
          <p:nvPr>
            <p:ph type="body" idx="1"/>
          </p:nvPr>
        </p:nvSpPr>
        <p:spPr>
          <a:xfrm>
            <a:off x="457200" y="1484784"/>
            <a:ext cx="8507288" cy="864096"/>
          </a:xfrm>
        </p:spPr>
        <p:txBody>
          <a:bodyPr/>
          <a:lstStyle/>
          <a:p>
            <a:pPr marL="485775" indent="-400050">
              <a:lnSpc>
                <a:spcPct val="107000"/>
              </a:lnSpc>
              <a:spcAft>
                <a:spcPts val="800"/>
              </a:spcAft>
              <a:buFont typeface="+mj-lt"/>
              <a:buAutoNum type="romanUcPeriod" startAt="3"/>
            </a:pPr>
            <a:r>
              <a:rPr lang="de-DE" sz="1800" b="1" dirty="0">
                <a:effectLst/>
                <a:latin typeface="Calibri" panose="020F0502020204030204" pitchFamily="34" charset="0"/>
                <a:ea typeface="Calibri" panose="020F0502020204030204" pitchFamily="34" charset="0"/>
                <a:cs typeface="Times New Roman" panose="02020603050405020304" pitchFamily="18" charset="0"/>
              </a:rPr>
              <a:t>Studierende aus früheren Semestern, die die Zwischenprüfung noch nicht absolviert haben</a:t>
            </a:r>
            <a:r>
              <a:rPr lang="de-DE" sz="1800" dirty="0">
                <a:effectLst/>
                <a:latin typeface="Calibri" panose="020F0502020204030204" pitchFamily="34" charset="0"/>
                <a:ea typeface="Calibri" panose="020F0502020204030204" pitchFamily="34" charset="0"/>
                <a:cs typeface="Times New Roman" panose="02020603050405020304" pitchFamily="18" charset="0"/>
              </a:rPr>
              <a:t>: </a:t>
            </a:r>
          </a:p>
        </p:txBody>
      </p:sp>
      <p:graphicFrame>
        <p:nvGraphicFramePr>
          <p:cNvPr id="3" name="Tabelle 2">
            <a:extLst>
              <a:ext uri="{FF2B5EF4-FFF2-40B4-BE49-F238E27FC236}">
                <a16:creationId xmlns:a16="http://schemas.microsoft.com/office/drawing/2014/main" id="{3BDCC24B-F2DC-43D7-BB32-395FD702859B}"/>
              </a:ext>
            </a:extLst>
          </p:cNvPr>
          <p:cNvGraphicFramePr>
            <a:graphicFrameLocks noGrp="1"/>
          </p:cNvGraphicFramePr>
          <p:nvPr/>
        </p:nvGraphicFramePr>
        <p:xfrm>
          <a:off x="683568" y="2564904"/>
          <a:ext cx="8136904" cy="3299334"/>
        </p:xfrm>
        <a:graphic>
          <a:graphicData uri="http://schemas.openxmlformats.org/drawingml/2006/table">
            <a:tbl>
              <a:tblPr firstRow="1" firstCol="1" bandRow="1">
                <a:tableStyleId>{69CF1AB2-1976-4502-BF36-3FF5EA218861}</a:tableStyleId>
              </a:tblPr>
              <a:tblGrid>
                <a:gridCol w="4068452">
                  <a:extLst>
                    <a:ext uri="{9D8B030D-6E8A-4147-A177-3AD203B41FA5}">
                      <a16:colId xmlns:a16="http://schemas.microsoft.com/office/drawing/2014/main" val="350935732"/>
                    </a:ext>
                  </a:extLst>
                </a:gridCol>
                <a:gridCol w="4068452">
                  <a:extLst>
                    <a:ext uri="{9D8B030D-6E8A-4147-A177-3AD203B41FA5}">
                      <a16:colId xmlns:a16="http://schemas.microsoft.com/office/drawing/2014/main" val="4243524332"/>
                    </a:ext>
                  </a:extLst>
                </a:gridCol>
              </a:tblGrid>
              <a:tr h="0">
                <a:tc gridSpan="2">
                  <a:txBody>
                    <a:bodyPr/>
                    <a:lstStyle/>
                    <a:p>
                      <a:pPr algn="ctr">
                        <a:lnSpc>
                          <a:spcPct val="107000"/>
                        </a:lnSpc>
                        <a:spcAft>
                          <a:spcPts val="800"/>
                        </a:spcAft>
                      </a:pPr>
                      <a:r>
                        <a:rPr lang="de-DE" sz="1400" dirty="0">
                          <a:effectLst/>
                        </a:rPr>
                        <a:t>Sommersemester 2026</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de-DE"/>
                    </a:p>
                  </a:txBody>
                  <a:tcPr/>
                </a:tc>
                <a:extLst>
                  <a:ext uri="{0D108BD9-81ED-4DB2-BD59-A6C34878D82A}">
                    <a16:rowId xmlns:a16="http://schemas.microsoft.com/office/drawing/2014/main" val="3457638479"/>
                  </a:ext>
                </a:extLst>
              </a:tr>
              <a:tr h="0">
                <a:tc>
                  <a:txBody>
                    <a:bodyPr/>
                    <a:lstStyle/>
                    <a:p>
                      <a:pPr>
                        <a:lnSpc>
                          <a:spcPct val="107000"/>
                        </a:lnSpc>
                        <a:spcAft>
                          <a:spcPts val="800"/>
                        </a:spcAft>
                      </a:pPr>
                      <a:endParaRPr lang="de-DE" sz="1400" dirty="0">
                        <a:effectLst/>
                      </a:endParaRPr>
                    </a:p>
                    <a:p>
                      <a:pPr>
                        <a:lnSpc>
                          <a:spcPct val="107000"/>
                        </a:lnSpc>
                        <a:spcAft>
                          <a:spcPts val="800"/>
                        </a:spcAft>
                      </a:pPr>
                      <a:r>
                        <a:rPr lang="de-DE" sz="1400" dirty="0">
                          <a:effectLst/>
                        </a:rPr>
                        <a:t>Kleiner </a:t>
                      </a:r>
                      <a:r>
                        <a:rPr lang="de-DE" sz="1400" dirty="0" err="1">
                          <a:effectLst/>
                        </a:rPr>
                        <a:t>StrafR</a:t>
                      </a:r>
                      <a:r>
                        <a:rPr lang="de-DE" sz="1400" dirty="0">
                          <a:effectLst/>
                        </a:rPr>
                        <a:t> </a:t>
                      </a:r>
                      <a:r>
                        <a:rPr lang="de-DE" sz="1400" b="1" dirty="0">
                          <a:effectLst/>
                        </a:rPr>
                        <a:t> →</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endParaRPr lang="de-DE" sz="1400" dirty="0">
                        <a:effectLst/>
                      </a:endParaRPr>
                    </a:p>
                    <a:p>
                      <a:pPr>
                        <a:lnSpc>
                          <a:spcPct val="107000"/>
                        </a:lnSpc>
                        <a:spcAft>
                          <a:spcPts val="800"/>
                        </a:spcAft>
                      </a:pPr>
                      <a:r>
                        <a:rPr lang="de-DE" sz="1400" b="1" dirty="0">
                          <a:effectLst/>
                        </a:rPr>
                        <a:t>Abschlussklausur zu Strafrecht II </a:t>
                      </a:r>
                      <a:br>
                        <a:rPr lang="de-DE" sz="1400" b="1" dirty="0">
                          <a:effectLst/>
                        </a:rPr>
                      </a:br>
                      <a:r>
                        <a:rPr lang="de-DE" sz="1400" b="1" dirty="0">
                          <a:effectLst/>
                        </a:rPr>
                        <a:t>(= </a:t>
                      </a:r>
                      <a:r>
                        <a:rPr lang="de-DE" sz="1400" b="1" dirty="0" err="1">
                          <a:effectLst/>
                        </a:rPr>
                        <a:t>StrafR</a:t>
                      </a:r>
                      <a:r>
                        <a:rPr lang="de-DE" sz="1400" b="1" dirty="0">
                          <a:effectLst/>
                        </a:rPr>
                        <a:t> BT)</a:t>
                      </a:r>
                    </a:p>
                    <a:p>
                      <a:pPr>
                        <a:lnSpc>
                          <a:spcPct val="107000"/>
                        </a:lnSpc>
                        <a:spcAft>
                          <a:spcPts val="800"/>
                        </a:spcAft>
                      </a:pP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41290500"/>
                  </a:ext>
                </a:extLst>
              </a:tr>
              <a:tr h="0">
                <a:tc>
                  <a:txBody>
                    <a:bodyPr/>
                    <a:lstStyle/>
                    <a:p>
                      <a:pPr>
                        <a:lnSpc>
                          <a:spcPct val="107000"/>
                        </a:lnSpc>
                        <a:spcAft>
                          <a:spcPts val="800"/>
                        </a:spcAft>
                      </a:pPr>
                      <a:endParaRPr lang="de-DE" sz="1400" dirty="0">
                        <a:effectLst/>
                      </a:endParaRPr>
                    </a:p>
                    <a:p>
                      <a:pPr>
                        <a:lnSpc>
                          <a:spcPct val="107000"/>
                        </a:lnSpc>
                        <a:spcAft>
                          <a:spcPts val="800"/>
                        </a:spcAft>
                      </a:pPr>
                      <a:r>
                        <a:rPr lang="de-DE" sz="1400" dirty="0">
                          <a:effectLst/>
                        </a:rPr>
                        <a:t>Kleiner BGB </a:t>
                      </a:r>
                      <a:r>
                        <a:rPr lang="de-DE" sz="1400" b="1" dirty="0">
                          <a:effectLst/>
                        </a:rPr>
                        <a:t> →</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endParaRPr lang="de-DE" sz="1400" dirty="0">
                        <a:effectLst/>
                      </a:endParaRPr>
                    </a:p>
                    <a:p>
                      <a:pPr>
                        <a:lnSpc>
                          <a:spcPct val="107000"/>
                        </a:lnSpc>
                        <a:spcAft>
                          <a:spcPts val="800"/>
                        </a:spcAft>
                      </a:pPr>
                      <a:r>
                        <a:rPr lang="de-DE" sz="1400" b="1" dirty="0">
                          <a:effectLst/>
                        </a:rPr>
                        <a:t>Abschlussklausur zu Zivilrecht II </a:t>
                      </a:r>
                      <a:br>
                        <a:rPr lang="de-DE" sz="1400" b="1" dirty="0">
                          <a:effectLst/>
                        </a:rPr>
                      </a:br>
                      <a:r>
                        <a:rPr lang="de-DE" sz="1400" b="1" dirty="0">
                          <a:effectLst/>
                        </a:rPr>
                        <a:t>(SR AT + </a:t>
                      </a:r>
                      <a:r>
                        <a:rPr lang="de-DE" sz="1400" b="1" dirty="0" err="1">
                          <a:effectLst/>
                        </a:rPr>
                        <a:t>KaufR</a:t>
                      </a:r>
                      <a:r>
                        <a:rPr lang="de-DE" sz="1400" b="1" dirty="0">
                          <a:effectLst/>
                        </a:rPr>
                        <a:t>) </a:t>
                      </a:r>
                    </a:p>
                    <a:p>
                      <a:pPr>
                        <a:lnSpc>
                          <a:spcPct val="107000"/>
                        </a:lnSpc>
                        <a:spcAft>
                          <a:spcPts val="800"/>
                        </a:spcAft>
                      </a:pPr>
                      <a:endParaRPr lang="de-DE" sz="1400" dirty="0">
                        <a:effectLst/>
                      </a:endParaRPr>
                    </a:p>
                  </a:txBody>
                  <a:tcPr marL="68580" marR="68580" marT="0" marB="0"/>
                </a:tc>
                <a:extLst>
                  <a:ext uri="{0D108BD9-81ED-4DB2-BD59-A6C34878D82A}">
                    <a16:rowId xmlns:a16="http://schemas.microsoft.com/office/drawing/2014/main" val="427463790"/>
                  </a:ext>
                </a:extLst>
              </a:tr>
              <a:tr h="0">
                <a:tc>
                  <a:txBody>
                    <a:bodyPr/>
                    <a:lstStyle/>
                    <a:p>
                      <a:pPr>
                        <a:lnSpc>
                          <a:spcPct val="107000"/>
                        </a:lnSpc>
                        <a:spcAft>
                          <a:spcPts val="800"/>
                        </a:spcAft>
                      </a:pPr>
                      <a:endParaRPr lang="de-DE" sz="1400" dirty="0">
                        <a:effectLst/>
                      </a:endParaRPr>
                    </a:p>
                    <a:p>
                      <a:pPr>
                        <a:lnSpc>
                          <a:spcPct val="107000"/>
                        </a:lnSpc>
                        <a:spcAft>
                          <a:spcPts val="800"/>
                        </a:spcAft>
                      </a:pPr>
                      <a:r>
                        <a:rPr lang="de-DE" sz="1400" dirty="0">
                          <a:effectLst/>
                        </a:rPr>
                        <a:t>Kleiner </a:t>
                      </a:r>
                      <a:r>
                        <a:rPr lang="de-DE" sz="1400" dirty="0" err="1">
                          <a:effectLst/>
                        </a:rPr>
                        <a:t>ÖffR</a:t>
                      </a:r>
                      <a:r>
                        <a:rPr lang="de-DE" sz="1400" dirty="0">
                          <a:effectLst/>
                        </a:rPr>
                        <a:t> </a:t>
                      </a:r>
                      <a:r>
                        <a:rPr lang="de-DE" sz="1400" b="1" dirty="0">
                          <a:effectLst/>
                        </a:rPr>
                        <a:t> →</a:t>
                      </a:r>
                      <a:endParaRPr lang="de-DE" sz="1400" dirty="0">
                        <a:effectLst/>
                      </a:endParaRPr>
                    </a:p>
                    <a:p>
                      <a:pPr>
                        <a:lnSpc>
                          <a:spcPct val="107000"/>
                        </a:lnSpc>
                        <a:spcAft>
                          <a:spcPts val="800"/>
                        </a:spcAft>
                      </a:pPr>
                      <a:r>
                        <a:rPr lang="de-DE" sz="1400" dirty="0">
                          <a:effectLst/>
                        </a:rPr>
                        <a:t> </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endParaRPr lang="de-DE" sz="1400" dirty="0">
                        <a:effectLst/>
                      </a:endParaRPr>
                    </a:p>
                    <a:p>
                      <a:pPr>
                        <a:lnSpc>
                          <a:spcPct val="107000"/>
                        </a:lnSpc>
                        <a:spcAft>
                          <a:spcPts val="800"/>
                        </a:spcAft>
                      </a:pPr>
                      <a:r>
                        <a:rPr lang="de-DE" sz="1400" b="1" dirty="0">
                          <a:effectLst/>
                        </a:rPr>
                        <a:t>Abschlussklausur zu </a:t>
                      </a:r>
                      <a:r>
                        <a:rPr lang="de-DE" sz="1400" b="1" dirty="0" err="1">
                          <a:effectLst/>
                        </a:rPr>
                        <a:t>ÖffR</a:t>
                      </a:r>
                      <a:r>
                        <a:rPr lang="de-DE" sz="1400" b="1" dirty="0">
                          <a:effectLst/>
                        </a:rPr>
                        <a:t> I (Grundrechte)</a:t>
                      </a:r>
                    </a:p>
                  </a:txBody>
                  <a:tcPr marL="68580" marR="68580" marT="0" marB="0"/>
                </a:tc>
                <a:extLst>
                  <a:ext uri="{0D108BD9-81ED-4DB2-BD59-A6C34878D82A}">
                    <a16:rowId xmlns:a16="http://schemas.microsoft.com/office/drawing/2014/main" val="3100081411"/>
                  </a:ext>
                </a:extLst>
              </a:tr>
            </a:tbl>
          </a:graphicData>
        </a:graphic>
      </p:graphicFrame>
    </p:spTree>
    <p:extLst>
      <p:ext uri="{BB962C8B-B14F-4D97-AF65-F5344CB8AC3E}">
        <p14:creationId xmlns:p14="http://schemas.microsoft.com/office/powerpoint/2010/main" val="7988754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95494"/>
            <a:ext cx="8229600" cy="1143000"/>
          </a:xfrm>
        </p:spPr>
        <p:txBody>
          <a:bodyPr/>
          <a:lstStyle/>
          <a:p>
            <a:pPr algn="ctr"/>
            <a:r>
              <a:rPr lang="de-DE" b="1" dirty="0"/>
              <a:t>Noch Fragen ?</a:t>
            </a:r>
          </a:p>
        </p:txBody>
      </p:sp>
      <p:sp>
        <p:nvSpPr>
          <p:cNvPr id="3" name="Inhaltsplatzhalter 2"/>
          <p:cNvSpPr>
            <a:spLocks noGrp="1"/>
          </p:cNvSpPr>
          <p:nvPr>
            <p:ph idx="1"/>
          </p:nvPr>
        </p:nvSpPr>
        <p:spPr>
          <a:xfrm>
            <a:off x="457201" y="1438494"/>
            <a:ext cx="4178950" cy="4366770"/>
          </a:xfrm>
        </p:spPr>
        <p:txBody>
          <a:bodyPr/>
          <a:lstStyle/>
          <a:p>
            <a:pPr algn="ctr">
              <a:buNone/>
            </a:pPr>
            <a:r>
              <a:rPr lang="de-DE" sz="1800" b="1" dirty="0"/>
              <a:t>Allgemeine Studienberatung:</a:t>
            </a:r>
            <a:r>
              <a:rPr lang="de-DE" sz="1800" dirty="0"/>
              <a:t>  </a:t>
            </a:r>
          </a:p>
          <a:p>
            <a:pPr algn="ctr">
              <a:buNone/>
            </a:pPr>
            <a:r>
              <a:rPr lang="de-DE" sz="1800" dirty="0"/>
              <a:t>Dr. Petra Zrenner</a:t>
            </a:r>
          </a:p>
          <a:p>
            <a:pPr algn="ctr">
              <a:buNone/>
            </a:pPr>
            <a:r>
              <a:rPr lang="de-DE" sz="1800" dirty="0"/>
              <a:t>Landgrafenhaus, Raum 001</a:t>
            </a:r>
          </a:p>
          <a:p>
            <a:pPr algn="ctr">
              <a:buNone/>
            </a:pPr>
            <a:endParaRPr lang="de-DE" sz="1800" dirty="0"/>
          </a:p>
          <a:p>
            <a:pPr algn="ctr">
              <a:buNone/>
            </a:pPr>
            <a:r>
              <a:rPr lang="de-DE" sz="1800" dirty="0"/>
              <a:t>                </a:t>
            </a:r>
            <a:r>
              <a:rPr lang="de-DE" sz="1800" dirty="0" err="1"/>
              <a:t>Aykin</a:t>
            </a:r>
            <a:r>
              <a:rPr lang="de-DE" sz="1800" dirty="0"/>
              <a:t> Kalafatas		</a:t>
            </a:r>
          </a:p>
          <a:p>
            <a:pPr algn="ctr">
              <a:buNone/>
            </a:pPr>
            <a:r>
              <a:rPr lang="de-DE" sz="1800" dirty="0"/>
              <a:t>Landgrafenhaus, Raum 007 </a:t>
            </a:r>
          </a:p>
          <a:p>
            <a:pPr algn="ctr">
              <a:buNone/>
            </a:pPr>
            <a:r>
              <a:rPr lang="de-DE" sz="1800" dirty="0"/>
              <a:t>Universitätsstraße 7</a:t>
            </a:r>
          </a:p>
          <a:p>
            <a:pPr algn="ctr">
              <a:buNone/>
            </a:pPr>
            <a:r>
              <a:rPr lang="de-DE" sz="1800" dirty="0"/>
              <a:t>	</a:t>
            </a:r>
          </a:p>
          <a:p>
            <a:pPr algn="ctr">
              <a:buNone/>
            </a:pPr>
            <a:r>
              <a:rPr lang="de-DE" sz="1800" dirty="0"/>
              <a:t> E-Mail:</a:t>
            </a:r>
          </a:p>
          <a:p>
            <a:pPr algn="ctr">
              <a:buNone/>
            </a:pPr>
            <a:r>
              <a:rPr lang="de-DE" sz="1800" dirty="0">
                <a:hlinkClick r:id="rId2"/>
              </a:rPr>
              <a:t>studienberatung-fb01@jura.uni-marburg.de</a:t>
            </a:r>
            <a:endParaRPr lang="de-DE" sz="1800" dirty="0"/>
          </a:p>
          <a:p>
            <a:pPr algn="ctr">
              <a:buNone/>
            </a:pPr>
            <a:r>
              <a:rPr lang="de-DE" sz="1800" dirty="0"/>
              <a:t>Tel. 06421 2823102</a:t>
            </a:r>
          </a:p>
          <a:p>
            <a:pPr algn="ctr">
              <a:buNone/>
            </a:pPr>
            <a:r>
              <a:rPr lang="de-DE" sz="1800" dirty="0"/>
              <a:t>Tel. 06421 2823210</a:t>
            </a:r>
          </a:p>
        </p:txBody>
      </p:sp>
      <p:sp>
        <p:nvSpPr>
          <p:cNvPr id="4" name="Inhaltsplatzhalter 2">
            <a:extLst>
              <a:ext uri="{FF2B5EF4-FFF2-40B4-BE49-F238E27FC236}">
                <a16:creationId xmlns:a16="http://schemas.microsoft.com/office/drawing/2014/main" id="{0156C319-B387-4DF4-83EC-A464B820A575}"/>
              </a:ext>
            </a:extLst>
          </p:cNvPr>
          <p:cNvSpPr txBox="1">
            <a:spLocks/>
          </p:cNvSpPr>
          <p:nvPr/>
        </p:nvSpPr>
        <p:spPr bwMode="auto">
          <a:xfrm>
            <a:off x="4736605" y="1438494"/>
            <a:ext cx="3579812" cy="436677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257175" algn="l" rtl="0" eaLnBrk="1" fontAlgn="base" hangingPunct="1">
              <a:spcBef>
                <a:spcPct val="20000"/>
              </a:spcBef>
              <a:spcAft>
                <a:spcPct val="0"/>
              </a:spcAft>
              <a:buChar char="•"/>
              <a:defRPr sz="2000">
                <a:solidFill>
                  <a:srgbClr val="503240"/>
                </a:solidFill>
                <a:latin typeface="+mn-lt"/>
                <a:ea typeface="+mn-ea"/>
                <a:cs typeface="+mn-cs"/>
              </a:defRPr>
            </a:lvl1pPr>
            <a:lvl2pPr marL="808038" indent="-285750" algn="l" rtl="0" eaLnBrk="1" fontAlgn="base" hangingPunct="1">
              <a:spcBef>
                <a:spcPct val="20000"/>
              </a:spcBef>
              <a:spcAft>
                <a:spcPct val="0"/>
              </a:spcAft>
              <a:buChar char="–"/>
              <a:defRPr sz="2000">
                <a:solidFill>
                  <a:srgbClr val="503240"/>
                </a:solidFill>
                <a:latin typeface="+mn-lt"/>
              </a:defRPr>
            </a:lvl2pPr>
            <a:lvl3pPr marL="1216025" indent="-228600" algn="l" rtl="0" eaLnBrk="1" fontAlgn="base" hangingPunct="1">
              <a:spcBef>
                <a:spcPct val="20000"/>
              </a:spcBef>
              <a:spcAft>
                <a:spcPct val="0"/>
              </a:spcAft>
              <a:buChar char="•"/>
              <a:defRPr>
                <a:solidFill>
                  <a:srgbClr val="503240"/>
                </a:solidFill>
                <a:latin typeface="+mn-lt"/>
              </a:defRPr>
            </a:lvl3pPr>
            <a:lvl4pPr marL="1624013" indent="-228600" algn="l" rtl="0" eaLnBrk="1" fontAlgn="base" hangingPunct="1">
              <a:spcBef>
                <a:spcPct val="20000"/>
              </a:spcBef>
              <a:spcAft>
                <a:spcPct val="0"/>
              </a:spcAft>
              <a:buChar char="–"/>
              <a:defRPr>
                <a:solidFill>
                  <a:srgbClr val="503240"/>
                </a:solidFill>
                <a:latin typeface="+mn-lt"/>
              </a:defRPr>
            </a:lvl4pPr>
            <a:lvl5pPr marL="2057400" indent="-228600" algn="l" rtl="0" eaLnBrk="1" fontAlgn="base" hangingPunct="1">
              <a:spcBef>
                <a:spcPct val="20000"/>
              </a:spcBef>
              <a:spcAft>
                <a:spcPct val="0"/>
              </a:spcAft>
              <a:buChar char="»"/>
              <a:defRPr>
                <a:solidFill>
                  <a:srgbClr val="503240"/>
                </a:solidFill>
                <a:latin typeface="+mn-lt"/>
              </a:defRPr>
            </a:lvl5pPr>
            <a:lvl6pPr marL="2514600" indent="-228600" algn="l" rtl="0" eaLnBrk="1" fontAlgn="base" hangingPunct="1">
              <a:spcBef>
                <a:spcPct val="20000"/>
              </a:spcBef>
              <a:spcAft>
                <a:spcPct val="0"/>
              </a:spcAft>
              <a:buChar char="»"/>
              <a:defRPr>
                <a:solidFill>
                  <a:srgbClr val="503240"/>
                </a:solidFill>
                <a:latin typeface="+mn-lt"/>
              </a:defRPr>
            </a:lvl6pPr>
            <a:lvl7pPr marL="2971800" indent="-228600" algn="l" rtl="0" eaLnBrk="1" fontAlgn="base" hangingPunct="1">
              <a:spcBef>
                <a:spcPct val="20000"/>
              </a:spcBef>
              <a:spcAft>
                <a:spcPct val="0"/>
              </a:spcAft>
              <a:buChar char="»"/>
              <a:defRPr>
                <a:solidFill>
                  <a:srgbClr val="503240"/>
                </a:solidFill>
                <a:latin typeface="+mn-lt"/>
              </a:defRPr>
            </a:lvl7pPr>
            <a:lvl8pPr marL="3429000" indent="-228600" algn="l" rtl="0" eaLnBrk="1" fontAlgn="base" hangingPunct="1">
              <a:spcBef>
                <a:spcPct val="20000"/>
              </a:spcBef>
              <a:spcAft>
                <a:spcPct val="0"/>
              </a:spcAft>
              <a:buChar char="»"/>
              <a:defRPr>
                <a:solidFill>
                  <a:srgbClr val="503240"/>
                </a:solidFill>
                <a:latin typeface="+mn-lt"/>
              </a:defRPr>
            </a:lvl8pPr>
            <a:lvl9pPr marL="3886200" indent="-228600" algn="l" rtl="0" eaLnBrk="1" fontAlgn="base" hangingPunct="1">
              <a:spcBef>
                <a:spcPct val="20000"/>
              </a:spcBef>
              <a:spcAft>
                <a:spcPct val="0"/>
              </a:spcAft>
              <a:buChar char="»"/>
              <a:defRPr>
                <a:solidFill>
                  <a:srgbClr val="503240"/>
                </a:solidFill>
                <a:latin typeface="+mn-lt"/>
              </a:defRPr>
            </a:lvl9pPr>
          </a:lstStyle>
          <a:p>
            <a:pPr algn="ctr">
              <a:buFontTx/>
              <a:buNone/>
            </a:pPr>
            <a:r>
              <a:rPr lang="de-DE" sz="1800" b="1" kern="0" dirty="0"/>
              <a:t>Prüfungsamt</a:t>
            </a:r>
          </a:p>
          <a:p>
            <a:pPr algn="ctr">
              <a:buFontTx/>
              <a:buNone/>
            </a:pPr>
            <a:r>
              <a:rPr lang="de-DE" sz="1800" kern="0" dirty="0"/>
              <a:t>Susanne Rhiel</a:t>
            </a:r>
          </a:p>
          <a:p>
            <a:pPr algn="ctr">
              <a:buFontTx/>
              <a:buNone/>
            </a:pPr>
            <a:r>
              <a:rPr lang="de-DE" sz="1800" kern="0" dirty="0"/>
              <a:t>Landgrafenhaus, Raum 002A</a:t>
            </a:r>
          </a:p>
          <a:p>
            <a:pPr algn="ctr">
              <a:buFontTx/>
              <a:buNone/>
            </a:pPr>
            <a:r>
              <a:rPr lang="de-DE" sz="1800" kern="0" dirty="0"/>
              <a:t>Universitätsstraße 7</a:t>
            </a:r>
          </a:p>
          <a:p>
            <a:pPr algn="ctr">
              <a:buFontTx/>
              <a:buNone/>
            </a:pPr>
            <a:r>
              <a:rPr lang="de-DE" sz="1800" kern="0" dirty="0"/>
              <a:t>35032 Marburg (Lahn)</a:t>
            </a:r>
          </a:p>
          <a:p>
            <a:pPr algn="ctr">
              <a:buFontTx/>
              <a:buNone/>
            </a:pPr>
            <a:endParaRPr lang="de-DE" sz="1800" kern="0" dirty="0"/>
          </a:p>
          <a:p>
            <a:pPr algn="ctr">
              <a:buFontTx/>
              <a:buNone/>
            </a:pPr>
            <a:r>
              <a:rPr lang="de-DE" sz="1800" kern="0" dirty="0"/>
              <a:t>0 64 21 / 28 - 2 31 01</a:t>
            </a:r>
          </a:p>
          <a:p>
            <a:pPr algn="ctr">
              <a:buFontTx/>
              <a:buNone/>
            </a:pPr>
            <a:r>
              <a:rPr lang="de-DE" sz="1800" kern="0" dirty="0"/>
              <a:t>0 64 21 / 28 - 2 31 81</a:t>
            </a:r>
          </a:p>
          <a:p>
            <a:pPr algn="ctr">
              <a:buFontTx/>
              <a:buNone/>
            </a:pPr>
            <a:r>
              <a:rPr lang="de-DE" sz="1800" kern="0" dirty="0">
                <a:hlinkClick r:id="rId3"/>
              </a:rPr>
              <a:t>pruefungsamt-fb01@jura.uni-marburg.de</a:t>
            </a:r>
            <a:r>
              <a:rPr lang="de-DE" sz="1800" kern="0" dirty="0"/>
              <a: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3245B28-81DB-46DC-B535-ECCBB50F1BB8}"/>
              </a:ext>
            </a:extLst>
          </p:cNvPr>
          <p:cNvSpPr>
            <a:spLocks noGrp="1"/>
          </p:cNvSpPr>
          <p:nvPr>
            <p:ph type="title"/>
          </p:nvPr>
        </p:nvSpPr>
        <p:spPr/>
        <p:txBody>
          <a:bodyPr/>
          <a:lstStyle/>
          <a:p>
            <a:r>
              <a:rPr lang="de-DE" b="1" dirty="0"/>
              <a:t>Reihenfolge Semesterabschlussklausuren bei Studienbeginn im Wintersemester</a:t>
            </a:r>
          </a:p>
        </p:txBody>
      </p:sp>
      <p:graphicFrame>
        <p:nvGraphicFramePr>
          <p:cNvPr id="4" name="Tabelle 4">
            <a:extLst>
              <a:ext uri="{FF2B5EF4-FFF2-40B4-BE49-F238E27FC236}">
                <a16:creationId xmlns:a16="http://schemas.microsoft.com/office/drawing/2014/main" id="{5C371D71-17A8-450E-A95A-DCB405AA5C78}"/>
              </a:ext>
            </a:extLst>
          </p:cNvPr>
          <p:cNvGraphicFramePr>
            <a:graphicFrameLocks noGrp="1"/>
          </p:cNvGraphicFramePr>
          <p:nvPr>
            <p:extLst>
              <p:ext uri="{D42A27DB-BD31-4B8C-83A1-F6EECF244321}">
                <p14:modId xmlns:p14="http://schemas.microsoft.com/office/powerpoint/2010/main" val="116881264"/>
              </p:ext>
            </p:extLst>
          </p:nvPr>
        </p:nvGraphicFramePr>
        <p:xfrm>
          <a:off x="575556" y="1417638"/>
          <a:ext cx="7992888" cy="2839720"/>
        </p:xfrm>
        <a:graphic>
          <a:graphicData uri="http://schemas.openxmlformats.org/drawingml/2006/table">
            <a:tbl>
              <a:tblPr firstRow="1" bandRow="1">
                <a:tableStyleId>{69CF1AB2-1976-4502-BF36-3FF5EA218861}</a:tableStyleId>
              </a:tblPr>
              <a:tblGrid>
                <a:gridCol w="3806080">
                  <a:extLst>
                    <a:ext uri="{9D8B030D-6E8A-4147-A177-3AD203B41FA5}">
                      <a16:colId xmlns:a16="http://schemas.microsoft.com/office/drawing/2014/main" val="2348242561"/>
                    </a:ext>
                  </a:extLst>
                </a:gridCol>
                <a:gridCol w="4186808">
                  <a:extLst>
                    <a:ext uri="{9D8B030D-6E8A-4147-A177-3AD203B41FA5}">
                      <a16:colId xmlns:a16="http://schemas.microsoft.com/office/drawing/2014/main" val="3785030551"/>
                    </a:ext>
                  </a:extLst>
                </a:gridCol>
              </a:tblGrid>
              <a:tr h="370840">
                <a:tc>
                  <a:txBody>
                    <a:bodyPr/>
                    <a:lstStyle/>
                    <a:p>
                      <a:r>
                        <a:rPr lang="de-DE" sz="1800" dirty="0"/>
                        <a:t>1. Fachsemester (</a:t>
                      </a:r>
                      <a:r>
                        <a:rPr lang="de-DE" sz="1800" dirty="0" err="1"/>
                        <a:t>WiSe</a:t>
                      </a:r>
                      <a:r>
                        <a:rPr lang="de-DE" sz="1800" dirty="0"/>
                        <a:t>)</a:t>
                      </a:r>
                    </a:p>
                  </a:txBody>
                  <a:tcPr/>
                </a:tc>
                <a:tc>
                  <a:txBody>
                    <a:bodyPr/>
                    <a:lstStyle/>
                    <a:p>
                      <a:r>
                        <a:rPr lang="de-DE" sz="1800" dirty="0"/>
                        <a:t>2. Fachsemester (</a:t>
                      </a:r>
                      <a:r>
                        <a:rPr lang="de-DE" sz="1800" dirty="0" err="1"/>
                        <a:t>SoSe</a:t>
                      </a:r>
                      <a:r>
                        <a:rPr lang="de-DE" sz="1800" dirty="0"/>
                        <a:t>)</a:t>
                      </a:r>
                    </a:p>
                  </a:txBody>
                  <a:tcPr/>
                </a:tc>
                <a:extLst>
                  <a:ext uri="{0D108BD9-81ED-4DB2-BD59-A6C34878D82A}">
                    <a16:rowId xmlns:a16="http://schemas.microsoft.com/office/drawing/2014/main" val="438176119"/>
                  </a:ext>
                </a:extLst>
              </a:tr>
              <a:tr h="370840">
                <a:tc>
                  <a:txBody>
                    <a:bodyPr/>
                    <a:lstStyle/>
                    <a:p>
                      <a:r>
                        <a:rPr lang="de-DE" sz="1800" b="1" i="0" u="none" strike="noStrike" kern="1200" baseline="0" dirty="0">
                          <a:solidFill>
                            <a:schemeClr val="dk1"/>
                          </a:solidFill>
                          <a:latin typeface="+mn-lt"/>
                          <a:ea typeface="+mn-ea"/>
                          <a:cs typeface="+mn-cs"/>
                        </a:rPr>
                        <a:t>BGB AT </a:t>
                      </a:r>
                      <a:br>
                        <a:rPr lang="de-DE" sz="1800" b="1" i="0" u="none" strike="noStrike" kern="1200" baseline="0" dirty="0">
                          <a:solidFill>
                            <a:schemeClr val="dk1"/>
                          </a:solidFill>
                          <a:latin typeface="+mn-lt"/>
                          <a:ea typeface="+mn-ea"/>
                          <a:cs typeface="+mn-cs"/>
                        </a:rPr>
                      </a:br>
                      <a:r>
                        <a:rPr lang="de-DE" sz="1800" b="0" i="0" u="none" strike="noStrike" kern="1200" baseline="0" dirty="0">
                          <a:solidFill>
                            <a:schemeClr val="dk1"/>
                          </a:solidFill>
                          <a:latin typeface="+mn-lt"/>
                          <a:ea typeface="+mn-ea"/>
                          <a:cs typeface="+mn-cs"/>
                        </a:rPr>
                        <a:t>(Zivilrecht I)</a:t>
                      </a:r>
                      <a:endParaRPr lang="de-DE" sz="1800" dirty="0"/>
                    </a:p>
                  </a:txBody>
                  <a:tcPr/>
                </a:tc>
                <a:tc>
                  <a:txBody>
                    <a:bodyPr/>
                    <a:lstStyle/>
                    <a:p>
                      <a:r>
                        <a:rPr lang="de-DE" sz="1800" b="1" i="0" u="none" strike="noStrike" kern="1200" baseline="0" dirty="0">
                          <a:solidFill>
                            <a:schemeClr val="dk1"/>
                          </a:solidFill>
                          <a:latin typeface="+mn-lt"/>
                          <a:ea typeface="+mn-ea"/>
                          <a:cs typeface="+mn-cs"/>
                        </a:rPr>
                        <a:t>Schuldrecht Allgemeiner Teil und Kaufrecht</a:t>
                      </a:r>
                      <a:r>
                        <a:rPr lang="de-DE" sz="1800" b="0" i="0" u="none" strike="noStrike" kern="1200" baseline="0" dirty="0">
                          <a:solidFill>
                            <a:schemeClr val="dk1"/>
                          </a:solidFill>
                          <a:latin typeface="+mn-lt"/>
                          <a:ea typeface="+mn-ea"/>
                          <a:cs typeface="+mn-cs"/>
                        </a:rPr>
                        <a:t> (Zivilrecht II)</a:t>
                      </a:r>
                      <a:endParaRPr lang="de-DE" sz="1800" u="none" dirty="0"/>
                    </a:p>
                  </a:txBody>
                  <a:tcPr/>
                </a:tc>
                <a:extLst>
                  <a:ext uri="{0D108BD9-81ED-4DB2-BD59-A6C34878D82A}">
                    <a16:rowId xmlns:a16="http://schemas.microsoft.com/office/drawing/2014/main" val="590186592"/>
                  </a:ext>
                </a:extLst>
              </a:tr>
              <a:tr h="370840">
                <a:tc>
                  <a:txBody>
                    <a:bodyPr/>
                    <a:lstStyle/>
                    <a:p>
                      <a:r>
                        <a:rPr lang="de-DE" sz="1800" b="1" i="0" u="none" strike="noStrike" kern="1200" baseline="0" dirty="0">
                          <a:solidFill>
                            <a:schemeClr val="dk1"/>
                          </a:solidFill>
                          <a:latin typeface="+mn-lt"/>
                          <a:ea typeface="+mn-ea"/>
                          <a:cs typeface="+mn-cs"/>
                        </a:rPr>
                        <a:t>Staatsorganisationsrecht </a:t>
                      </a:r>
                      <a:br>
                        <a:rPr lang="de-DE" sz="1800" b="1" i="0" u="none" strike="noStrike" kern="1200" baseline="0" dirty="0">
                          <a:solidFill>
                            <a:schemeClr val="dk1"/>
                          </a:solidFill>
                          <a:latin typeface="+mn-lt"/>
                          <a:ea typeface="+mn-ea"/>
                          <a:cs typeface="+mn-cs"/>
                        </a:rPr>
                      </a:br>
                      <a:r>
                        <a:rPr lang="de-DE" sz="1800" b="0" i="0" u="none" strike="noStrike" kern="1200" baseline="0" dirty="0">
                          <a:solidFill>
                            <a:schemeClr val="dk1"/>
                          </a:solidFill>
                          <a:latin typeface="+mn-lt"/>
                          <a:ea typeface="+mn-ea"/>
                          <a:cs typeface="+mn-cs"/>
                        </a:rPr>
                        <a:t>(Öffentliches Recht I)</a:t>
                      </a:r>
                      <a:endParaRPr lang="de-DE" sz="18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800" b="1" i="0" u="none" strike="noStrike" kern="1200" baseline="0" dirty="0">
                          <a:solidFill>
                            <a:schemeClr val="dk1"/>
                          </a:solidFill>
                          <a:latin typeface="+mn-lt"/>
                          <a:ea typeface="+mn-ea"/>
                          <a:cs typeface="+mn-cs"/>
                        </a:rPr>
                        <a:t>Grundrechte mit Verfassungsprozessrecht </a:t>
                      </a:r>
                      <a:r>
                        <a:rPr lang="de-DE" sz="1800" b="0" i="0" u="none" strike="noStrike" kern="1200" baseline="0" dirty="0">
                          <a:solidFill>
                            <a:schemeClr val="dk1"/>
                          </a:solidFill>
                          <a:latin typeface="+mn-lt"/>
                          <a:ea typeface="+mn-ea"/>
                          <a:cs typeface="+mn-cs"/>
                        </a:rPr>
                        <a:t>(Öffentliches Recht II)</a:t>
                      </a:r>
                      <a:endParaRPr lang="de-DE" sz="1800" dirty="0"/>
                    </a:p>
                  </a:txBody>
                  <a:tcPr/>
                </a:tc>
                <a:extLst>
                  <a:ext uri="{0D108BD9-81ED-4DB2-BD59-A6C34878D82A}">
                    <a16:rowId xmlns:a16="http://schemas.microsoft.com/office/drawing/2014/main" val="2747046231"/>
                  </a:ext>
                </a:extLst>
              </a:tr>
              <a:tr h="370840">
                <a:tc>
                  <a:txBody>
                    <a:bodyPr/>
                    <a:lstStyle/>
                    <a:p>
                      <a:r>
                        <a:rPr lang="de-DE" sz="1800" b="1" i="0" u="none" strike="noStrike" kern="1200" baseline="0" dirty="0">
                          <a:solidFill>
                            <a:schemeClr val="dk1"/>
                          </a:solidFill>
                          <a:latin typeface="+mn-lt"/>
                          <a:ea typeface="+mn-ea"/>
                          <a:cs typeface="+mn-cs"/>
                        </a:rPr>
                        <a:t>Strafrecht AT </a:t>
                      </a:r>
                      <a:br>
                        <a:rPr lang="de-DE" sz="1800" b="1" i="0" u="none" strike="noStrike" kern="1200" baseline="0" dirty="0">
                          <a:solidFill>
                            <a:schemeClr val="dk1"/>
                          </a:solidFill>
                          <a:latin typeface="+mn-lt"/>
                          <a:ea typeface="+mn-ea"/>
                          <a:cs typeface="+mn-cs"/>
                        </a:rPr>
                      </a:br>
                      <a:r>
                        <a:rPr lang="de-DE" sz="1800" b="0" i="0" u="none" strike="noStrike" kern="1200" baseline="0" dirty="0">
                          <a:solidFill>
                            <a:schemeClr val="dk1"/>
                          </a:solidFill>
                          <a:latin typeface="+mn-lt"/>
                          <a:ea typeface="+mn-ea"/>
                          <a:cs typeface="+mn-cs"/>
                        </a:rPr>
                        <a:t>(Strafrecht I)</a:t>
                      </a:r>
                      <a:endParaRPr lang="de-DE" sz="18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800" b="1" i="0" u="none" strike="noStrike" kern="1200" baseline="0" dirty="0">
                          <a:solidFill>
                            <a:schemeClr val="dk1"/>
                          </a:solidFill>
                          <a:latin typeface="+mn-lt"/>
                          <a:ea typeface="+mn-ea"/>
                          <a:cs typeface="+mn-cs"/>
                        </a:rPr>
                        <a:t>Strafrecht BT </a:t>
                      </a:r>
                      <a:br>
                        <a:rPr lang="de-DE" sz="1800" b="0" i="0" u="none" strike="noStrike" kern="1200" baseline="0" dirty="0">
                          <a:solidFill>
                            <a:schemeClr val="dk1"/>
                          </a:solidFill>
                          <a:latin typeface="+mn-lt"/>
                          <a:ea typeface="+mn-ea"/>
                          <a:cs typeface="+mn-cs"/>
                        </a:rPr>
                      </a:br>
                      <a:r>
                        <a:rPr lang="de-DE" sz="1800" b="0" i="0" u="none" strike="noStrike" kern="1200" baseline="0" dirty="0">
                          <a:solidFill>
                            <a:schemeClr val="dk1"/>
                          </a:solidFill>
                          <a:latin typeface="+mn-lt"/>
                          <a:ea typeface="+mn-ea"/>
                          <a:cs typeface="+mn-cs"/>
                        </a:rPr>
                        <a:t>(Strafrecht II)</a:t>
                      </a:r>
                    </a:p>
                    <a:p>
                      <a:endParaRPr lang="de-DE" sz="1800" u="none" dirty="0"/>
                    </a:p>
                  </a:txBody>
                  <a:tcPr/>
                </a:tc>
                <a:extLst>
                  <a:ext uri="{0D108BD9-81ED-4DB2-BD59-A6C34878D82A}">
                    <a16:rowId xmlns:a16="http://schemas.microsoft.com/office/drawing/2014/main" val="801426505"/>
                  </a:ext>
                </a:extLst>
              </a:tr>
            </a:tbl>
          </a:graphicData>
        </a:graphic>
      </p:graphicFrame>
      <p:graphicFrame>
        <p:nvGraphicFramePr>
          <p:cNvPr id="5" name="Tabelle 4">
            <a:extLst>
              <a:ext uri="{FF2B5EF4-FFF2-40B4-BE49-F238E27FC236}">
                <a16:creationId xmlns:a16="http://schemas.microsoft.com/office/drawing/2014/main" id="{1CD37C8B-4E81-411C-9C37-81FDE34DF00F}"/>
              </a:ext>
            </a:extLst>
          </p:cNvPr>
          <p:cNvGraphicFramePr>
            <a:graphicFrameLocks noGrp="1"/>
          </p:cNvGraphicFramePr>
          <p:nvPr>
            <p:extLst>
              <p:ext uri="{D42A27DB-BD31-4B8C-83A1-F6EECF244321}">
                <p14:modId xmlns:p14="http://schemas.microsoft.com/office/powerpoint/2010/main" val="3833174618"/>
              </p:ext>
            </p:extLst>
          </p:nvPr>
        </p:nvGraphicFramePr>
        <p:xfrm>
          <a:off x="558885" y="4149080"/>
          <a:ext cx="7992888" cy="2011680"/>
        </p:xfrm>
        <a:graphic>
          <a:graphicData uri="http://schemas.openxmlformats.org/drawingml/2006/table">
            <a:tbl>
              <a:tblPr firstRow="1" bandRow="1">
                <a:tableStyleId>{69CF1AB2-1976-4502-BF36-3FF5EA218861}</a:tableStyleId>
              </a:tblPr>
              <a:tblGrid>
                <a:gridCol w="7992888">
                  <a:extLst>
                    <a:ext uri="{9D8B030D-6E8A-4147-A177-3AD203B41FA5}">
                      <a16:colId xmlns:a16="http://schemas.microsoft.com/office/drawing/2014/main" val="2348242561"/>
                    </a:ext>
                  </a:extLst>
                </a:gridCol>
              </a:tblGrid>
              <a:tr h="293140">
                <a:tc>
                  <a:txBody>
                    <a:bodyPr/>
                    <a:lstStyle/>
                    <a:p>
                      <a:pPr algn="ctr"/>
                      <a:r>
                        <a:rPr lang="de-DE" sz="1800" dirty="0"/>
                        <a:t>3. Fachsemester (</a:t>
                      </a:r>
                      <a:r>
                        <a:rPr lang="de-DE" sz="1800" dirty="0" err="1"/>
                        <a:t>WiSe</a:t>
                      </a:r>
                      <a:r>
                        <a:rPr lang="de-DE" sz="1800" dirty="0"/>
                        <a:t>)</a:t>
                      </a:r>
                    </a:p>
                  </a:txBody>
                  <a:tcPr/>
                </a:tc>
                <a:extLst>
                  <a:ext uri="{0D108BD9-81ED-4DB2-BD59-A6C34878D82A}">
                    <a16:rowId xmlns:a16="http://schemas.microsoft.com/office/drawing/2014/main" val="438176119"/>
                  </a:ext>
                </a:extLst>
              </a:tr>
              <a:tr h="340017">
                <a:tc>
                  <a:txBody>
                    <a:bodyPr/>
                    <a:lstStyle/>
                    <a:p>
                      <a:r>
                        <a:rPr lang="de-DE" sz="1800" b="1" i="0" u="none" strike="noStrike" kern="1200" baseline="0" dirty="0">
                          <a:solidFill>
                            <a:schemeClr val="dk1"/>
                          </a:solidFill>
                          <a:latin typeface="+mn-lt"/>
                          <a:ea typeface="+mn-ea"/>
                          <a:cs typeface="+mn-cs"/>
                        </a:rPr>
                        <a:t>Gesetzliche Schuldverhältnisse und Sachenrecht I</a:t>
                      </a:r>
                      <a:r>
                        <a:rPr lang="de-DE" sz="1800" b="0" i="0" u="none" strike="noStrike" kern="1200" baseline="0" dirty="0">
                          <a:solidFill>
                            <a:schemeClr val="dk1"/>
                          </a:solidFill>
                          <a:latin typeface="+mn-lt"/>
                          <a:ea typeface="+mn-ea"/>
                          <a:cs typeface="+mn-cs"/>
                        </a:rPr>
                        <a:t> (Zivilrecht III)</a:t>
                      </a:r>
                      <a:endParaRPr lang="de-DE" sz="1800" dirty="0"/>
                    </a:p>
                  </a:txBody>
                  <a:tcPr/>
                </a:tc>
                <a:extLst>
                  <a:ext uri="{0D108BD9-81ED-4DB2-BD59-A6C34878D82A}">
                    <a16:rowId xmlns:a16="http://schemas.microsoft.com/office/drawing/2014/main" val="590186592"/>
                  </a:ext>
                </a:extLst>
              </a:tr>
              <a:tr h="7328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800" b="1" i="0" u="none" strike="noStrike" kern="1200" baseline="0" dirty="0">
                          <a:solidFill>
                            <a:schemeClr val="dk1"/>
                          </a:solidFill>
                          <a:latin typeface="+mn-lt"/>
                          <a:ea typeface="+mn-ea"/>
                          <a:cs typeface="+mn-cs"/>
                        </a:rPr>
                        <a:t>Allgemeines Verwaltungsrecht </a:t>
                      </a:r>
                      <a:br>
                        <a:rPr lang="de-DE" sz="1800" b="1" i="0" u="none" strike="noStrike" kern="1200" baseline="0" dirty="0">
                          <a:solidFill>
                            <a:schemeClr val="dk1"/>
                          </a:solidFill>
                          <a:latin typeface="+mn-lt"/>
                          <a:ea typeface="+mn-ea"/>
                          <a:cs typeface="+mn-cs"/>
                        </a:rPr>
                      </a:br>
                      <a:r>
                        <a:rPr lang="de-DE" sz="1800" b="0" i="0" u="none" strike="noStrike" kern="1200" baseline="0" dirty="0">
                          <a:solidFill>
                            <a:schemeClr val="dk1"/>
                          </a:solidFill>
                          <a:latin typeface="+mn-lt"/>
                          <a:ea typeface="+mn-ea"/>
                          <a:cs typeface="+mn-cs"/>
                        </a:rPr>
                        <a:t>(Öffentliches Recht III)</a:t>
                      </a:r>
                      <a:endParaRPr lang="de-DE" sz="1800" dirty="0"/>
                    </a:p>
                    <a:p>
                      <a:endParaRPr lang="de-DE" sz="1800" b="0" i="0" u="none" strike="noStrike" kern="1200" baseline="0" dirty="0">
                        <a:solidFill>
                          <a:schemeClr val="dk1"/>
                        </a:solidFill>
                        <a:latin typeface="+mn-lt"/>
                        <a:ea typeface="+mn-ea"/>
                        <a:cs typeface="+mn-cs"/>
                      </a:endParaRPr>
                    </a:p>
                  </a:txBody>
                  <a:tcPr/>
                </a:tc>
                <a:extLst>
                  <a:ext uri="{0D108BD9-81ED-4DB2-BD59-A6C34878D82A}">
                    <a16:rowId xmlns:a16="http://schemas.microsoft.com/office/drawing/2014/main" val="2747046231"/>
                  </a:ext>
                </a:extLst>
              </a:tr>
              <a:tr h="34001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sz="1800" dirty="0"/>
                    </a:p>
                  </a:txBody>
                  <a:tcPr/>
                </a:tc>
                <a:extLst>
                  <a:ext uri="{0D108BD9-81ED-4DB2-BD59-A6C34878D82A}">
                    <a16:rowId xmlns:a16="http://schemas.microsoft.com/office/drawing/2014/main" val="2420411544"/>
                  </a:ext>
                </a:extLst>
              </a:tr>
            </a:tbl>
          </a:graphicData>
        </a:graphic>
      </p:graphicFrame>
    </p:spTree>
    <p:extLst>
      <p:ext uri="{BB962C8B-B14F-4D97-AF65-F5344CB8AC3E}">
        <p14:creationId xmlns:p14="http://schemas.microsoft.com/office/powerpoint/2010/main" val="26478727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3245B28-81DB-46DC-B535-ECCBB50F1BB8}"/>
              </a:ext>
            </a:extLst>
          </p:cNvPr>
          <p:cNvSpPr>
            <a:spLocks noGrp="1"/>
          </p:cNvSpPr>
          <p:nvPr>
            <p:ph type="title"/>
          </p:nvPr>
        </p:nvSpPr>
        <p:spPr/>
        <p:txBody>
          <a:bodyPr/>
          <a:lstStyle/>
          <a:p>
            <a:r>
              <a:rPr lang="de-DE" b="1" dirty="0"/>
              <a:t>Reihenfolge Semesterabschlussklausuren bei Studienbeginn im Sommersemester</a:t>
            </a:r>
          </a:p>
        </p:txBody>
      </p:sp>
      <p:graphicFrame>
        <p:nvGraphicFramePr>
          <p:cNvPr id="4" name="Tabelle 4">
            <a:extLst>
              <a:ext uri="{FF2B5EF4-FFF2-40B4-BE49-F238E27FC236}">
                <a16:creationId xmlns:a16="http://schemas.microsoft.com/office/drawing/2014/main" id="{5C371D71-17A8-450E-A95A-DCB405AA5C78}"/>
              </a:ext>
            </a:extLst>
          </p:cNvPr>
          <p:cNvGraphicFramePr>
            <a:graphicFrameLocks noGrp="1"/>
          </p:cNvGraphicFramePr>
          <p:nvPr/>
        </p:nvGraphicFramePr>
        <p:xfrm>
          <a:off x="575556" y="1417638"/>
          <a:ext cx="7992888" cy="2565400"/>
        </p:xfrm>
        <a:graphic>
          <a:graphicData uri="http://schemas.openxmlformats.org/drawingml/2006/table">
            <a:tbl>
              <a:tblPr firstRow="1" bandRow="1">
                <a:tableStyleId>{69CF1AB2-1976-4502-BF36-3FF5EA218861}</a:tableStyleId>
              </a:tblPr>
              <a:tblGrid>
                <a:gridCol w="3806080">
                  <a:extLst>
                    <a:ext uri="{9D8B030D-6E8A-4147-A177-3AD203B41FA5}">
                      <a16:colId xmlns:a16="http://schemas.microsoft.com/office/drawing/2014/main" val="2348242561"/>
                    </a:ext>
                  </a:extLst>
                </a:gridCol>
                <a:gridCol w="4186808">
                  <a:extLst>
                    <a:ext uri="{9D8B030D-6E8A-4147-A177-3AD203B41FA5}">
                      <a16:colId xmlns:a16="http://schemas.microsoft.com/office/drawing/2014/main" val="3785030551"/>
                    </a:ext>
                  </a:extLst>
                </a:gridCol>
              </a:tblGrid>
              <a:tr h="370840">
                <a:tc>
                  <a:txBody>
                    <a:bodyPr/>
                    <a:lstStyle/>
                    <a:p>
                      <a:r>
                        <a:rPr lang="de-DE" sz="1800" dirty="0"/>
                        <a:t>1. Fachsemester (</a:t>
                      </a:r>
                      <a:r>
                        <a:rPr lang="de-DE" sz="1800" dirty="0" err="1"/>
                        <a:t>SoSe</a:t>
                      </a:r>
                      <a:r>
                        <a:rPr lang="de-DE" sz="1800" dirty="0"/>
                        <a:t>)</a:t>
                      </a:r>
                    </a:p>
                  </a:txBody>
                  <a:tcPr/>
                </a:tc>
                <a:tc>
                  <a:txBody>
                    <a:bodyPr/>
                    <a:lstStyle/>
                    <a:p>
                      <a:r>
                        <a:rPr lang="de-DE" sz="1800" dirty="0"/>
                        <a:t>2. Fachsemester (</a:t>
                      </a:r>
                      <a:r>
                        <a:rPr lang="de-DE" sz="1800" dirty="0" err="1"/>
                        <a:t>WiSe</a:t>
                      </a:r>
                      <a:r>
                        <a:rPr lang="de-DE" sz="1800" dirty="0"/>
                        <a:t>)</a:t>
                      </a:r>
                    </a:p>
                  </a:txBody>
                  <a:tcPr/>
                </a:tc>
                <a:extLst>
                  <a:ext uri="{0D108BD9-81ED-4DB2-BD59-A6C34878D82A}">
                    <a16:rowId xmlns:a16="http://schemas.microsoft.com/office/drawing/2014/main" val="438176119"/>
                  </a:ext>
                </a:extLst>
              </a:tr>
              <a:tr h="370840">
                <a:tc>
                  <a:txBody>
                    <a:bodyPr/>
                    <a:lstStyle/>
                    <a:p>
                      <a:r>
                        <a:rPr lang="de-DE" sz="1800" b="1" i="0" u="none" strike="noStrike" kern="1200" baseline="0" dirty="0">
                          <a:solidFill>
                            <a:schemeClr val="dk1"/>
                          </a:solidFill>
                          <a:latin typeface="+mn-lt"/>
                          <a:ea typeface="+mn-ea"/>
                          <a:cs typeface="+mn-cs"/>
                        </a:rPr>
                        <a:t>BGB AT </a:t>
                      </a:r>
                      <a:br>
                        <a:rPr lang="de-DE" sz="1800" b="1" i="0" u="none" strike="noStrike" kern="1200" baseline="0" dirty="0">
                          <a:solidFill>
                            <a:schemeClr val="dk1"/>
                          </a:solidFill>
                          <a:latin typeface="+mn-lt"/>
                          <a:ea typeface="+mn-ea"/>
                          <a:cs typeface="+mn-cs"/>
                        </a:rPr>
                      </a:br>
                      <a:r>
                        <a:rPr lang="de-DE" sz="1800" b="0" i="0" u="none" strike="noStrike" kern="1200" baseline="0" dirty="0">
                          <a:solidFill>
                            <a:schemeClr val="dk1"/>
                          </a:solidFill>
                          <a:latin typeface="+mn-lt"/>
                          <a:ea typeface="+mn-ea"/>
                          <a:cs typeface="+mn-cs"/>
                        </a:rPr>
                        <a:t>(Zivilrecht I)</a:t>
                      </a:r>
                      <a:endParaRPr lang="de-DE" sz="1800" dirty="0"/>
                    </a:p>
                  </a:txBody>
                  <a:tcPr/>
                </a:tc>
                <a:tc>
                  <a:txBody>
                    <a:bodyPr/>
                    <a:lstStyle/>
                    <a:p>
                      <a:r>
                        <a:rPr lang="de-DE" sz="1800" b="1" i="0" u="none" strike="noStrike" kern="1200" baseline="0" dirty="0">
                          <a:solidFill>
                            <a:schemeClr val="dk1"/>
                          </a:solidFill>
                          <a:latin typeface="+mn-lt"/>
                          <a:ea typeface="+mn-ea"/>
                          <a:cs typeface="+mn-cs"/>
                        </a:rPr>
                        <a:t>Gesetzliche Schuldverhältnisse und Sachenrecht I</a:t>
                      </a:r>
                      <a:r>
                        <a:rPr lang="de-DE" sz="1800" b="0" i="0" u="none" strike="noStrike" kern="1200" baseline="0" dirty="0">
                          <a:solidFill>
                            <a:schemeClr val="dk1"/>
                          </a:solidFill>
                          <a:latin typeface="+mn-lt"/>
                          <a:ea typeface="+mn-ea"/>
                          <a:cs typeface="+mn-cs"/>
                        </a:rPr>
                        <a:t> (Zivilrecht III)</a:t>
                      </a:r>
                      <a:endParaRPr lang="de-DE" sz="1800" dirty="0"/>
                    </a:p>
                  </a:txBody>
                  <a:tcPr/>
                </a:tc>
                <a:extLst>
                  <a:ext uri="{0D108BD9-81ED-4DB2-BD59-A6C34878D82A}">
                    <a16:rowId xmlns:a16="http://schemas.microsoft.com/office/drawing/2014/main" val="590186592"/>
                  </a:ext>
                </a:extLst>
              </a:tr>
              <a:tr h="370840">
                <a:tc>
                  <a:txBody>
                    <a:bodyPr/>
                    <a:lstStyle/>
                    <a:p>
                      <a:r>
                        <a:rPr lang="de-DE" sz="1800" b="1" i="0" u="none" strike="noStrike" kern="1200" baseline="0" dirty="0">
                          <a:solidFill>
                            <a:schemeClr val="dk1"/>
                          </a:solidFill>
                          <a:latin typeface="+mn-lt"/>
                          <a:ea typeface="+mn-ea"/>
                          <a:cs typeface="+mn-cs"/>
                        </a:rPr>
                        <a:t>Grundrechte mit Verfassungsprozessrecht </a:t>
                      </a:r>
                      <a:r>
                        <a:rPr lang="de-DE" sz="1800" b="0" i="0" u="none" strike="noStrike" kern="1200" baseline="0" dirty="0">
                          <a:solidFill>
                            <a:schemeClr val="dk1"/>
                          </a:solidFill>
                          <a:latin typeface="+mn-lt"/>
                          <a:ea typeface="+mn-ea"/>
                          <a:cs typeface="+mn-cs"/>
                        </a:rPr>
                        <a:t>(Öffentliches Recht II)</a:t>
                      </a:r>
                      <a:endParaRPr lang="de-DE" sz="1800" dirty="0"/>
                    </a:p>
                  </a:txBody>
                  <a:tcPr/>
                </a:tc>
                <a:tc>
                  <a:txBody>
                    <a:bodyPr/>
                    <a:lstStyle/>
                    <a:p>
                      <a:r>
                        <a:rPr lang="de-DE" sz="1800" b="1" i="0" u="none" strike="noStrike" kern="1200" baseline="0" dirty="0">
                          <a:solidFill>
                            <a:schemeClr val="dk1"/>
                          </a:solidFill>
                          <a:latin typeface="+mn-lt"/>
                          <a:ea typeface="+mn-ea"/>
                          <a:cs typeface="+mn-cs"/>
                        </a:rPr>
                        <a:t>Staatsorganisationsrecht </a:t>
                      </a:r>
                      <a:br>
                        <a:rPr lang="de-DE" sz="1800" b="1" i="0" u="none" strike="noStrike" kern="1200" baseline="0" dirty="0">
                          <a:solidFill>
                            <a:schemeClr val="dk1"/>
                          </a:solidFill>
                          <a:latin typeface="+mn-lt"/>
                          <a:ea typeface="+mn-ea"/>
                          <a:cs typeface="+mn-cs"/>
                        </a:rPr>
                      </a:br>
                      <a:r>
                        <a:rPr lang="de-DE" sz="1800" b="0" i="0" u="none" strike="noStrike" kern="1200" baseline="0" dirty="0">
                          <a:solidFill>
                            <a:schemeClr val="dk1"/>
                          </a:solidFill>
                          <a:latin typeface="+mn-lt"/>
                          <a:ea typeface="+mn-ea"/>
                          <a:cs typeface="+mn-cs"/>
                        </a:rPr>
                        <a:t>(Öffentliches Recht I)</a:t>
                      </a:r>
                      <a:endParaRPr lang="de-DE" sz="1800" dirty="0"/>
                    </a:p>
                  </a:txBody>
                  <a:tcPr/>
                </a:tc>
                <a:extLst>
                  <a:ext uri="{0D108BD9-81ED-4DB2-BD59-A6C34878D82A}">
                    <a16:rowId xmlns:a16="http://schemas.microsoft.com/office/drawing/2014/main" val="2747046231"/>
                  </a:ext>
                </a:extLst>
              </a:tr>
              <a:tr h="370840">
                <a:tc>
                  <a:txBody>
                    <a:bodyPr/>
                    <a:lstStyle/>
                    <a:p>
                      <a:endParaRPr lang="de-DE" sz="1800" dirty="0"/>
                    </a:p>
                  </a:txBody>
                  <a:tcPr/>
                </a:tc>
                <a:tc>
                  <a:txBody>
                    <a:bodyPr/>
                    <a:lstStyle/>
                    <a:p>
                      <a:r>
                        <a:rPr lang="de-DE" sz="1800" b="1" i="0" u="none" strike="noStrike" kern="1200" baseline="0" dirty="0">
                          <a:solidFill>
                            <a:schemeClr val="dk1"/>
                          </a:solidFill>
                          <a:latin typeface="+mn-lt"/>
                          <a:ea typeface="+mn-ea"/>
                          <a:cs typeface="+mn-cs"/>
                        </a:rPr>
                        <a:t>Strafrecht AT </a:t>
                      </a:r>
                      <a:br>
                        <a:rPr lang="de-DE" sz="1800" b="1" i="0" u="none" strike="noStrike" kern="1200" baseline="0" dirty="0">
                          <a:solidFill>
                            <a:schemeClr val="dk1"/>
                          </a:solidFill>
                          <a:latin typeface="+mn-lt"/>
                          <a:ea typeface="+mn-ea"/>
                          <a:cs typeface="+mn-cs"/>
                        </a:rPr>
                      </a:br>
                      <a:r>
                        <a:rPr lang="de-DE" sz="1800" b="0" i="0" u="none" strike="noStrike" kern="1200" baseline="0" dirty="0">
                          <a:solidFill>
                            <a:schemeClr val="dk1"/>
                          </a:solidFill>
                          <a:latin typeface="+mn-lt"/>
                          <a:ea typeface="+mn-ea"/>
                          <a:cs typeface="+mn-cs"/>
                        </a:rPr>
                        <a:t>(Strafrecht I)</a:t>
                      </a:r>
                      <a:endParaRPr lang="de-DE" sz="1800" dirty="0"/>
                    </a:p>
                  </a:txBody>
                  <a:tcPr/>
                </a:tc>
                <a:extLst>
                  <a:ext uri="{0D108BD9-81ED-4DB2-BD59-A6C34878D82A}">
                    <a16:rowId xmlns:a16="http://schemas.microsoft.com/office/drawing/2014/main" val="801426505"/>
                  </a:ext>
                </a:extLst>
              </a:tr>
            </a:tbl>
          </a:graphicData>
        </a:graphic>
      </p:graphicFrame>
      <p:graphicFrame>
        <p:nvGraphicFramePr>
          <p:cNvPr id="5" name="Tabelle 4">
            <a:extLst>
              <a:ext uri="{FF2B5EF4-FFF2-40B4-BE49-F238E27FC236}">
                <a16:creationId xmlns:a16="http://schemas.microsoft.com/office/drawing/2014/main" id="{1CD37C8B-4E81-411C-9C37-81FDE34DF00F}"/>
              </a:ext>
            </a:extLst>
          </p:cNvPr>
          <p:cNvGraphicFramePr>
            <a:graphicFrameLocks noGrp="1"/>
          </p:cNvGraphicFramePr>
          <p:nvPr/>
        </p:nvGraphicFramePr>
        <p:xfrm>
          <a:off x="583359" y="4099242"/>
          <a:ext cx="7992888" cy="1645920"/>
        </p:xfrm>
        <a:graphic>
          <a:graphicData uri="http://schemas.openxmlformats.org/drawingml/2006/table">
            <a:tbl>
              <a:tblPr firstRow="1" bandRow="1">
                <a:tableStyleId>{69CF1AB2-1976-4502-BF36-3FF5EA218861}</a:tableStyleId>
              </a:tblPr>
              <a:tblGrid>
                <a:gridCol w="3806080">
                  <a:extLst>
                    <a:ext uri="{9D8B030D-6E8A-4147-A177-3AD203B41FA5}">
                      <a16:colId xmlns:a16="http://schemas.microsoft.com/office/drawing/2014/main" val="2348242561"/>
                    </a:ext>
                  </a:extLst>
                </a:gridCol>
                <a:gridCol w="4186808">
                  <a:extLst>
                    <a:ext uri="{9D8B030D-6E8A-4147-A177-3AD203B41FA5}">
                      <a16:colId xmlns:a16="http://schemas.microsoft.com/office/drawing/2014/main" val="3785030551"/>
                    </a:ext>
                  </a:extLst>
                </a:gridCol>
              </a:tblGrid>
              <a:tr h="303630">
                <a:tc>
                  <a:txBody>
                    <a:bodyPr/>
                    <a:lstStyle/>
                    <a:p>
                      <a:r>
                        <a:rPr lang="de-DE" sz="1800" dirty="0"/>
                        <a:t>3. Fachsemester (</a:t>
                      </a:r>
                      <a:r>
                        <a:rPr lang="de-DE" sz="1800" dirty="0" err="1"/>
                        <a:t>SoSe</a:t>
                      </a:r>
                      <a:r>
                        <a:rPr lang="de-DE" sz="1800" dirty="0"/>
                        <a:t>)</a:t>
                      </a:r>
                    </a:p>
                  </a:txBody>
                  <a:tcPr/>
                </a:tc>
                <a:tc>
                  <a:txBody>
                    <a:bodyPr/>
                    <a:lstStyle/>
                    <a:p>
                      <a:r>
                        <a:rPr lang="de-DE" sz="1800" dirty="0"/>
                        <a:t>4. Fachsemester (</a:t>
                      </a:r>
                      <a:r>
                        <a:rPr lang="de-DE" sz="1800" dirty="0" err="1"/>
                        <a:t>WiSe</a:t>
                      </a:r>
                      <a:r>
                        <a:rPr lang="de-DE" sz="1800" dirty="0"/>
                        <a:t>)</a:t>
                      </a:r>
                    </a:p>
                  </a:txBody>
                  <a:tcPr/>
                </a:tc>
                <a:extLst>
                  <a:ext uri="{0D108BD9-81ED-4DB2-BD59-A6C34878D82A}">
                    <a16:rowId xmlns:a16="http://schemas.microsoft.com/office/drawing/2014/main" val="438176119"/>
                  </a:ext>
                </a:extLst>
              </a:tr>
              <a:tr h="424250">
                <a:tc>
                  <a:txBody>
                    <a:bodyPr/>
                    <a:lstStyle/>
                    <a:p>
                      <a:r>
                        <a:rPr lang="de-DE" sz="1800" b="1" i="0" u="none" strike="noStrike" kern="1200" baseline="0" dirty="0">
                          <a:solidFill>
                            <a:schemeClr val="dk1"/>
                          </a:solidFill>
                          <a:latin typeface="+mn-lt"/>
                          <a:ea typeface="+mn-ea"/>
                          <a:cs typeface="+mn-cs"/>
                        </a:rPr>
                        <a:t>Schuldrecht Allgemeiner Teil und Kaufrecht</a:t>
                      </a:r>
                      <a:r>
                        <a:rPr lang="de-DE" sz="1800" b="0" i="0" u="none" strike="noStrike" kern="1200" baseline="0" dirty="0">
                          <a:solidFill>
                            <a:schemeClr val="dk1"/>
                          </a:solidFill>
                          <a:latin typeface="+mn-lt"/>
                          <a:ea typeface="+mn-ea"/>
                          <a:cs typeface="+mn-cs"/>
                        </a:rPr>
                        <a:t> (Zivilrecht II)</a:t>
                      </a:r>
                      <a:endParaRPr lang="de-DE" sz="1800" u="none" dirty="0"/>
                    </a:p>
                  </a:txBody>
                  <a:tcPr/>
                </a:tc>
                <a:tc>
                  <a:txBody>
                    <a:bodyPr/>
                    <a:lstStyle/>
                    <a:p>
                      <a:r>
                        <a:rPr lang="de-DE" sz="1800" b="1" i="0" u="none" strike="noStrike" kern="1200" baseline="0" dirty="0">
                          <a:solidFill>
                            <a:schemeClr val="dk1"/>
                          </a:solidFill>
                          <a:latin typeface="+mn-lt"/>
                          <a:ea typeface="+mn-ea"/>
                          <a:cs typeface="+mn-cs"/>
                        </a:rPr>
                        <a:t>Allgemeines Verwaltungsrecht </a:t>
                      </a:r>
                      <a:br>
                        <a:rPr lang="de-DE" sz="1800" b="1" i="0" u="none" strike="noStrike" kern="1200" baseline="0" dirty="0">
                          <a:solidFill>
                            <a:schemeClr val="dk1"/>
                          </a:solidFill>
                          <a:latin typeface="+mn-lt"/>
                          <a:ea typeface="+mn-ea"/>
                          <a:cs typeface="+mn-cs"/>
                        </a:rPr>
                      </a:br>
                      <a:r>
                        <a:rPr lang="de-DE" sz="1800" b="0" i="0" u="none" strike="noStrike" kern="1200" baseline="0" dirty="0">
                          <a:solidFill>
                            <a:schemeClr val="dk1"/>
                          </a:solidFill>
                          <a:latin typeface="+mn-lt"/>
                          <a:ea typeface="+mn-ea"/>
                          <a:cs typeface="+mn-cs"/>
                        </a:rPr>
                        <a:t>(Öffentliches Recht III)</a:t>
                      </a:r>
                      <a:endParaRPr lang="de-DE" sz="1800" dirty="0"/>
                    </a:p>
                  </a:txBody>
                  <a:tcPr/>
                </a:tc>
                <a:extLst>
                  <a:ext uri="{0D108BD9-81ED-4DB2-BD59-A6C34878D82A}">
                    <a16:rowId xmlns:a16="http://schemas.microsoft.com/office/drawing/2014/main" val="590186592"/>
                  </a:ext>
                </a:extLst>
              </a:tr>
              <a:tr h="424250">
                <a:tc>
                  <a:txBody>
                    <a:bodyPr/>
                    <a:lstStyle/>
                    <a:p>
                      <a:r>
                        <a:rPr lang="de-DE" sz="1800" b="1" i="0" u="none" strike="noStrike" kern="1200" baseline="0" dirty="0">
                          <a:solidFill>
                            <a:schemeClr val="dk1"/>
                          </a:solidFill>
                          <a:latin typeface="+mn-lt"/>
                          <a:ea typeface="+mn-ea"/>
                          <a:cs typeface="+mn-cs"/>
                        </a:rPr>
                        <a:t>Strafrecht BT </a:t>
                      </a:r>
                      <a:br>
                        <a:rPr lang="de-DE" sz="1800" b="0" i="0" u="none" strike="noStrike" kern="1200" baseline="0" dirty="0">
                          <a:solidFill>
                            <a:schemeClr val="dk1"/>
                          </a:solidFill>
                          <a:latin typeface="+mn-lt"/>
                          <a:ea typeface="+mn-ea"/>
                          <a:cs typeface="+mn-cs"/>
                        </a:rPr>
                      </a:br>
                      <a:r>
                        <a:rPr lang="de-DE" sz="1800" b="0" i="0" u="none" strike="noStrike" kern="1200" baseline="0" dirty="0">
                          <a:solidFill>
                            <a:schemeClr val="dk1"/>
                          </a:solidFill>
                          <a:latin typeface="+mn-lt"/>
                          <a:ea typeface="+mn-ea"/>
                          <a:cs typeface="+mn-cs"/>
                        </a:rPr>
                        <a:t>(Strafrecht II)</a:t>
                      </a:r>
                      <a:endParaRPr lang="de-DE" sz="1800" u="none" dirty="0"/>
                    </a:p>
                  </a:txBody>
                  <a:tcPr/>
                </a:tc>
                <a:tc>
                  <a:txBody>
                    <a:bodyPr/>
                    <a:lstStyle/>
                    <a:p>
                      <a:endParaRPr lang="de-DE" sz="1800" dirty="0"/>
                    </a:p>
                  </a:txBody>
                  <a:tcPr/>
                </a:tc>
                <a:extLst>
                  <a:ext uri="{0D108BD9-81ED-4DB2-BD59-A6C34878D82A}">
                    <a16:rowId xmlns:a16="http://schemas.microsoft.com/office/drawing/2014/main" val="2747046231"/>
                  </a:ext>
                </a:extLst>
              </a:tr>
            </a:tbl>
          </a:graphicData>
        </a:graphic>
      </p:graphicFrame>
    </p:spTree>
    <p:extLst>
      <p:ext uri="{BB962C8B-B14F-4D97-AF65-F5344CB8AC3E}">
        <p14:creationId xmlns:p14="http://schemas.microsoft.com/office/powerpoint/2010/main" val="32779134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algn="ctr"/>
            <a:r>
              <a:rPr lang="de-DE" altLang="de-DE" b="1" dirty="0"/>
              <a:t>Anforderungen an die Absolvierung</a:t>
            </a:r>
            <a:br>
              <a:rPr lang="de-DE" altLang="de-DE" b="1" dirty="0"/>
            </a:br>
            <a:r>
              <a:rPr lang="de-DE" altLang="de-DE" b="1" dirty="0"/>
              <a:t>der Zwischenprüfung</a:t>
            </a:r>
          </a:p>
        </p:txBody>
      </p:sp>
      <p:sp>
        <p:nvSpPr>
          <p:cNvPr id="4099" name="Rectangle 3"/>
          <p:cNvSpPr>
            <a:spLocks noGrp="1" noChangeArrowheads="1"/>
          </p:cNvSpPr>
          <p:nvPr>
            <p:ph type="body" idx="1"/>
          </p:nvPr>
        </p:nvSpPr>
        <p:spPr>
          <a:xfrm>
            <a:off x="457200" y="1340768"/>
            <a:ext cx="8435280" cy="4824536"/>
          </a:xfrm>
        </p:spPr>
        <p:txBody>
          <a:bodyPr/>
          <a:lstStyle/>
          <a:p>
            <a:pPr marL="85725" indent="0" algn="ctr">
              <a:buNone/>
            </a:pPr>
            <a:endParaRPr lang="de-DE" altLang="de-DE" dirty="0"/>
          </a:p>
          <a:p>
            <a:pPr marL="85725" indent="0" algn="ctr">
              <a:buNone/>
            </a:pPr>
            <a:r>
              <a:rPr lang="de-DE" dirty="0">
                <a:effectLst/>
                <a:latin typeface="Calibri" panose="020F0502020204030204" pitchFamily="34" charset="0"/>
                <a:ea typeface="Calibri" panose="020F0502020204030204" pitchFamily="34" charset="0"/>
                <a:cs typeface="Times New Roman" panose="02020603050405020304" pitchFamily="18" charset="0"/>
              </a:rPr>
              <a:t>Für die </a:t>
            </a:r>
            <a:r>
              <a:rPr lang="de-DE" dirty="0">
                <a:latin typeface="Calibri" panose="020F0502020204030204" pitchFamily="34" charset="0"/>
                <a:ea typeface="Calibri" panose="020F0502020204030204" pitchFamily="34" charset="0"/>
                <a:cs typeface="Times New Roman" panose="02020603050405020304" pitchFamily="18" charset="0"/>
              </a:rPr>
              <a:t>Zwischenprüfung</a:t>
            </a:r>
            <a:r>
              <a:rPr lang="de-DE" dirty="0">
                <a:effectLst/>
                <a:latin typeface="Calibri" panose="020F0502020204030204" pitchFamily="34" charset="0"/>
                <a:ea typeface="Calibri" panose="020F0502020204030204" pitchFamily="34" charset="0"/>
                <a:cs typeface="Times New Roman" panose="02020603050405020304" pitchFamily="18" charset="0"/>
              </a:rPr>
              <a:t> müssen die Studierenden</a:t>
            </a:r>
            <a:br>
              <a:rPr lang="de-DE" dirty="0">
                <a:effectLst/>
                <a:latin typeface="Calibri" panose="020F0502020204030204" pitchFamily="34" charset="0"/>
                <a:ea typeface="Calibri" panose="020F0502020204030204" pitchFamily="34" charset="0"/>
                <a:cs typeface="Times New Roman" panose="02020603050405020304" pitchFamily="18" charset="0"/>
              </a:rPr>
            </a:br>
            <a:r>
              <a:rPr lang="de-DE" b="1" dirty="0">
                <a:effectLst/>
                <a:latin typeface="Calibri" panose="020F0502020204030204" pitchFamily="34" charset="0"/>
                <a:ea typeface="Calibri" panose="020F0502020204030204" pitchFamily="34" charset="0"/>
                <a:cs typeface="Times New Roman" panose="02020603050405020304" pitchFamily="18" charset="0"/>
              </a:rPr>
              <a:t>bis zum Ende des 6. Fachsemesters </a:t>
            </a:r>
            <a:br>
              <a:rPr lang="de-DE" b="1" dirty="0">
                <a:effectLst/>
                <a:latin typeface="Calibri" panose="020F0502020204030204" pitchFamily="34" charset="0"/>
                <a:ea typeface="Calibri" panose="020F0502020204030204" pitchFamily="34" charset="0"/>
                <a:cs typeface="Times New Roman" panose="02020603050405020304" pitchFamily="18" charset="0"/>
              </a:rPr>
            </a:br>
            <a:r>
              <a:rPr lang="de-DE" b="1" dirty="0">
                <a:effectLst/>
                <a:latin typeface="Calibri" panose="020F0502020204030204" pitchFamily="34" charset="0"/>
                <a:ea typeface="Calibri" panose="020F0502020204030204" pitchFamily="34" charset="0"/>
                <a:cs typeface="Times New Roman" panose="02020603050405020304" pitchFamily="18" charset="0"/>
              </a:rPr>
              <a:t>von acht </a:t>
            </a:r>
            <a:r>
              <a:rPr lang="de-DE" dirty="0">
                <a:effectLst/>
                <a:latin typeface="Calibri" panose="020F0502020204030204" pitchFamily="34" charset="0"/>
                <a:ea typeface="Calibri" panose="020F0502020204030204" pitchFamily="34" charset="0"/>
                <a:cs typeface="Times New Roman" panose="02020603050405020304" pitchFamily="18" charset="0"/>
              </a:rPr>
              <a:t>(Semesterabschluss-)</a:t>
            </a:r>
            <a:r>
              <a:rPr lang="de-DE" b="1" dirty="0">
                <a:effectLst/>
                <a:latin typeface="Calibri" panose="020F0502020204030204" pitchFamily="34" charset="0"/>
                <a:ea typeface="Calibri" panose="020F0502020204030204" pitchFamily="34" charset="0"/>
                <a:cs typeface="Times New Roman" panose="02020603050405020304" pitchFamily="18" charset="0"/>
              </a:rPr>
              <a:t>Klausuren</a:t>
            </a:r>
            <a:r>
              <a:rPr lang="de-DE" dirty="0">
                <a:effectLst/>
                <a:latin typeface="Calibri" panose="020F0502020204030204" pitchFamily="34" charset="0"/>
                <a:ea typeface="Calibri" panose="020F0502020204030204" pitchFamily="34" charset="0"/>
                <a:cs typeface="Times New Roman" panose="02020603050405020304" pitchFamily="18" charset="0"/>
              </a:rPr>
              <a:t> </a:t>
            </a:r>
            <a:r>
              <a:rPr lang="de-DE" b="1" dirty="0">
                <a:effectLst/>
                <a:latin typeface="Calibri" panose="020F0502020204030204" pitchFamily="34" charset="0"/>
                <a:ea typeface="Calibri" panose="020F0502020204030204" pitchFamily="34" charset="0"/>
                <a:cs typeface="Times New Roman" panose="02020603050405020304" pitchFamily="18" charset="0"/>
              </a:rPr>
              <a:t>sieben bestehen</a:t>
            </a:r>
          </a:p>
          <a:p>
            <a:pPr marL="85725" indent="0" algn="ctr">
              <a:buNone/>
            </a:pPr>
            <a:r>
              <a:rPr lang="de-DE" b="1" dirty="0">
                <a:effectLst/>
                <a:latin typeface="Calibri" panose="020F0502020204030204" pitchFamily="34" charset="0"/>
                <a:ea typeface="Calibri" panose="020F0502020204030204" pitchFamily="34" charset="0"/>
                <a:cs typeface="Times New Roman" panose="02020603050405020304" pitchFamily="18" charset="0"/>
              </a:rPr>
              <a:t>und</a:t>
            </a:r>
            <a:r>
              <a:rPr lang="de-DE" dirty="0">
                <a:effectLst/>
                <a:latin typeface="Calibri" panose="020F0502020204030204" pitchFamily="34" charset="0"/>
                <a:ea typeface="Calibri" panose="020F0502020204030204" pitchFamily="34" charset="0"/>
                <a:cs typeface="Times New Roman" panose="02020603050405020304" pitchFamily="18" charset="0"/>
              </a:rPr>
              <a:t> des Weiteren </a:t>
            </a:r>
            <a:r>
              <a:rPr lang="de-DE" b="1" dirty="0">
                <a:effectLst/>
                <a:latin typeface="Calibri" panose="020F0502020204030204" pitchFamily="34" charset="0"/>
                <a:ea typeface="Calibri" panose="020F0502020204030204" pitchFamily="34" charset="0"/>
                <a:cs typeface="Times New Roman" panose="02020603050405020304" pitchFamily="18" charset="0"/>
              </a:rPr>
              <a:t>eine</a:t>
            </a:r>
            <a:r>
              <a:rPr lang="de-DE" dirty="0">
                <a:effectLst/>
                <a:latin typeface="Calibri" panose="020F0502020204030204" pitchFamily="34" charset="0"/>
                <a:ea typeface="Calibri" panose="020F0502020204030204" pitchFamily="34" charset="0"/>
                <a:cs typeface="Times New Roman" panose="02020603050405020304" pitchFamily="18" charset="0"/>
              </a:rPr>
              <a:t> </a:t>
            </a:r>
            <a:r>
              <a:rPr lang="de-DE" b="1" dirty="0">
                <a:effectLst/>
                <a:latin typeface="Calibri" panose="020F0502020204030204" pitchFamily="34" charset="0"/>
                <a:ea typeface="Calibri" panose="020F0502020204030204" pitchFamily="34" charset="0"/>
                <a:cs typeface="Times New Roman" panose="02020603050405020304" pitchFamily="18" charset="0"/>
              </a:rPr>
              <a:t>Hausarbeit</a:t>
            </a:r>
            <a:r>
              <a:rPr lang="de-DE" dirty="0">
                <a:effectLst/>
                <a:latin typeface="Calibri" panose="020F0502020204030204" pitchFamily="34" charset="0"/>
                <a:ea typeface="Calibri" panose="020F0502020204030204" pitchFamily="34" charset="0"/>
                <a:cs typeface="Times New Roman" panose="02020603050405020304" pitchFamily="18" charset="0"/>
              </a:rPr>
              <a:t> erfolgreich absolvieren.</a:t>
            </a:r>
          </a:p>
          <a:p>
            <a:pPr marL="85725" indent="0" algn="ctr">
              <a:buNone/>
            </a:pPr>
            <a:endParaRPr lang="de-DE" dirty="0">
              <a:latin typeface="Calibri" panose="020F0502020204030204" pitchFamily="34" charset="0"/>
              <a:ea typeface="Calibri" panose="020F0502020204030204" pitchFamily="34" charset="0"/>
              <a:cs typeface="Times New Roman" panose="02020603050405020304" pitchFamily="18" charset="0"/>
            </a:endParaRPr>
          </a:p>
          <a:p>
            <a:pPr marL="85725" indent="0" algn="ctr">
              <a:buNone/>
            </a:pPr>
            <a:r>
              <a:rPr lang="de-DE"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Achtung</a:t>
            </a:r>
            <a:r>
              <a:rPr lang="de-DE" dirty="0">
                <a:highlight>
                  <a:srgbClr val="FFFF00"/>
                </a:highlight>
                <a:latin typeface="Calibri" panose="020F0502020204030204" pitchFamily="34" charset="0"/>
                <a:ea typeface="Calibri" panose="020F0502020204030204" pitchFamily="34" charset="0"/>
                <a:cs typeface="Times New Roman" panose="02020603050405020304" pitchFamily="18" charset="0"/>
              </a:rPr>
              <a:t>: Auch wenn nur sieben Klausuren bestanden werden müssen, </a:t>
            </a:r>
            <a:r>
              <a:rPr lang="de-DE"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müssen alle acht Klausuren belegt </a:t>
            </a:r>
            <a:r>
              <a:rPr lang="de-DE" dirty="0">
                <a:highlight>
                  <a:srgbClr val="FFFF00"/>
                </a:highlight>
                <a:latin typeface="Calibri" panose="020F0502020204030204" pitchFamily="34" charset="0"/>
                <a:ea typeface="Calibri" panose="020F0502020204030204" pitchFamily="34" charset="0"/>
                <a:cs typeface="Times New Roman" panose="02020603050405020304" pitchFamily="18" charset="0"/>
              </a:rPr>
              <a:t>werden.</a:t>
            </a:r>
          </a:p>
          <a:p>
            <a:pPr marL="85725" indent="0" algn="ctr">
              <a:buNone/>
            </a:pPr>
            <a:endParaRPr lang="de-DE" b="1" dirty="0">
              <a:latin typeface="Calibri" panose="020F0502020204030204" pitchFamily="34" charset="0"/>
              <a:ea typeface="Calibri" panose="020F0502020204030204" pitchFamily="34" charset="0"/>
              <a:cs typeface="Times New Roman" panose="02020603050405020304" pitchFamily="18" charset="0"/>
            </a:endParaRPr>
          </a:p>
          <a:p>
            <a:pPr marL="85725" indent="0" algn="ctr">
              <a:buNone/>
            </a:pPr>
            <a:r>
              <a:rPr lang="de-DE" dirty="0">
                <a:latin typeface="Calibri" panose="020F0502020204030204" pitchFamily="34" charset="0"/>
                <a:ea typeface="Calibri" panose="020F0502020204030204" pitchFamily="34" charset="0"/>
                <a:cs typeface="Calibri" panose="020F0502020204030204" pitchFamily="34" charset="0"/>
              </a:rPr>
              <a:t>Bei der Zählung der Anzahl der Fachsemester werden </a:t>
            </a:r>
            <a:r>
              <a:rPr lang="de-DE" b="1" dirty="0">
                <a:latin typeface="Calibri" panose="020F0502020204030204" pitchFamily="34" charset="0"/>
                <a:ea typeface="Calibri" panose="020F0502020204030204" pitchFamily="34" charset="0"/>
                <a:cs typeface="Calibri" panose="020F0502020204030204" pitchFamily="34" charset="0"/>
              </a:rPr>
              <a:t>Urlaubssemester</a:t>
            </a:r>
            <a:r>
              <a:rPr lang="de-DE" dirty="0">
                <a:latin typeface="Calibri" panose="020F0502020204030204" pitchFamily="34" charset="0"/>
                <a:ea typeface="Calibri" panose="020F0502020204030204" pitchFamily="34" charset="0"/>
                <a:cs typeface="Calibri" panose="020F0502020204030204" pitchFamily="34" charset="0"/>
              </a:rPr>
              <a:t> nicht mitgezählt (in einem Urlaubssemester können aber keine Leistungen erbracht werden).</a:t>
            </a:r>
            <a:endParaRPr lang="de-DE"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09378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9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9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09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algn="ctr"/>
            <a:r>
              <a:rPr lang="de-DE" altLang="de-DE" b="1" dirty="0"/>
              <a:t>Hausarbeit</a:t>
            </a:r>
          </a:p>
        </p:txBody>
      </p:sp>
      <p:sp>
        <p:nvSpPr>
          <p:cNvPr id="7" name="Rectangle 3">
            <a:extLst>
              <a:ext uri="{FF2B5EF4-FFF2-40B4-BE49-F238E27FC236}">
                <a16:creationId xmlns:a16="http://schemas.microsoft.com/office/drawing/2014/main" id="{D620E22B-2261-4212-8E3D-C26C33A77F1C}"/>
              </a:ext>
            </a:extLst>
          </p:cNvPr>
          <p:cNvSpPr txBox="1">
            <a:spLocks noChangeArrowheads="1"/>
          </p:cNvSpPr>
          <p:nvPr/>
        </p:nvSpPr>
        <p:spPr bwMode="auto">
          <a:xfrm>
            <a:off x="457200" y="1484784"/>
            <a:ext cx="8229600" cy="345638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257175" algn="l" rtl="0" eaLnBrk="1" fontAlgn="base" hangingPunct="1">
              <a:spcBef>
                <a:spcPct val="20000"/>
              </a:spcBef>
              <a:spcAft>
                <a:spcPct val="0"/>
              </a:spcAft>
              <a:buChar char="•"/>
              <a:defRPr sz="2000">
                <a:solidFill>
                  <a:srgbClr val="503240"/>
                </a:solidFill>
                <a:latin typeface="+mn-lt"/>
                <a:ea typeface="+mn-ea"/>
                <a:cs typeface="+mn-cs"/>
              </a:defRPr>
            </a:lvl1pPr>
            <a:lvl2pPr marL="808038" indent="-285750" algn="l" rtl="0" eaLnBrk="1" fontAlgn="base" hangingPunct="1">
              <a:spcBef>
                <a:spcPct val="20000"/>
              </a:spcBef>
              <a:spcAft>
                <a:spcPct val="0"/>
              </a:spcAft>
              <a:buChar char="–"/>
              <a:defRPr sz="2000">
                <a:solidFill>
                  <a:srgbClr val="503240"/>
                </a:solidFill>
                <a:latin typeface="+mn-lt"/>
              </a:defRPr>
            </a:lvl2pPr>
            <a:lvl3pPr marL="1216025" indent="-228600" algn="l" rtl="0" eaLnBrk="1" fontAlgn="base" hangingPunct="1">
              <a:spcBef>
                <a:spcPct val="20000"/>
              </a:spcBef>
              <a:spcAft>
                <a:spcPct val="0"/>
              </a:spcAft>
              <a:buChar char="•"/>
              <a:defRPr>
                <a:solidFill>
                  <a:srgbClr val="503240"/>
                </a:solidFill>
                <a:latin typeface="+mn-lt"/>
              </a:defRPr>
            </a:lvl3pPr>
            <a:lvl4pPr marL="1624013" indent="-228600" algn="l" rtl="0" eaLnBrk="1" fontAlgn="base" hangingPunct="1">
              <a:spcBef>
                <a:spcPct val="20000"/>
              </a:spcBef>
              <a:spcAft>
                <a:spcPct val="0"/>
              </a:spcAft>
              <a:buChar char="–"/>
              <a:defRPr>
                <a:solidFill>
                  <a:srgbClr val="503240"/>
                </a:solidFill>
                <a:latin typeface="+mn-lt"/>
              </a:defRPr>
            </a:lvl4pPr>
            <a:lvl5pPr marL="2057400" indent="-228600" algn="l" rtl="0" eaLnBrk="1" fontAlgn="base" hangingPunct="1">
              <a:spcBef>
                <a:spcPct val="20000"/>
              </a:spcBef>
              <a:spcAft>
                <a:spcPct val="0"/>
              </a:spcAft>
              <a:buChar char="»"/>
              <a:defRPr>
                <a:solidFill>
                  <a:srgbClr val="503240"/>
                </a:solidFill>
                <a:latin typeface="+mn-lt"/>
              </a:defRPr>
            </a:lvl5pPr>
            <a:lvl6pPr marL="2514600" indent="-228600" algn="l" rtl="0" eaLnBrk="1" fontAlgn="base" hangingPunct="1">
              <a:spcBef>
                <a:spcPct val="20000"/>
              </a:spcBef>
              <a:spcAft>
                <a:spcPct val="0"/>
              </a:spcAft>
              <a:buChar char="»"/>
              <a:defRPr>
                <a:solidFill>
                  <a:srgbClr val="503240"/>
                </a:solidFill>
                <a:latin typeface="+mn-lt"/>
              </a:defRPr>
            </a:lvl6pPr>
            <a:lvl7pPr marL="2971800" indent="-228600" algn="l" rtl="0" eaLnBrk="1" fontAlgn="base" hangingPunct="1">
              <a:spcBef>
                <a:spcPct val="20000"/>
              </a:spcBef>
              <a:spcAft>
                <a:spcPct val="0"/>
              </a:spcAft>
              <a:buChar char="»"/>
              <a:defRPr>
                <a:solidFill>
                  <a:srgbClr val="503240"/>
                </a:solidFill>
                <a:latin typeface="+mn-lt"/>
              </a:defRPr>
            </a:lvl7pPr>
            <a:lvl8pPr marL="3429000" indent="-228600" algn="l" rtl="0" eaLnBrk="1" fontAlgn="base" hangingPunct="1">
              <a:spcBef>
                <a:spcPct val="20000"/>
              </a:spcBef>
              <a:spcAft>
                <a:spcPct val="0"/>
              </a:spcAft>
              <a:buChar char="»"/>
              <a:defRPr>
                <a:solidFill>
                  <a:srgbClr val="503240"/>
                </a:solidFill>
                <a:latin typeface="+mn-lt"/>
              </a:defRPr>
            </a:lvl8pPr>
            <a:lvl9pPr marL="3886200" indent="-228600" algn="l" rtl="0" eaLnBrk="1" fontAlgn="base" hangingPunct="1">
              <a:spcBef>
                <a:spcPct val="20000"/>
              </a:spcBef>
              <a:spcAft>
                <a:spcPct val="0"/>
              </a:spcAft>
              <a:buChar char="»"/>
              <a:defRPr>
                <a:solidFill>
                  <a:srgbClr val="503240"/>
                </a:solidFill>
                <a:latin typeface="+mn-lt"/>
              </a:defRPr>
            </a:lvl9pPr>
          </a:lstStyle>
          <a:p>
            <a:pPr marL="85725" indent="0">
              <a:buNone/>
            </a:pPr>
            <a:r>
              <a:rPr lang="de-DE" b="1" dirty="0">
                <a:effectLst/>
                <a:latin typeface="Calibri" panose="020F0502020204030204" pitchFamily="34" charset="0"/>
                <a:ea typeface="Calibri" panose="020F0502020204030204" pitchFamily="34" charset="0"/>
                <a:cs typeface="Times New Roman" panose="02020603050405020304" pitchFamily="18" charset="0"/>
              </a:rPr>
              <a:t>1 Hausarbeit</a:t>
            </a:r>
            <a:endParaRPr lang="de-DE" dirty="0">
              <a:effectLst/>
              <a:latin typeface="Calibri" panose="020F0502020204030204" pitchFamily="34" charset="0"/>
              <a:ea typeface="Calibri" panose="020F0502020204030204" pitchFamily="34" charset="0"/>
              <a:cs typeface="Times New Roman" panose="02020603050405020304" pitchFamily="18" charset="0"/>
            </a:endParaRPr>
          </a:p>
          <a:p>
            <a:pPr marL="85725" indent="0">
              <a:buNone/>
            </a:pPr>
            <a:r>
              <a:rPr lang="de-DE" dirty="0">
                <a:effectLst/>
                <a:latin typeface="Calibri" panose="020F0502020204030204" pitchFamily="34" charset="0"/>
                <a:ea typeface="Calibri" panose="020F0502020204030204" pitchFamily="34" charset="0"/>
                <a:cs typeface="Times New Roman" panose="02020603050405020304" pitchFamily="18" charset="0"/>
              </a:rPr>
              <a:t>Jedes Semester wird in den Semesterferien eine Hausarbeit für die Zwischenprüfung angeboten. Die Studierenden können eine beliebige Hausarbeit wählen. Die Studierende haben vier Versuche zum Bestehen der Hausarbeit.</a:t>
            </a:r>
          </a:p>
          <a:p>
            <a:pPr marL="85725" indent="0">
              <a:buNone/>
            </a:pPr>
            <a:endParaRPr lang="de-DE" dirty="0">
              <a:effectLst/>
              <a:latin typeface="Calibri" panose="020F0502020204030204" pitchFamily="34" charset="0"/>
              <a:ea typeface="Calibri" panose="020F0502020204030204" pitchFamily="34" charset="0"/>
              <a:cs typeface="Times New Roman" panose="02020603050405020304" pitchFamily="18" charset="0"/>
            </a:endParaRPr>
          </a:p>
          <a:p>
            <a:pPr marL="85725" indent="0" algn="ctr">
              <a:buNone/>
            </a:pPr>
            <a:r>
              <a:rPr lang="de-DE" b="1" dirty="0">
                <a:latin typeface="Calibri" panose="020F0502020204030204" pitchFamily="34" charset="0"/>
                <a:ea typeface="Calibri" panose="020F0502020204030204" pitchFamily="34" charset="0"/>
                <a:cs typeface="Times New Roman" panose="02020603050405020304" pitchFamily="18" charset="0"/>
              </a:rPr>
              <a:t>Der Turnus ist folgendermaßen geplant:</a:t>
            </a:r>
          </a:p>
          <a:p>
            <a:pPr marL="85725" indent="0">
              <a:buNone/>
            </a:pPr>
            <a:r>
              <a:rPr lang="de-DE" dirty="0">
                <a:latin typeface="Calibri" panose="020F0502020204030204" pitchFamily="34" charset="0"/>
                <a:ea typeface="Calibri" panose="020F0502020204030204" pitchFamily="34" charset="0"/>
                <a:cs typeface="Times New Roman" panose="02020603050405020304" pitchFamily="18" charset="0"/>
              </a:rPr>
              <a:t>Frühjahr 2026 (= Ende WS 25/26): Zivilrecht</a:t>
            </a:r>
          </a:p>
          <a:p>
            <a:pPr marL="85725" indent="0">
              <a:buNone/>
            </a:pPr>
            <a:r>
              <a:rPr lang="de-DE" dirty="0">
                <a:latin typeface="Calibri" panose="020F0502020204030204" pitchFamily="34" charset="0"/>
                <a:ea typeface="Calibri" panose="020F0502020204030204" pitchFamily="34" charset="0"/>
                <a:cs typeface="Times New Roman" panose="02020603050405020304" pitchFamily="18" charset="0"/>
              </a:rPr>
              <a:t>Sommer 2026 (= Ende SoSe 26): </a:t>
            </a:r>
            <a:r>
              <a:rPr lang="de-DE" dirty="0" err="1">
                <a:latin typeface="Calibri" panose="020F0502020204030204" pitchFamily="34" charset="0"/>
                <a:ea typeface="Calibri" panose="020F0502020204030204" pitchFamily="34" charset="0"/>
                <a:cs typeface="Times New Roman" panose="02020603050405020304" pitchFamily="18" charset="0"/>
              </a:rPr>
              <a:t>ÖffR</a:t>
            </a:r>
            <a:endParaRPr lang="de-DE" dirty="0">
              <a:latin typeface="Calibri" panose="020F0502020204030204" pitchFamily="34" charset="0"/>
              <a:ea typeface="Calibri" panose="020F0502020204030204" pitchFamily="34" charset="0"/>
              <a:cs typeface="Times New Roman" panose="02020603050405020304" pitchFamily="18" charset="0"/>
            </a:endParaRPr>
          </a:p>
          <a:p>
            <a:pPr marL="85725" indent="0">
              <a:buNone/>
            </a:pPr>
            <a:r>
              <a:rPr lang="de-DE" dirty="0">
                <a:latin typeface="Calibri" panose="020F0502020204030204" pitchFamily="34" charset="0"/>
                <a:ea typeface="Calibri" panose="020F0502020204030204" pitchFamily="34" charset="0"/>
                <a:cs typeface="Times New Roman" panose="02020603050405020304" pitchFamily="18" charset="0"/>
              </a:rPr>
              <a:t>Frühjahr 2027 (= Ende WS 26/27): </a:t>
            </a:r>
            <a:r>
              <a:rPr lang="de-DE" dirty="0" err="1">
                <a:latin typeface="Calibri" panose="020F0502020204030204" pitchFamily="34" charset="0"/>
                <a:ea typeface="Calibri" panose="020F0502020204030204" pitchFamily="34" charset="0"/>
                <a:cs typeface="Times New Roman" panose="02020603050405020304" pitchFamily="18" charset="0"/>
              </a:rPr>
              <a:t>StrafR</a:t>
            </a:r>
            <a:r>
              <a:rPr lang="de-DE" dirty="0">
                <a:latin typeface="Calibri" panose="020F0502020204030204" pitchFamily="34" charset="0"/>
                <a:ea typeface="Calibri" panose="020F0502020204030204" pitchFamily="34" charset="0"/>
                <a:cs typeface="Times New Roman" panose="02020603050405020304" pitchFamily="18" charset="0"/>
              </a:rPr>
              <a:t> usw.</a:t>
            </a:r>
          </a:p>
        </p:txBody>
      </p:sp>
    </p:spTree>
    <p:extLst>
      <p:ext uri="{BB962C8B-B14F-4D97-AF65-F5344CB8AC3E}">
        <p14:creationId xmlns:p14="http://schemas.microsoft.com/office/powerpoint/2010/main" val="1292160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algn="ctr"/>
            <a:r>
              <a:rPr lang="de-DE" altLang="de-DE" b="1" dirty="0"/>
              <a:t>Klausuren</a:t>
            </a:r>
          </a:p>
        </p:txBody>
      </p:sp>
      <p:sp>
        <p:nvSpPr>
          <p:cNvPr id="4099" name="Rectangle 3"/>
          <p:cNvSpPr>
            <a:spLocks noGrp="1" noChangeArrowheads="1"/>
          </p:cNvSpPr>
          <p:nvPr>
            <p:ph type="body" idx="1"/>
          </p:nvPr>
        </p:nvSpPr>
        <p:spPr>
          <a:xfrm>
            <a:off x="395536" y="1268760"/>
            <a:ext cx="8229600" cy="4176464"/>
          </a:xfrm>
        </p:spPr>
        <p:txBody>
          <a:bodyPr/>
          <a:lstStyle/>
          <a:p>
            <a:pPr marL="85725" indent="0" algn="ctr">
              <a:buNone/>
            </a:pPr>
            <a:r>
              <a:rPr lang="de-DE" dirty="0">
                <a:latin typeface="Calibri" panose="020F0502020204030204" pitchFamily="34" charset="0"/>
                <a:ea typeface="Calibri" panose="020F0502020204030204" pitchFamily="34" charset="0"/>
                <a:cs typeface="Times New Roman" panose="02020603050405020304" pitchFamily="18" charset="0"/>
              </a:rPr>
              <a:t>Es wird jeweils eine Abschlussklausur nach dem </a:t>
            </a:r>
            <a:r>
              <a:rPr lang="de-DE" b="1" dirty="0">
                <a:latin typeface="Calibri" panose="020F0502020204030204" pitchFamily="34" charset="0"/>
                <a:ea typeface="Calibri" panose="020F0502020204030204" pitchFamily="34" charset="0"/>
                <a:cs typeface="Times New Roman" panose="02020603050405020304" pitchFamily="18" charset="0"/>
              </a:rPr>
              <a:t>Ende der Vorlesungszeit in der ersten Ferienwoche </a:t>
            </a:r>
            <a:r>
              <a:rPr lang="de-DE" dirty="0">
                <a:latin typeface="Calibri" panose="020F0502020204030204" pitchFamily="34" charset="0"/>
                <a:ea typeface="Calibri" panose="020F0502020204030204" pitchFamily="34" charset="0"/>
                <a:cs typeface="Times New Roman" panose="02020603050405020304" pitchFamily="18" charset="0"/>
              </a:rPr>
              <a:t>angeboten und eine Wiederholungsklausur am E</a:t>
            </a:r>
            <a:r>
              <a:rPr lang="de-DE" b="1" dirty="0">
                <a:latin typeface="Calibri" panose="020F0502020204030204" pitchFamily="34" charset="0"/>
                <a:ea typeface="Calibri" panose="020F0502020204030204" pitchFamily="34" charset="0"/>
                <a:cs typeface="Times New Roman" panose="02020603050405020304" pitchFamily="18" charset="0"/>
              </a:rPr>
              <a:t>nde der Semesterferien </a:t>
            </a:r>
            <a:r>
              <a:rPr lang="de-DE" dirty="0">
                <a:latin typeface="Calibri" panose="020F0502020204030204" pitchFamily="34" charset="0"/>
                <a:ea typeface="Calibri" panose="020F0502020204030204" pitchFamily="34" charset="0"/>
                <a:cs typeface="Times New Roman" panose="02020603050405020304" pitchFamily="18" charset="0"/>
              </a:rPr>
              <a:t>(→ für genaue Termine vgl. Angaben zu „Einzelterminen“ zur jeweiligen Veranstaltung in Marvin: </a:t>
            </a:r>
            <a:r>
              <a:rPr lang="de-DE" b="1" dirty="0">
                <a:latin typeface="Calibri" panose="020F0502020204030204" pitchFamily="34" charset="0"/>
                <a:ea typeface="Calibri" panose="020F0502020204030204" pitchFamily="34" charset="0"/>
                <a:cs typeface="Times New Roman" panose="02020603050405020304" pitchFamily="18" charset="0"/>
              </a:rPr>
              <a:t>Ersttermin: 16.02.2026 - 20.02.2026 </a:t>
            </a:r>
            <a:r>
              <a:rPr lang="de-DE" dirty="0">
                <a:latin typeface="Calibri" panose="020F0502020204030204" pitchFamily="34" charset="0"/>
                <a:ea typeface="Calibri" panose="020F0502020204030204" pitchFamily="34" charset="0"/>
                <a:cs typeface="Times New Roman" panose="02020603050405020304" pitchFamily="18" charset="0"/>
              </a:rPr>
              <a:t>und </a:t>
            </a:r>
            <a:r>
              <a:rPr lang="de-DE" b="1" dirty="0">
                <a:latin typeface="Calibri" panose="020F0502020204030204" pitchFamily="34" charset="0"/>
                <a:ea typeface="Calibri" panose="020F0502020204030204" pitchFamily="34" charset="0"/>
                <a:cs typeface="Times New Roman" panose="02020603050405020304" pitchFamily="18" charset="0"/>
              </a:rPr>
              <a:t>Zweittermin: 07.04.2026 - 10.04.2026</a:t>
            </a:r>
            <a:r>
              <a:rPr lang="de-DE" dirty="0">
                <a:latin typeface="Calibri" panose="020F0502020204030204" pitchFamily="34" charset="0"/>
                <a:ea typeface="Calibri" panose="020F0502020204030204" pitchFamily="34" charset="0"/>
                <a:cs typeface="Times New Roman" panose="02020603050405020304" pitchFamily="18" charset="0"/>
              </a:rPr>
              <a:t>). </a:t>
            </a:r>
          </a:p>
          <a:p>
            <a:pPr marL="85725" indent="0" algn="ctr">
              <a:buNone/>
            </a:pPr>
            <a:endParaRPr lang="de-DE" dirty="0">
              <a:latin typeface="Calibri" panose="020F0502020204030204" pitchFamily="34" charset="0"/>
              <a:ea typeface="Calibri" panose="020F0502020204030204" pitchFamily="34" charset="0"/>
              <a:cs typeface="Times New Roman" panose="02020603050405020304" pitchFamily="18" charset="0"/>
            </a:endParaRPr>
          </a:p>
          <a:p>
            <a:pPr marL="85725" indent="0" algn="ctr">
              <a:buNone/>
            </a:pPr>
            <a:r>
              <a:rPr lang="de-DE" dirty="0">
                <a:latin typeface="Calibri" panose="020F0502020204030204" pitchFamily="34" charset="0"/>
                <a:ea typeface="Calibri" panose="020F0502020204030204" pitchFamily="34" charset="0"/>
                <a:cs typeface="Times New Roman" panose="02020603050405020304" pitchFamily="18" charset="0"/>
              </a:rPr>
              <a:t>Dazwischen soll eine Klausurbesprechung stattfinden, an der man auch online teilnehmen kann. Die Besprechung der Wiederholungsklausur wird in aller Regel in Präsenz erfolgen.</a:t>
            </a:r>
          </a:p>
          <a:p>
            <a:pPr marL="85725" indent="0" algn="ctr">
              <a:buNone/>
            </a:pPr>
            <a:endParaRPr lang="de-DE" dirty="0">
              <a:latin typeface="Calibri" panose="020F0502020204030204" pitchFamily="34" charset="0"/>
              <a:ea typeface="Calibri" panose="020F0502020204030204" pitchFamily="34" charset="0"/>
              <a:cs typeface="Times New Roman" panose="02020603050405020304" pitchFamily="18" charset="0"/>
            </a:endParaRPr>
          </a:p>
          <a:p>
            <a:pPr marL="85725" indent="0" algn="ctr">
              <a:buNone/>
            </a:pPr>
            <a:r>
              <a:rPr lang="de-DE" dirty="0">
                <a:latin typeface="Calibri" panose="020F0502020204030204" pitchFamily="34" charset="0"/>
                <a:ea typeface="Calibri" panose="020F0502020204030204" pitchFamily="34" charset="0"/>
                <a:cs typeface="Times New Roman" panose="02020603050405020304" pitchFamily="18" charset="0"/>
              </a:rPr>
              <a:t>Jede Veranstaltung kann zweimal belegt werden, so dass insgesamt </a:t>
            </a:r>
            <a:r>
              <a:rPr lang="de-DE" b="1" dirty="0">
                <a:latin typeface="Calibri" panose="020F0502020204030204" pitchFamily="34" charset="0"/>
                <a:ea typeface="Calibri" panose="020F0502020204030204" pitchFamily="34" charset="0"/>
                <a:cs typeface="Times New Roman" panose="02020603050405020304" pitchFamily="18" charset="0"/>
              </a:rPr>
              <a:t>vier Versuche</a:t>
            </a:r>
            <a:r>
              <a:rPr lang="de-DE" dirty="0">
                <a:latin typeface="Calibri" panose="020F0502020204030204" pitchFamily="34" charset="0"/>
                <a:ea typeface="Calibri" panose="020F0502020204030204" pitchFamily="34" charset="0"/>
                <a:cs typeface="Times New Roman" panose="02020603050405020304" pitchFamily="18" charset="0"/>
              </a:rPr>
              <a:t> pro Klausur möglich sind. </a:t>
            </a:r>
            <a:br>
              <a:rPr lang="de-DE" dirty="0">
                <a:latin typeface="Calibri" panose="020F0502020204030204" pitchFamily="34" charset="0"/>
                <a:ea typeface="Calibri" panose="020F0502020204030204" pitchFamily="34" charset="0"/>
                <a:cs typeface="Times New Roman" panose="02020603050405020304" pitchFamily="18" charset="0"/>
              </a:rPr>
            </a:br>
            <a:endParaRPr lang="de-DE" dirty="0">
              <a:latin typeface="Calibri" panose="020F0502020204030204" pitchFamily="34" charset="0"/>
              <a:ea typeface="Calibri" panose="020F0502020204030204" pitchFamily="34" charset="0"/>
              <a:cs typeface="Times New Roman" panose="02020603050405020304" pitchFamily="18" charset="0"/>
            </a:endParaRPr>
          </a:p>
          <a:p>
            <a:pPr marL="85725" indent="0" algn="ctr">
              <a:buNone/>
            </a:pPr>
            <a:endParaRPr lang="de-DE" dirty="0">
              <a:latin typeface="Calibri" panose="020F0502020204030204" pitchFamily="34" charset="0"/>
              <a:ea typeface="Calibri" panose="020F0502020204030204" pitchFamily="34" charset="0"/>
              <a:cs typeface="Times New Roman" panose="02020603050405020304" pitchFamily="18" charset="0"/>
            </a:endParaRPr>
          </a:p>
          <a:p>
            <a:pPr marL="85725" indent="0" algn="ctr">
              <a:buNone/>
            </a:pPr>
            <a:endParaRPr lang="de-DE"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08208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9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9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274638"/>
            <a:ext cx="8229600" cy="562074"/>
          </a:xfrm>
        </p:spPr>
        <p:txBody>
          <a:bodyPr/>
          <a:lstStyle/>
          <a:p>
            <a:pPr algn="ctr"/>
            <a:r>
              <a:rPr lang="de-DE" altLang="de-DE" b="1" dirty="0"/>
              <a:t>Anmeldung zu Abschlussklausuren</a:t>
            </a:r>
          </a:p>
        </p:txBody>
      </p:sp>
      <p:sp>
        <p:nvSpPr>
          <p:cNvPr id="4099" name="Rectangle 3"/>
          <p:cNvSpPr>
            <a:spLocks noGrp="1" noChangeArrowheads="1"/>
          </p:cNvSpPr>
          <p:nvPr>
            <p:ph type="body" idx="1"/>
          </p:nvPr>
        </p:nvSpPr>
        <p:spPr>
          <a:xfrm>
            <a:off x="457200" y="764704"/>
            <a:ext cx="8229600" cy="5472608"/>
          </a:xfrm>
        </p:spPr>
        <p:txBody>
          <a:bodyPr/>
          <a:lstStyle/>
          <a:p>
            <a:pPr marL="85725" indent="0" algn="ctr">
              <a:buNone/>
            </a:pPr>
            <a:endParaRPr lang="de-DE" dirty="0">
              <a:latin typeface="Calibri" panose="020F0502020204030204" pitchFamily="34" charset="0"/>
              <a:ea typeface="Calibri" panose="020F0502020204030204" pitchFamily="34" charset="0"/>
              <a:cs typeface="Times New Roman" panose="02020603050405020304" pitchFamily="18" charset="0"/>
            </a:endParaRPr>
          </a:p>
          <a:p>
            <a:pPr marL="85725" indent="0" algn="ctr">
              <a:buNone/>
            </a:pPr>
            <a:r>
              <a:rPr lang="de-DE" dirty="0">
                <a:latin typeface="Calibri" panose="020F0502020204030204" pitchFamily="34" charset="0"/>
                <a:ea typeface="Calibri" panose="020F0502020204030204" pitchFamily="34" charset="0"/>
                <a:cs typeface="Times New Roman" panose="02020603050405020304" pitchFamily="18" charset="0"/>
              </a:rPr>
              <a:t>Die </a:t>
            </a:r>
            <a:r>
              <a:rPr lang="de-DE" b="1" dirty="0">
                <a:latin typeface="Calibri" panose="020F0502020204030204" pitchFamily="34" charset="0"/>
                <a:ea typeface="Calibri" panose="020F0502020204030204" pitchFamily="34" charset="0"/>
                <a:cs typeface="Times New Roman" panose="02020603050405020304" pitchFamily="18" charset="0"/>
              </a:rPr>
              <a:t>Anmeldung</a:t>
            </a:r>
            <a:r>
              <a:rPr lang="de-DE" dirty="0">
                <a:latin typeface="Calibri" panose="020F0502020204030204" pitchFamily="34" charset="0"/>
                <a:ea typeface="Calibri" panose="020F0502020204030204" pitchFamily="34" charset="0"/>
                <a:cs typeface="Times New Roman" panose="02020603050405020304" pitchFamily="18" charset="0"/>
              </a:rPr>
              <a:t> zu den Abschlussklausuren erfolgt gegen Ende des jeweiligen Semesters (im gleichen Zeitraum wie die Anmeldung zu Schwerpunktklausuren): WS 25/26: 12.01.2026 - 25.01.2026</a:t>
            </a:r>
            <a:br>
              <a:rPr lang="de-DE" dirty="0">
                <a:latin typeface="Calibri" panose="020F0502020204030204" pitchFamily="34" charset="0"/>
                <a:ea typeface="Calibri" panose="020F0502020204030204" pitchFamily="34" charset="0"/>
                <a:cs typeface="Times New Roman" panose="02020603050405020304" pitchFamily="18" charset="0"/>
              </a:rPr>
            </a:br>
            <a:r>
              <a:rPr lang="de-DE" dirty="0">
                <a:latin typeface="Calibri" panose="020F0502020204030204" pitchFamily="34" charset="0"/>
                <a:ea typeface="Calibri" panose="020F0502020204030204" pitchFamily="34" charset="0"/>
                <a:cs typeface="Times New Roman" panose="02020603050405020304" pitchFamily="18" charset="0"/>
              </a:rPr>
              <a:t>Eine </a:t>
            </a:r>
            <a:r>
              <a:rPr lang="de-DE" b="1" dirty="0">
                <a:latin typeface="Calibri" panose="020F0502020204030204" pitchFamily="34" charset="0"/>
                <a:ea typeface="Calibri" panose="020F0502020204030204" pitchFamily="34" charset="0"/>
                <a:cs typeface="Times New Roman" panose="02020603050405020304" pitchFamily="18" charset="0"/>
              </a:rPr>
              <a:t>Abmeldung</a:t>
            </a:r>
            <a:r>
              <a:rPr lang="de-DE" dirty="0">
                <a:latin typeface="Calibri" panose="020F0502020204030204" pitchFamily="34" charset="0"/>
                <a:ea typeface="Calibri" panose="020F0502020204030204" pitchFamily="34" charset="0"/>
                <a:cs typeface="Times New Roman" panose="02020603050405020304" pitchFamily="18" charset="0"/>
              </a:rPr>
              <a:t> ist (nur) bis einen Tag vor dem Termin</a:t>
            </a:r>
            <a:br>
              <a:rPr lang="de-DE" dirty="0">
                <a:latin typeface="Calibri" panose="020F0502020204030204" pitchFamily="34" charset="0"/>
                <a:ea typeface="Calibri" panose="020F0502020204030204" pitchFamily="34" charset="0"/>
                <a:cs typeface="Times New Roman" panose="02020603050405020304" pitchFamily="18" charset="0"/>
              </a:rPr>
            </a:br>
            <a:r>
              <a:rPr lang="de-DE" dirty="0">
                <a:latin typeface="Calibri" panose="020F0502020204030204" pitchFamily="34" charset="0"/>
                <a:ea typeface="Calibri" panose="020F0502020204030204" pitchFamily="34" charset="0"/>
                <a:cs typeface="Times New Roman" panose="02020603050405020304" pitchFamily="18" charset="0"/>
              </a:rPr>
              <a:t> der ersten Klausur möglich.</a:t>
            </a:r>
          </a:p>
          <a:p>
            <a:pPr marL="85725" indent="0" algn="ctr">
              <a:buNone/>
            </a:pPr>
            <a:endParaRPr lang="de-DE" dirty="0">
              <a:latin typeface="Calibri" panose="020F0502020204030204" pitchFamily="34" charset="0"/>
              <a:ea typeface="Calibri" panose="020F0502020204030204" pitchFamily="34" charset="0"/>
              <a:cs typeface="Times New Roman" panose="02020603050405020304" pitchFamily="18" charset="0"/>
            </a:endParaRPr>
          </a:p>
          <a:p>
            <a:pPr marL="85725" indent="0" algn="ctr">
              <a:buNone/>
            </a:pPr>
            <a:r>
              <a:rPr lang="de-DE" b="1" dirty="0">
                <a:latin typeface="Calibri" panose="020F0502020204030204" pitchFamily="34" charset="0"/>
                <a:ea typeface="Calibri" panose="020F0502020204030204" pitchFamily="34" charset="0"/>
                <a:cs typeface="Times New Roman" panose="02020603050405020304" pitchFamily="18" charset="0"/>
              </a:rPr>
              <a:t>Achtung</a:t>
            </a:r>
            <a:r>
              <a:rPr lang="de-DE" dirty="0">
                <a:latin typeface="Calibri" panose="020F0502020204030204" pitchFamily="34" charset="0"/>
                <a:ea typeface="Calibri" panose="020F0502020204030204" pitchFamily="34" charset="0"/>
                <a:cs typeface="Times New Roman" panose="02020603050405020304" pitchFamily="18" charset="0"/>
              </a:rPr>
              <a:t>: Die Anmeldung gilt für die gesamte Veranstaltung und damit sowohl für die Klausur im Ersttermin als auch die Klausur im Zweittermin. </a:t>
            </a:r>
            <a:br>
              <a:rPr lang="de-DE" dirty="0">
                <a:highlight>
                  <a:srgbClr val="FFFF00"/>
                </a:highlight>
                <a:latin typeface="Calibri" panose="020F0502020204030204" pitchFamily="34" charset="0"/>
                <a:ea typeface="Calibri" panose="020F0502020204030204" pitchFamily="34" charset="0"/>
                <a:cs typeface="Times New Roman" panose="02020603050405020304" pitchFamily="18" charset="0"/>
              </a:rPr>
            </a:br>
            <a:r>
              <a:rPr lang="de-DE"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Eine Abmeldung zwischen Erst- und Zweittermin ist nicht möglich</a:t>
            </a:r>
            <a:r>
              <a:rPr lang="de-DE" dirty="0">
                <a:highlight>
                  <a:srgbClr val="FFFF00"/>
                </a:highlight>
                <a:latin typeface="Calibri" panose="020F0502020204030204" pitchFamily="34" charset="0"/>
                <a:ea typeface="Calibri" panose="020F0502020204030204" pitchFamily="34" charset="0"/>
                <a:cs typeface="Times New Roman" panose="02020603050405020304" pitchFamily="18" charset="0"/>
              </a:rPr>
              <a:t>.</a:t>
            </a:r>
          </a:p>
          <a:p>
            <a:pPr marL="85725" indent="0" algn="ctr">
              <a:buNone/>
            </a:pPr>
            <a:endParaRPr lang="de-DE" dirty="0">
              <a:latin typeface="Calibri" panose="020F0502020204030204" pitchFamily="34" charset="0"/>
              <a:ea typeface="Calibri" panose="020F0502020204030204" pitchFamily="34" charset="0"/>
              <a:cs typeface="Times New Roman" panose="02020603050405020304" pitchFamily="18" charset="0"/>
            </a:endParaRPr>
          </a:p>
          <a:p>
            <a:pPr marL="85725" indent="0" algn="ctr">
              <a:buNone/>
            </a:pPr>
            <a:r>
              <a:rPr lang="de-DE" b="1" dirty="0">
                <a:latin typeface="Calibri" panose="020F0502020204030204" pitchFamily="34" charset="0"/>
                <a:ea typeface="Calibri" panose="020F0502020204030204" pitchFamily="34" charset="0"/>
                <a:cs typeface="Times New Roman" panose="02020603050405020304" pitchFamily="18" charset="0"/>
              </a:rPr>
              <a:t>Dringende Empfehlung</a:t>
            </a:r>
            <a:r>
              <a:rPr lang="de-DE" dirty="0">
                <a:latin typeface="Calibri" panose="020F0502020204030204" pitchFamily="34" charset="0"/>
                <a:ea typeface="Calibri" panose="020F0502020204030204" pitchFamily="34" charset="0"/>
                <a:cs typeface="Times New Roman" panose="02020603050405020304" pitchFamily="18" charset="0"/>
              </a:rPr>
              <a:t>, möglichst immer </a:t>
            </a:r>
            <a:r>
              <a:rPr lang="de-DE" b="1" dirty="0">
                <a:latin typeface="Calibri" panose="020F0502020204030204" pitchFamily="34" charset="0"/>
                <a:ea typeface="Calibri" panose="020F0502020204030204" pitchFamily="34" charset="0"/>
                <a:cs typeface="Times New Roman" panose="02020603050405020304" pitchFamily="18" charset="0"/>
              </a:rPr>
              <a:t>beide Klausuren </a:t>
            </a:r>
            <a:r>
              <a:rPr lang="de-DE" dirty="0">
                <a:latin typeface="Calibri" panose="020F0502020204030204" pitchFamily="34" charset="0"/>
                <a:ea typeface="Calibri" panose="020F0502020204030204" pitchFamily="34" charset="0"/>
                <a:cs typeface="Times New Roman" panose="02020603050405020304" pitchFamily="18" charset="0"/>
              </a:rPr>
              <a:t>in </a:t>
            </a:r>
            <a:r>
              <a:rPr lang="de-DE" b="1" dirty="0">
                <a:latin typeface="Calibri" panose="020F0502020204030204" pitchFamily="34" charset="0"/>
                <a:ea typeface="Calibri" panose="020F0502020204030204" pitchFamily="34" charset="0"/>
                <a:cs typeface="Times New Roman" panose="02020603050405020304" pitchFamily="18" charset="0"/>
              </a:rPr>
              <a:t>allen acht Veranstaltungen </a:t>
            </a:r>
            <a:r>
              <a:rPr lang="de-DE" dirty="0">
                <a:latin typeface="Calibri" panose="020F0502020204030204" pitchFamily="34" charset="0"/>
                <a:ea typeface="Calibri" panose="020F0502020204030204" pitchFamily="34" charset="0"/>
                <a:cs typeface="Times New Roman" panose="02020603050405020304" pitchFamily="18" charset="0"/>
              </a:rPr>
              <a:t>zu schreiben. Es zählt (z.B. für den Bachelor) nur das bessere Ergebnis. Wurde eine der beiden Klausuren bestanden, ist eine erneute Belegung der gleichen Veranstaltung – zur Verbesserung – nicht möglich. Auch das Mitschreiben von Klausuren zur Übung ist nicht möglich.</a:t>
            </a:r>
          </a:p>
        </p:txBody>
      </p:sp>
    </p:spTree>
    <p:extLst>
      <p:ext uri="{BB962C8B-B14F-4D97-AF65-F5344CB8AC3E}">
        <p14:creationId xmlns:p14="http://schemas.microsoft.com/office/powerpoint/2010/main" val="3551132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99">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9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274638"/>
            <a:ext cx="8229600" cy="562074"/>
          </a:xfrm>
        </p:spPr>
        <p:txBody>
          <a:bodyPr/>
          <a:lstStyle/>
          <a:p>
            <a:pPr algn="ctr"/>
            <a:r>
              <a:rPr lang="de-DE" altLang="de-DE" b="1" dirty="0"/>
              <a:t>Anmeldung zu Hausarbeiten</a:t>
            </a:r>
          </a:p>
        </p:txBody>
      </p:sp>
      <p:sp>
        <p:nvSpPr>
          <p:cNvPr id="4099" name="Rectangle 3"/>
          <p:cNvSpPr>
            <a:spLocks noGrp="1" noChangeArrowheads="1"/>
          </p:cNvSpPr>
          <p:nvPr>
            <p:ph type="body" idx="1"/>
          </p:nvPr>
        </p:nvSpPr>
        <p:spPr>
          <a:xfrm>
            <a:off x="457200" y="1772816"/>
            <a:ext cx="8229600" cy="5472608"/>
          </a:xfrm>
        </p:spPr>
        <p:txBody>
          <a:bodyPr/>
          <a:lstStyle/>
          <a:p>
            <a:pPr marL="85725" indent="0" algn="ctr">
              <a:buNone/>
            </a:pPr>
            <a:endParaRPr lang="de-DE" dirty="0">
              <a:latin typeface="Calibri" panose="020F0502020204030204" pitchFamily="34" charset="0"/>
              <a:ea typeface="Calibri" panose="020F0502020204030204" pitchFamily="34" charset="0"/>
              <a:cs typeface="Times New Roman" panose="02020603050405020304" pitchFamily="18" charset="0"/>
            </a:endParaRPr>
          </a:p>
          <a:p>
            <a:pPr marL="85725" indent="0" algn="ctr">
              <a:buNone/>
            </a:pPr>
            <a:r>
              <a:rPr lang="de-DE" dirty="0">
                <a:latin typeface="Calibri" panose="020F0502020204030204" pitchFamily="34" charset="0"/>
                <a:ea typeface="Calibri" panose="020F0502020204030204" pitchFamily="34" charset="0"/>
                <a:cs typeface="Times New Roman" panose="02020603050405020304" pitchFamily="18" charset="0"/>
              </a:rPr>
              <a:t>Die </a:t>
            </a:r>
            <a:r>
              <a:rPr lang="de-DE" b="1" dirty="0">
                <a:latin typeface="Calibri" panose="020F0502020204030204" pitchFamily="34" charset="0"/>
                <a:ea typeface="Calibri" panose="020F0502020204030204" pitchFamily="34" charset="0"/>
                <a:cs typeface="Times New Roman" panose="02020603050405020304" pitchFamily="18" charset="0"/>
              </a:rPr>
              <a:t>Anmeldung</a:t>
            </a:r>
            <a:r>
              <a:rPr lang="de-DE" dirty="0">
                <a:latin typeface="Calibri" panose="020F0502020204030204" pitchFamily="34" charset="0"/>
                <a:ea typeface="Calibri" panose="020F0502020204030204" pitchFamily="34" charset="0"/>
                <a:cs typeface="Times New Roman" panose="02020603050405020304" pitchFamily="18" charset="0"/>
              </a:rPr>
              <a:t> zu den Hausarbeiten erfolgt innerhalb einer bestimmten Frist </a:t>
            </a:r>
            <a:r>
              <a:rPr lang="de-DE" b="1" dirty="0">
                <a:latin typeface="Calibri" panose="020F0502020204030204" pitchFamily="34" charset="0"/>
                <a:ea typeface="Calibri" panose="020F0502020204030204" pitchFamily="34" charset="0"/>
                <a:cs typeface="Times New Roman" panose="02020603050405020304" pitchFamily="18" charset="0"/>
              </a:rPr>
              <a:t>nach Ausgabe der jeweiligen Hausarbeit </a:t>
            </a:r>
            <a:r>
              <a:rPr lang="de-DE" dirty="0">
                <a:latin typeface="Calibri" panose="020F0502020204030204" pitchFamily="34" charset="0"/>
                <a:ea typeface="Calibri" panose="020F0502020204030204" pitchFamily="34" charset="0"/>
                <a:cs typeface="Times New Roman" panose="02020603050405020304" pitchFamily="18" charset="0"/>
              </a:rPr>
              <a:t>(die genaue Frist dafür wird noch bekanntgegeben). Auch eine nachträgliche </a:t>
            </a:r>
            <a:r>
              <a:rPr lang="de-DE" b="1" dirty="0">
                <a:latin typeface="Calibri" panose="020F0502020204030204" pitchFamily="34" charset="0"/>
                <a:ea typeface="Calibri" panose="020F0502020204030204" pitchFamily="34" charset="0"/>
                <a:cs typeface="Times New Roman" panose="02020603050405020304" pitchFamily="18" charset="0"/>
              </a:rPr>
              <a:t>Abmeldung</a:t>
            </a:r>
            <a:r>
              <a:rPr lang="de-DE" dirty="0">
                <a:latin typeface="Calibri" panose="020F0502020204030204" pitchFamily="34" charset="0"/>
                <a:ea typeface="Calibri" panose="020F0502020204030204" pitchFamily="34" charset="0"/>
                <a:cs typeface="Times New Roman" panose="02020603050405020304" pitchFamily="18" charset="0"/>
              </a:rPr>
              <a:t> wird möglich sein (auch die Frist dafür wird noch bekanntgegeben).</a:t>
            </a:r>
          </a:p>
        </p:txBody>
      </p:sp>
    </p:spTree>
    <p:extLst>
      <p:ext uri="{BB962C8B-B14F-4D97-AF65-F5344CB8AC3E}">
        <p14:creationId xmlns:p14="http://schemas.microsoft.com/office/powerpoint/2010/main" val="305842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fb01_praesentationsvorlage_4-3-format">
  <a:themeElements>
    <a:clrScheme name="00_uniohneleu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00_uniohneleute">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00_uniohneleu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00_uniohneleu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00_uniohneleu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00_uniohneleu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00_uniohneleu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00_uniohneleu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00_uniohneleu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00_uniohneleu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00_uniohneleu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00_uniohneleu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00_uniohneleu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00_uniohneleu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fb01_praesentationsvorlage_4-3-format</Template>
  <TotalTime>0</TotalTime>
  <Words>1698</Words>
  <Application>Microsoft Office PowerPoint</Application>
  <PresentationFormat>Bildschirmpräsentation (4:3)</PresentationFormat>
  <Paragraphs>164</Paragraphs>
  <Slides>21</Slides>
  <Notes>1</Notes>
  <HiddenSlides>0</HiddenSlides>
  <MMClips>0</MMClips>
  <ScaleCrop>false</ScaleCrop>
  <HeadingPairs>
    <vt:vector size="8" baseType="variant">
      <vt:variant>
        <vt:lpstr>Verwendete Schriftarten</vt:lpstr>
      </vt:variant>
      <vt:variant>
        <vt:i4>3</vt:i4>
      </vt:variant>
      <vt:variant>
        <vt:lpstr>Design</vt:lpstr>
      </vt:variant>
      <vt:variant>
        <vt:i4>1</vt:i4>
      </vt:variant>
      <vt:variant>
        <vt:lpstr>Eingebettete OLE-Server</vt:lpstr>
      </vt:variant>
      <vt:variant>
        <vt:i4>1</vt:i4>
      </vt:variant>
      <vt:variant>
        <vt:lpstr>Folientitel</vt:lpstr>
      </vt:variant>
      <vt:variant>
        <vt:i4>21</vt:i4>
      </vt:variant>
    </vt:vector>
  </HeadingPairs>
  <TitlesOfParts>
    <vt:vector size="26" baseType="lpstr">
      <vt:lpstr>Arial</vt:lpstr>
      <vt:lpstr>Calibri</vt:lpstr>
      <vt:lpstr>Wingdings</vt:lpstr>
      <vt:lpstr>fb01_praesentationsvorlage_4-3-format</vt:lpstr>
      <vt:lpstr>Image</vt:lpstr>
      <vt:lpstr>Information zur Zwischenprüfung 23. Oktober 2025</vt:lpstr>
      <vt:lpstr>Zielsetzung der Zwischenprüfung</vt:lpstr>
      <vt:lpstr>Reihenfolge Semesterabschlussklausuren bei Studienbeginn im Wintersemester</vt:lpstr>
      <vt:lpstr>Reihenfolge Semesterabschlussklausuren bei Studienbeginn im Sommersemester</vt:lpstr>
      <vt:lpstr>Anforderungen an die Absolvierung der Zwischenprüfung</vt:lpstr>
      <vt:lpstr>Hausarbeit</vt:lpstr>
      <vt:lpstr>Klausuren</vt:lpstr>
      <vt:lpstr>Anmeldung zu Abschlussklausuren</vt:lpstr>
      <vt:lpstr>Anmeldung zu Hausarbeiten</vt:lpstr>
      <vt:lpstr>Zwischenprüfungszeugnis</vt:lpstr>
      <vt:lpstr>Überprüfung von Anmeldung und Noten</vt:lpstr>
      <vt:lpstr>Einsichtnahme in Klausuren</vt:lpstr>
      <vt:lpstr>Voraussetzungen für Belegung  Großer Übungen</vt:lpstr>
      <vt:lpstr>Erkrankung</vt:lpstr>
      <vt:lpstr>Nachteilsausgleich</vt:lpstr>
      <vt:lpstr>Anerkennung von Leistungen  anderer Universitäten</vt:lpstr>
      <vt:lpstr>Übergangsregelungen</vt:lpstr>
      <vt:lpstr>Übergangsregelungen</vt:lpstr>
      <vt:lpstr>Übergangsregelungen</vt:lpstr>
      <vt:lpstr>Übergangsregelungen</vt:lpstr>
      <vt:lpstr>Noch Fragen ?</vt:lpstr>
    </vt:vector>
  </TitlesOfParts>
  <Company>Philipps-Universität Marburg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Auslandsstudienberatung</dc:creator>
  <cp:lastModifiedBy>Petra Zrenner</cp:lastModifiedBy>
  <cp:revision>221</cp:revision>
  <cp:lastPrinted>2025-10-22T21:20:18Z</cp:lastPrinted>
  <dcterms:created xsi:type="dcterms:W3CDTF">2018-09-21T07:56:16Z</dcterms:created>
  <dcterms:modified xsi:type="dcterms:W3CDTF">2025-10-24T08:46:47Z</dcterms:modified>
</cp:coreProperties>
</file>