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7" r:id="rId2"/>
    <p:sldId id="258" r:id="rId3"/>
    <p:sldId id="259" r:id="rId4"/>
    <p:sldId id="324" r:id="rId5"/>
    <p:sldId id="262" r:id="rId6"/>
    <p:sldId id="261" r:id="rId7"/>
    <p:sldId id="260" r:id="rId8"/>
    <p:sldId id="263" r:id="rId9"/>
    <p:sldId id="264" r:id="rId10"/>
    <p:sldId id="265" r:id="rId11"/>
    <p:sldId id="325" r:id="rId12"/>
    <p:sldId id="326" r:id="rId13"/>
    <p:sldId id="327" r:id="rId14"/>
    <p:sldId id="328" r:id="rId15"/>
    <p:sldId id="266" r:id="rId16"/>
    <p:sldId id="267" r:id="rId17"/>
    <p:sldId id="329" r:id="rId18"/>
    <p:sldId id="330" r:id="rId19"/>
    <p:sldId id="268" r:id="rId20"/>
    <p:sldId id="269" r:id="rId21"/>
    <p:sldId id="270" r:id="rId22"/>
    <p:sldId id="271" r:id="rId23"/>
    <p:sldId id="331" r:id="rId24"/>
    <p:sldId id="332" r:id="rId25"/>
    <p:sldId id="272" r:id="rId26"/>
    <p:sldId id="333" r:id="rId27"/>
    <p:sldId id="334" r:id="rId28"/>
    <p:sldId id="273" r:id="rId29"/>
    <p:sldId id="335" r:id="rId30"/>
    <p:sldId id="336" r:id="rId31"/>
    <p:sldId id="356" r:id="rId32"/>
    <p:sldId id="354" r:id="rId33"/>
    <p:sldId id="355" r:id="rId34"/>
    <p:sldId id="274" r:id="rId35"/>
    <p:sldId id="275" r:id="rId36"/>
    <p:sldId id="276" r:id="rId37"/>
    <p:sldId id="277" r:id="rId38"/>
    <p:sldId id="278" r:id="rId39"/>
    <p:sldId id="279" r:id="rId40"/>
    <p:sldId id="280" r:id="rId41"/>
    <p:sldId id="357" r:id="rId42"/>
    <p:sldId id="358" r:id="rId43"/>
    <p:sldId id="359" r:id="rId44"/>
    <p:sldId id="361" r:id="rId45"/>
    <p:sldId id="362" r:id="rId46"/>
    <p:sldId id="281" r:id="rId47"/>
    <p:sldId id="282" r:id="rId48"/>
    <p:sldId id="283" r:id="rId49"/>
    <p:sldId id="337" r:id="rId50"/>
    <p:sldId id="338" r:id="rId51"/>
    <p:sldId id="284" r:id="rId52"/>
    <p:sldId id="285" r:id="rId53"/>
    <p:sldId id="286" r:id="rId54"/>
    <p:sldId id="287" r:id="rId55"/>
    <p:sldId id="339" r:id="rId56"/>
    <p:sldId id="340" r:id="rId57"/>
    <p:sldId id="341" r:id="rId58"/>
    <p:sldId id="288" r:id="rId59"/>
    <p:sldId id="289" r:id="rId60"/>
    <p:sldId id="290" r:id="rId61"/>
    <p:sldId id="291" r:id="rId62"/>
    <p:sldId id="342" r:id="rId63"/>
    <p:sldId id="292" r:id="rId64"/>
    <p:sldId id="293" r:id="rId65"/>
    <p:sldId id="294" r:id="rId66"/>
    <p:sldId id="295" r:id="rId67"/>
    <p:sldId id="296" r:id="rId68"/>
    <p:sldId id="297" r:id="rId69"/>
    <p:sldId id="298" r:id="rId70"/>
    <p:sldId id="299" r:id="rId71"/>
    <p:sldId id="343" r:id="rId72"/>
    <p:sldId id="300" r:id="rId73"/>
    <p:sldId id="301" r:id="rId74"/>
    <p:sldId id="302" r:id="rId75"/>
    <p:sldId id="303" r:id="rId76"/>
    <p:sldId id="304" r:id="rId77"/>
    <p:sldId id="305" r:id="rId78"/>
    <p:sldId id="306" r:id="rId79"/>
    <p:sldId id="345" r:id="rId80"/>
    <p:sldId id="307" r:id="rId81"/>
    <p:sldId id="309" r:id="rId82"/>
    <p:sldId id="346" r:id="rId83"/>
    <p:sldId id="310" r:id="rId84"/>
    <p:sldId id="347" r:id="rId85"/>
    <p:sldId id="311" r:id="rId86"/>
    <p:sldId id="312" r:id="rId87"/>
    <p:sldId id="308" r:id="rId88"/>
    <p:sldId id="313" r:id="rId89"/>
    <p:sldId id="350" r:id="rId90"/>
    <p:sldId id="314" r:id="rId91"/>
    <p:sldId id="316" r:id="rId92"/>
    <p:sldId id="315" r:id="rId93"/>
    <p:sldId id="317" r:id="rId94"/>
    <p:sldId id="318" r:id="rId95"/>
    <p:sldId id="319" r:id="rId96"/>
    <p:sldId id="351" r:id="rId97"/>
    <p:sldId id="320" r:id="rId98"/>
    <p:sldId id="321" r:id="rId99"/>
    <p:sldId id="353" r:id="rId100"/>
    <p:sldId id="322" r:id="rId101"/>
    <p:sldId id="323" r:id="rId102"/>
  </p:sldIdLst>
  <p:sldSz cx="9144000" cy="6858000" type="screen4x3"/>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04B123-4B49-4324-92D3-3880721A2E21}" type="datetimeFigureOut">
              <a:rPr lang="de-DE" smtClean="0"/>
              <a:t>15.09.2019</a:t>
            </a:fld>
            <a:endParaRPr lang="de-DE"/>
          </a:p>
        </p:txBody>
      </p:sp>
      <p:sp>
        <p:nvSpPr>
          <p:cNvPr id="4" name="Folienbildplatzhalt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B251DF-FF30-487C-B425-A4F79B7D995A}" type="slidenum">
              <a:rPr lang="de-DE" smtClean="0"/>
              <a:t>‹Nr.›</a:t>
            </a:fld>
            <a:endParaRPr lang="de-DE"/>
          </a:p>
        </p:txBody>
      </p:sp>
    </p:spTree>
    <p:extLst>
      <p:ext uri="{BB962C8B-B14F-4D97-AF65-F5344CB8AC3E}">
        <p14:creationId xmlns:p14="http://schemas.microsoft.com/office/powerpoint/2010/main" val="26222262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Folienbildplatzhalter 1"/>
          <p:cNvSpPr>
            <a:spLocks noGrp="1" noRot="1" noChangeAspect="1" noTextEdit="1"/>
          </p:cNvSpPr>
          <p:nvPr>
            <p:ph type="sldImg"/>
          </p:nvPr>
        </p:nvSpPr>
        <p:spPr>
          <a:ln/>
        </p:spPr>
      </p:sp>
      <p:sp>
        <p:nvSpPr>
          <p:cNvPr id="72707" name="Notizenplatzhalter 2"/>
          <p:cNvSpPr>
            <a:spLocks noGrp="1"/>
          </p:cNvSpPr>
          <p:nvPr>
            <p:ph type="body" idx="1"/>
          </p:nvPr>
        </p:nvSpPr>
        <p:spPr>
          <a:noFill/>
        </p:spPr>
        <p:txBody>
          <a:bodyPr/>
          <a:lstStyle/>
          <a:p>
            <a:endParaRPr lang="de-DE" altLang="de-DE"/>
          </a:p>
        </p:txBody>
      </p:sp>
      <p:sp>
        <p:nvSpPr>
          <p:cNvPr id="72708" name="Foliennummernplatzhalter 3"/>
          <p:cNvSpPr>
            <a:spLocks noGrp="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CB327FE-E97F-4C42-A3AB-94127DE751A5}" type="slidenum">
              <a:rPr lang="de-DE" altLang="de-DE" smtClean="0"/>
              <a:pPr eaLnBrk="1" hangingPunct="1">
                <a:spcBef>
                  <a:spcPct val="0"/>
                </a:spcBef>
              </a:pPr>
              <a:t>1</a:t>
            </a:fld>
            <a:endParaRPr lang="de-DE" alt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AB9BDD5-104D-41EE-9BEA-0EBEC87CFB62}" type="slidenum">
              <a:rPr lang="de-DE" altLang="de-DE" smtClean="0"/>
              <a:pPr eaLnBrk="1" hangingPunct="1">
                <a:spcBef>
                  <a:spcPct val="0"/>
                </a:spcBef>
              </a:pPr>
              <a:t>68</a:t>
            </a:fld>
            <a:endParaRPr lang="de-DE" altLang="de-DE"/>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0DFE42C-75DF-469C-9B67-24373767065A}" type="slidenum">
              <a:rPr lang="de-DE" altLang="de-DE" smtClean="0"/>
              <a:pPr eaLnBrk="1" hangingPunct="1">
                <a:spcBef>
                  <a:spcPct val="0"/>
                </a:spcBef>
              </a:pPr>
              <a:t>88</a:t>
            </a:fld>
            <a:endParaRPr lang="de-DE" altLang="de-DE"/>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p:spPr>
        <p:txBody>
          <a:bodyPr/>
          <a:lstStyle/>
          <a:p>
            <a:pPr eaLnBrk="1" hangingPunct="1"/>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539CCA4A-6FDB-4CEC-92F5-CBE1143D0CBF}" type="datetimeFigureOut">
              <a:rPr lang="de-DE" smtClean="0"/>
              <a:t>15.09.2019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E58E3D-7430-49FD-B11F-8CDE5A0D15DC}" type="slidenum">
              <a:rPr lang="de-DE" smtClean="0"/>
              <a:t>‹Nr.›</a:t>
            </a:fld>
            <a:endParaRPr lang="de-DE"/>
          </a:p>
        </p:txBody>
      </p:sp>
    </p:spTree>
    <p:extLst>
      <p:ext uri="{BB962C8B-B14F-4D97-AF65-F5344CB8AC3E}">
        <p14:creationId xmlns:p14="http://schemas.microsoft.com/office/powerpoint/2010/main" val="39852102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39CCA4A-6FDB-4CEC-92F5-CBE1143D0CBF}" type="datetimeFigureOut">
              <a:rPr lang="de-DE" smtClean="0"/>
              <a:t>15.09.2019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E58E3D-7430-49FD-B11F-8CDE5A0D15DC}" type="slidenum">
              <a:rPr lang="de-DE" smtClean="0"/>
              <a:t>‹Nr.›</a:t>
            </a:fld>
            <a:endParaRPr lang="de-DE"/>
          </a:p>
        </p:txBody>
      </p:sp>
    </p:spTree>
    <p:extLst>
      <p:ext uri="{BB962C8B-B14F-4D97-AF65-F5344CB8AC3E}">
        <p14:creationId xmlns:p14="http://schemas.microsoft.com/office/powerpoint/2010/main" val="4253930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39CCA4A-6FDB-4CEC-92F5-CBE1143D0CBF}" type="datetimeFigureOut">
              <a:rPr lang="de-DE" smtClean="0"/>
              <a:t>15.09.2019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E58E3D-7430-49FD-B11F-8CDE5A0D15DC}" type="slidenum">
              <a:rPr lang="de-DE" smtClean="0"/>
              <a:t>‹Nr.›</a:t>
            </a:fld>
            <a:endParaRPr lang="de-DE"/>
          </a:p>
        </p:txBody>
      </p:sp>
    </p:spTree>
    <p:extLst>
      <p:ext uri="{BB962C8B-B14F-4D97-AF65-F5344CB8AC3E}">
        <p14:creationId xmlns:p14="http://schemas.microsoft.com/office/powerpoint/2010/main" val="13673541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457200" y="277813"/>
            <a:ext cx="8229600" cy="1139825"/>
          </a:xfrm>
        </p:spPr>
        <p:txBody>
          <a:bodyPr/>
          <a:lstStyle/>
          <a:p>
            <a:r>
              <a:rPr lang="de-DE"/>
              <a:t>Titelmasterformat durch Klicken bearbeiten</a:t>
            </a:r>
          </a:p>
        </p:txBody>
      </p:sp>
      <p:sp>
        <p:nvSpPr>
          <p:cNvPr id="3" name="Tabellenplatzhalter 2"/>
          <p:cNvSpPr>
            <a:spLocks noGrp="1"/>
          </p:cNvSpPr>
          <p:nvPr>
            <p:ph type="tbl" idx="1"/>
          </p:nvPr>
        </p:nvSpPr>
        <p:spPr>
          <a:xfrm>
            <a:off x="457200" y="1600200"/>
            <a:ext cx="8229600" cy="4525963"/>
          </a:xfrm>
        </p:spPr>
        <p:txBody>
          <a:bodyPr/>
          <a:lstStyle/>
          <a:p>
            <a:pPr lvl="0"/>
            <a:endParaRPr lang="de-DE" noProof="0"/>
          </a:p>
        </p:txBody>
      </p:sp>
      <p:sp>
        <p:nvSpPr>
          <p:cNvPr id="4" name="Rectangle 69"/>
          <p:cNvSpPr>
            <a:spLocks noGrp="1" noChangeArrowheads="1"/>
          </p:cNvSpPr>
          <p:nvPr>
            <p:ph type="dt" sz="half" idx="10"/>
          </p:nvPr>
        </p:nvSpPr>
        <p:spPr>
          <a:ln/>
        </p:spPr>
        <p:txBody>
          <a:bodyPr/>
          <a:lstStyle>
            <a:lvl1pPr>
              <a:defRPr/>
            </a:lvl1pPr>
          </a:lstStyle>
          <a:p>
            <a:pPr>
              <a:defRPr/>
            </a:pPr>
            <a:r>
              <a:rPr lang="de-DE"/>
              <a:t>Dr. Falk</a:t>
            </a:r>
          </a:p>
        </p:txBody>
      </p:sp>
      <p:sp>
        <p:nvSpPr>
          <p:cNvPr id="5" name="Rectangle 70"/>
          <p:cNvSpPr>
            <a:spLocks noGrp="1" noChangeArrowheads="1"/>
          </p:cNvSpPr>
          <p:nvPr>
            <p:ph type="ftr" sz="quarter" idx="11"/>
          </p:nvPr>
        </p:nvSpPr>
        <p:spPr>
          <a:ln/>
        </p:spPr>
        <p:txBody>
          <a:bodyPr/>
          <a:lstStyle>
            <a:lvl1pPr>
              <a:defRPr/>
            </a:lvl1pPr>
          </a:lstStyle>
          <a:p>
            <a:pPr>
              <a:defRPr/>
            </a:pPr>
            <a:r>
              <a:rPr lang="de-DE"/>
              <a:t>EX-REP ZPO       WS 15-16</a:t>
            </a:r>
          </a:p>
        </p:txBody>
      </p:sp>
      <p:sp>
        <p:nvSpPr>
          <p:cNvPr id="6" name="Rectangle 71"/>
          <p:cNvSpPr>
            <a:spLocks noGrp="1" noChangeArrowheads="1"/>
          </p:cNvSpPr>
          <p:nvPr>
            <p:ph type="sldNum" sz="quarter" idx="12"/>
          </p:nvPr>
        </p:nvSpPr>
        <p:spPr>
          <a:ln/>
        </p:spPr>
        <p:txBody>
          <a:bodyPr/>
          <a:lstStyle>
            <a:lvl1pPr>
              <a:defRPr/>
            </a:lvl1pPr>
          </a:lstStyle>
          <a:p>
            <a:pPr>
              <a:defRPr/>
            </a:pPr>
            <a:fld id="{E20BCFBC-2487-4500-9856-E9EA79F983D2}" type="slidenum">
              <a:rPr lang="de-DE"/>
              <a:pPr>
                <a:defRPr/>
              </a:pPr>
              <a:t>‹Nr.›</a:t>
            </a:fld>
            <a:endParaRPr lang="de-DE"/>
          </a:p>
        </p:txBody>
      </p:sp>
    </p:spTree>
    <p:extLst>
      <p:ext uri="{BB962C8B-B14F-4D97-AF65-F5344CB8AC3E}">
        <p14:creationId xmlns:p14="http://schemas.microsoft.com/office/powerpoint/2010/main" val="1802603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fld id="{539CCA4A-6FDB-4CEC-92F5-CBE1143D0CBF}" type="datetimeFigureOut">
              <a:rPr lang="de-DE" smtClean="0"/>
              <a:t>15.09.2019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E58E3D-7430-49FD-B11F-8CDE5A0D15DC}" type="slidenum">
              <a:rPr lang="de-DE" smtClean="0"/>
              <a:t>‹Nr.›</a:t>
            </a:fld>
            <a:endParaRPr lang="de-DE"/>
          </a:p>
        </p:txBody>
      </p:sp>
    </p:spTree>
    <p:extLst>
      <p:ext uri="{BB962C8B-B14F-4D97-AF65-F5344CB8AC3E}">
        <p14:creationId xmlns:p14="http://schemas.microsoft.com/office/powerpoint/2010/main" val="9358665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p>
            <a:fld id="{539CCA4A-6FDB-4CEC-92F5-CBE1143D0CBF}" type="datetimeFigureOut">
              <a:rPr lang="de-DE" smtClean="0"/>
              <a:t>15.09.2019</a:t>
            </a:fld>
            <a:endParaRPr lang="de-DE"/>
          </a:p>
        </p:txBody>
      </p:sp>
      <p:sp>
        <p:nvSpPr>
          <p:cNvPr id="5" name="Fußzeilenplatzhalter 4"/>
          <p:cNvSpPr>
            <a:spLocks noGrp="1"/>
          </p:cNvSpPr>
          <p:nvPr>
            <p:ph type="ftr" sz="quarter" idx="11"/>
          </p:nvPr>
        </p:nvSpPr>
        <p:spPr/>
        <p:txBody>
          <a:bodyPr/>
          <a:lstStyle/>
          <a:p>
            <a:endParaRPr lang="de-DE"/>
          </a:p>
        </p:txBody>
      </p:sp>
      <p:sp>
        <p:nvSpPr>
          <p:cNvPr id="6" name="Foliennummernplatzhalter 5"/>
          <p:cNvSpPr>
            <a:spLocks noGrp="1"/>
          </p:cNvSpPr>
          <p:nvPr>
            <p:ph type="sldNum" sz="quarter" idx="12"/>
          </p:nvPr>
        </p:nvSpPr>
        <p:spPr/>
        <p:txBody>
          <a:bodyPr/>
          <a:lstStyle/>
          <a:p>
            <a:fld id="{98E58E3D-7430-49FD-B11F-8CDE5A0D15DC}" type="slidenum">
              <a:rPr lang="de-DE" smtClean="0"/>
              <a:t>‹Nr.›</a:t>
            </a:fld>
            <a:endParaRPr lang="de-DE"/>
          </a:p>
        </p:txBody>
      </p:sp>
    </p:spTree>
    <p:extLst>
      <p:ext uri="{BB962C8B-B14F-4D97-AF65-F5344CB8AC3E}">
        <p14:creationId xmlns:p14="http://schemas.microsoft.com/office/powerpoint/2010/main" val="1056391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fld id="{539CCA4A-6FDB-4CEC-92F5-CBE1143D0CBF}" type="datetimeFigureOut">
              <a:rPr lang="de-DE" smtClean="0"/>
              <a:t>15.09.2019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E58E3D-7430-49FD-B11F-8CDE5A0D15DC}" type="slidenum">
              <a:rPr lang="de-DE" smtClean="0"/>
              <a:t>‹Nr.›</a:t>
            </a:fld>
            <a:endParaRPr lang="de-DE"/>
          </a:p>
        </p:txBody>
      </p:sp>
    </p:spTree>
    <p:extLst>
      <p:ext uri="{BB962C8B-B14F-4D97-AF65-F5344CB8AC3E}">
        <p14:creationId xmlns:p14="http://schemas.microsoft.com/office/powerpoint/2010/main" val="306616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fld id="{539CCA4A-6FDB-4CEC-92F5-CBE1143D0CBF}" type="datetimeFigureOut">
              <a:rPr lang="de-DE" smtClean="0"/>
              <a:t>15.09.2019</a:t>
            </a:fld>
            <a:endParaRPr lang="de-DE"/>
          </a:p>
        </p:txBody>
      </p:sp>
      <p:sp>
        <p:nvSpPr>
          <p:cNvPr id="8" name="Fußzeilenplatzhalter 7"/>
          <p:cNvSpPr>
            <a:spLocks noGrp="1"/>
          </p:cNvSpPr>
          <p:nvPr>
            <p:ph type="ftr" sz="quarter" idx="11"/>
          </p:nvPr>
        </p:nvSpPr>
        <p:spPr/>
        <p:txBody>
          <a:bodyPr/>
          <a:lstStyle/>
          <a:p>
            <a:endParaRPr lang="de-DE"/>
          </a:p>
        </p:txBody>
      </p:sp>
      <p:sp>
        <p:nvSpPr>
          <p:cNvPr id="9" name="Foliennummernplatzhalter 8"/>
          <p:cNvSpPr>
            <a:spLocks noGrp="1"/>
          </p:cNvSpPr>
          <p:nvPr>
            <p:ph type="sldNum" sz="quarter" idx="12"/>
          </p:nvPr>
        </p:nvSpPr>
        <p:spPr/>
        <p:txBody>
          <a:bodyPr/>
          <a:lstStyle/>
          <a:p>
            <a:fld id="{98E58E3D-7430-49FD-B11F-8CDE5A0D15DC}" type="slidenum">
              <a:rPr lang="de-DE" smtClean="0"/>
              <a:t>‹Nr.›</a:t>
            </a:fld>
            <a:endParaRPr lang="de-DE"/>
          </a:p>
        </p:txBody>
      </p:sp>
    </p:spTree>
    <p:extLst>
      <p:ext uri="{BB962C8B-B14F-4D97-AF65-F5344CB8AC3E}">
        <p14:creationId xmlns:p14="http://schemas.microsoft.com/office/powerpoint/2010/main" val="14944211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fld id="{539CCA4A-6FDB-4CEC-92F5-CBE1143D0CBF}" type="datetimeFigureOut">
              <a:rPr lang="de-DE" smtClean="0"/>
              <a:t>15.09.2019</a:t>
            </a:fld>
            <a:endParaRPr lang="de-DE"/>
          </a:p>
        </p:txBody>
      </p:sp>
      <p:sp>
        <p:nvSpPr>
          <p:cNvPr id="4" name="Fußzeilenplatzhalter 3"/>
          <p:cNvSpPr>
            <a:spLocks noGrp="1"/>
          </p:cNvSpPr>
          <p:nvPr>
            <p:ph type="ftr" sz="quarter" idx="11"/>
          </p:nvPr>
        </p:nvSpPr>
        <p:spPr/>
        <p:txBody>
          <a:bodyPr/>
          <a:lstStyle/>
          <a:p>
            <a:endParaRPr lang="de-DE"/>
          </a:p>
        </p:txBody>
      </p:sp>
      <p:sp>
        <p:nvSpPr>
          <p:cNvPr id="5" name="Foliennummernplatzhalter 4"/>
          <p:cNvSpPr>
            <a:spLocks noGrp="1"/>
          </p:cNvSpPr>
          <p:nvPr>
            <p:ph type="sldNum" sz="quarter" idx="12"/>
          </p:nvPr>
        </p:nvSpPr>
        <p:spPr/>
        <p:txBody>
          <a:bodyPr/>
          <a:lstStyle/>
          <a:p>
            <a:fld id="{98E58E3D-7430-49FD-B11F-8CDE5A0D15DC}" type="slidenum">
              <a:rPr lang="de-DE" smtClean="0"/>
              <a:t>‹Nr.›</a:t>
            </a:fld>
            <a:endParaRPr lang="de-DE"/>
          </a:p>
        </p:txBody>
      </p:sp>
    </p:spTree>
    <p:extLst>
      <p:ext uri="{BB962C8B-B14F-4D97-AF65-F5344CB8AC3E}">
        <p14:creationId xmlns:p14="http://schemas.microsoft.com/office/powerpoint/2010/main" val="108738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fld id="{539CCA4A-6FDB-4CEC-92F5-CBE1143D0CBF}" type="datetimeFigureOut">
              <a:rPr lang="de-DE" smtClean="0"/>
              <a:t>15.09.2019</a:t>
            </a:fld>
            <a:endParaRPr lang="de-DE"/>
          </a:p>
        </p:txBody>
      </p:sp>
      <p:sp>
        <p:nvSpPr>
          <p:cNvPr id="3" name="Fußzeilenplatzhalter 2"/>
          <p:cNvSpPr>
            <a:spLocks noGrp="1"/>
          </p:cNvSpPr>
          <p:nvPr>
            <p:ph type="ftr" sz="quarter" idx="11"/>
          </p:nvPr>
        </p:nvSpPr>
        <p:spPr/>
        <p:txBody>
          <a:bodyPr/>
          <a:lstStyle/>
          <a:p>
            <a:endParaRPr lang="de-DE"/>
          </a:p>
        </p:txBody>
      </p:sp>
      <p:sp>
        <p:nvSpPr>
          <p:cNvPr id="4" name="Foliennummernplatzhalter 3"/>
          <p:cNvSpPr>
            <a:spLocks noGrp="1"/>
          </p:cNvSpPr>
          <p:nvPr>
            <p:ph type="sldNum" sz="quarter" idx="12"/>
          </p:nvPr>
        </p:nvSpPr>
        <p:spPr/>
        <p:txBody>
          <a:bodyPr/>
          <a:lstStyle/>
          <a:p>
            <a:fld id="{98E58E3D-7430-49FD-B11F-8CDE5A0D15DC}" type="slidenum">
              <a:rPr lang="de-DE" smtClean="0"/>
              <a:t>‹Nr.›</a:t>
            </a:fld>
            <a:endParaRPr lang="de-DE"/>
          </a:p>
        </p:txBody>
      </p:sp>
    </p:spTree>
    <p:extLst>
      <p:ext uri="{BB962C8B-B14F-4D97-AF65-F5344CB8AC3E}">
        <p14:creationId xmlns:p14="http://schemas.microsoft.com/office/powerpoint/2010/main" val="42108226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39CCA4A-6FDB-4CEC-92F5-CBE1143D0CBF}" type="datetimeFigureOut">
              <a:rPr lang="de-DE" smtClean="0"/>
              <a:t>15.09.2019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E58E3D-7430-49FD-B11F-8CDE5A0D15DC}" type="slidenum">
              <a:rPr lang="de-DE" smtClean="0"/>
              <a:t>‹Nr.›</a:t>
            </a:fld>
            <a:endParaRPr lang="de-DE"/>
          </a:p>
        </p:txBody>
      </p:sp>
    </p:spTree>
    <p:extLst>
      <p:ext uri="{BB962C8B-B14F-4D97-AF65-F5344CB8AC3E}">
        <p14:creationId xmlns:p14="http://schemas.microsoft.com/office/powerpoint/2010/main" val="23261149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fld id="{539CCA4A-6FDB-4CEC-92F5-CBE1143D0CBF}" type="datetimeFigureOut">
              <a:rPr lang="de-DE" smtClean="0"/>
              <a:t>15.09.2019</a:t>
            </a:fld>
            <a:endParaRPr lang="de-DE"/>
          </a:p>
        </p:txBody>
      </p:sp>
      <p:sp>
        <p:nvSpPr>
          <p:cNvPr id="6" name="Fußzeilenplatzhalter 5"/>
          <p:cNvSpPr>
            <a:spLocks noGrp="1"/>
          </p:cNvSpPr>
          <p:nvPr>
            <p:ph type="ftr" sz="quarter" idx="11"/>
          </p:nvPr>
        </p:nvSpPr>
        <p:spPr/>
        <p:txBody>
          <a:bodyPr/>
          <a:lstStyle/>
          <a:p>
            <a:endParaRPr lang="de-DE"/>
          </a:p>
        </p:txBody>
      </p:sp>
      <p:sp>
        <p:nvSpPr>
          <p:cNvPr id="7" name="Foliennummernplatzhalter 6"/>
          <p:cNvSpPr>
            <a:spLocks noGrp="1"/>
          </p:cNvSpPr>
          <p:nvPr>
            <p:ph type="sldNum" sz="quarter" idx="12"/>
          </p:nvPr>
        </p:nvSpPr>
        <p:spPr/>
        <p:txBody>
          <a:bodyPr/>
          <a:lstStyle/>
          <a:p>
            <a:fld id="{98E58E3D-7430-49FD-B11F-8CDE5A0D15DC}" type="slidenum">
              <a:rPr lang="de-DE" smtClean="0"/>
              <a:t>‹Nr.›</a:t>
            </a:fld>
            <a:endParaRPr lang="de-DE"/>
          </a:p>
        </p:txBody>
      </p:sp>
    </p:spTree>
    <p:extLst>
      <p:ext uri="{BB962C8B-B14F-4D97-AF65-F5344CB8AC3E}">
        <p14:creationId xmlns:p14="http://schemas.microsoft.com/office/powerpoint/2010/main" val="31716709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9CCA4A-6FDB-4CEC-92F5-CBE1143D0CBF}" type="datetimeFigureOut">
              <a:rPr lang="de-DE" smtClean="0"/>
              <a:t>15.09.2019</a:t>
            </a:fld>
            <a:endParaRPr lang="de-DE"/>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8E58E3D-7430-49FD-B11F-8CDE5A0D15DC}" type="slidenum">
              <a:rPr lang="de-DE" smtClean="0"/>
              <a:t>‹Nr.›</a:t>
            </a:fld>
            <a:endParaRPr lang="de-DE"/>
          </a:p>
        </p:txBody>
      </p:sp>
    </p:spTree>
    <p:extLst>
      <p:ext uri="{BB962C8B-B14F-4D97-AF65-F5344CB8AC3E}">
        <p14:creationId xmlns:p14="http://schemas.microsoft.com/office/powerpoint/2010/main" val="23769225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ctrTitle"/>
          </p:nvPr>
        </p:nvSpPr>
        <p:spPr>
          <a:xfrm>
            <a:off x="685800" y="1196752"/>
            <a:ext cx="7772400" cy="3240359"/>
          </a:xfrm>
        </p:spPr>
        <p:txBody>
          <a:bodyPr>
            <a:normAutofit/>
          </a:bodyPr>
          <a:lstStyle/>
          <a:p>
            <a:pPr eaLnBrk="1" hangingPunct="1">
              <a:defRPr/>
            </a:pPr>
            <a:br>
              <a:rPr lang="de-DE" sz="4800" i="1" dirty="0"/>
            </a:br>
            <a:r>
              <a:rPr lang="de-DE" sz="4000" dirty="0">
                <a:effectLst/>
              </a:rPr>
              <a:t>REPETITORIUM </a:t>
            </a:r>
            <a:r>
              <a:rPr lang="de-DE" sz="4800" dirty="0">
                <a:effectLst/>
              </a:rPr>
              <a:t>ZPO</a:t>
            </a:r>
            <a:br>
              <a:rPr lang="de-DE" sz="4800" dirty="0">
                <a:effectLst/>
              </a:rPr>
            </a:br>
            <a:br>
              <a:rPr lang="de-DE" sz="4800" dirty="0">
                <a:effectLst/>
              </a:rPr>
            </a:br>
            <a:endParaRPr lang="de-DE" sz="3100" dirty="0">
              <a:effectLst/>
            </a:endParaRPr>
          </a:p>
        </p:txBody>
      </p:sp>
      <p:sp>
        <p:nvSpPr>
          <p:cNvPr id="3075" name="Rectangle 3"/>
          <p:cNvSpPr>
            <a:spLocks noGrp="1" noChangeArrowheads="1"/>
          </p:cNvSpPr>
          <p:nvPr>
            <p:ph type="subTitle" idx="1"/>
          </p:nvPr>
        </p:nvSpPr>
        <p:spPr>
          <a:xfrm>
            <a:off x="1403648" y="5589588"/>
            <a:ext cx="6408441" cy="576262"/>
          </a:xfrm>
        </p:spPr>
        <p:txBody>
          <a:bodyPr>
            <a:normAutofit lnSpcReduction="10000"/>
          </a:bodyPr>
          <a:lstStyle/>
          <a:p>
            <a:pPr eaLnBrk="1" hangingPunct="1">
              <a:lnSpc>
                <a:spcPct val="80000"/>
              </a:lnSpc>
            </a:pPr>
            <a:r>
              <a:rPr lang="de-DE" altLang="de-DE" sz="2000" i="1" dirty="0">
                <a:effectLst/>
              </a:rPr>
              <a:t>Dr. h.c. Georg D. Falk</a:t>
            </a:r>
            <a:br>
              <a:rPr lang="de-DE" altLang="de-DE" sz="2000" i="1" dirty="0">
                <a:effectLst/>
              </a:rPr>
            </a:br>
            <a:endParaRPr lang="de-DE" altLang="de-DE" sz="2000" i="1" dirty="0">
              <a:effectLst/>
            </a:endParaRPr>
          </a:p>
        </p:txBody>
      </p:sp>
    </p:spTree>
    <p:extLst>
      <p:ext uri="{BB962C8B-B14F-4D97-AF65-F5344CB8AC3E}">
        <p14:creationId xmlns:p14="http://schemas.microsoft.com/office/powerpoint/2010/main" val="7073029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de-DE" altLang="de-DE" sz="2400" u="sng" dirty="0">
                <a:effectLst/>
              </a:rPr>
              <a:t>Recht haben</a:t>
            </a:r>
            <a:r>
              <a:rPr lang="de-DE" altLang="de-DE" sz="2400" dirty="0">
                <a:effectLst/>
              </a:rPr>
              <a:t>        </a:t>
            </a:r>
            <a:r>
              <a:rPr lang="de-DE" altLang="de-DE" sz="2400" u="sng" dirty="0">
                <a:effectLst/>
              </a:rPr>
              <a:t>Recht bekommen</a:t>
            </a:r>
            <a:r>
              <a:rPr lang="de-DE" altLang="de-DE" sz="2400" dirty="0">
                <a:effectLst/>
              </a:rPr>
              <a:t>       </a:t>
            </a:r>
            <a:r>
              <a:rPr lang="de-DE" altLang="de-DE" sz="2400" u="sng" dirty="0">
                <a:effectLst/>
              </a:rPr>
              <a:t>Recht durchsetzen</a:t>
            </a:r>
          </a:p>
        </p:txBody>
      </p:sp>
      <p:sp>
        <p:nvSpPr>
          <p:cNvPr id="11267" name="Rectangle 3"/>
          <p:cNvSpPr>
            <a:spLocks noGrp="1" noChangeArrowheads="1"/>
          </p:cNvSpPr>
          <p:nvPr>
            <p:ph type="body" idx="1"/>
          </p:nvPr>
        </p:nvSpPr>
        <p:spPr>
          <a:xfrm>
            <a:off x="468313" y="1989138"/>
            <a:ext cx="8229600" cy="3844925"/>
          </a:xfrm>
        </p:spPr>
        <p:txBody>
          <a:bodyPr/>
          <a:lstStyle/>
          <a:p>
            <a:pPr eaLnBrk="1" hangingPunct="1">
              <a:lnSpc>
                <a:spcPct val="80000"/>
              </a:lnSpc>
              <a:buFont typeface="Wingdings" pitchFamily="2" charset="2"/>
              <a:buNone/>
            </a:pPr>
            <a:r>
              <a:rPr lang="de-DE" altLang="de-DE" dirty="0">
                <a:effectLst/>
              </a:rPr>
              <a:t>    Mat. Recht     Zivilprozess       </a:t>
            </a:r>
            <a:r>
              <a:rPr lang="de-DE" altLang="de-DE" dirty="0" err="1">
                <a:effectLst/>
              </a:rPr>
              <a:t>Zwangsvollstrkg</a:t>
            </a:r>
            <a:endParaRPr lang="de-DE" altLang="de-DE" dirty="0">
              <a:effectLst/>
            </a:endParaRPr>
          </a:p>
          <a:p>
            <a:pPr eaLnBrk="1" hangingPunct="1">
              <a:lnSpc>
                <a:spcPct val="80000"/>
              </a:lnSpc>
              <a:buFont typeface="Wingdings" pitchFamily="2" charset="2"/>
              <a:buNone/>
            </a:pPr>
            <a:endParaRPr lang="de-DE" altLang="de-DE" dirty="0">
              <a:effectLst/>
            </a:endParaRPr>
          </a:p>
          <a:p>
            <a:pPr eaLnBrk="1" hangingPunct="1">
              <a:lnSpc>
                <a:spcPct val="80000"/>
              </a:lnSpc>
              <a:buFont typeface="Wingdings" pitchFamily="2" charset="2"/>
              <a:buNone/>
            </a:pPr>
            <a:endParaRPr lang="de-DE" altLang="de-DE" dirty="0">
              <a:effectLst/>
            </a:endParaRPr>
          </a:p>
          <a:p>
            <a:pPr eaLnBrk="1" hangingPunct="1">
              <a:lnSpc>
                <a:spcPct val="80000"/>
              </a:lnSpc>
              <a:buFont typeface="Wingdings" pitchFamily="2" charset="2"/>
              <a:buNone/>
            </a:pPr>
            <a:r>
              <a:rPr lang="de-DE" altLang="de-DE" sz="2800" dirty="0">
                <a:effectLst/>
              </a:rPr>
              <a:t>          BGB, HGB,          GVG, ZPO            </a:t>
            </a:r>
            <a:r>
              <a:rPr lang="de-DE" altLang="de-DE" sz="2800" dirty="0" err="1">
                <a:effectLst/>
              </a:rPr>
              <a:t>ZPO</a:t>
            </a:r>
            <a:r>
              <a:rPr lang="de-DE" altLang="de-DE" sz="2800" dirty="0">
                <a:effectLst/>
              </a:rPr>
              <a:t> (8. Buch)</a:t>
            </a:r>
          </a:p>
          <a:p>
            <a:pPr eaLnBrk="1" hangingPunct="1">
              <a:lnSpc>
                <a:spcPct val="80000"/>
              </a:lnSpc>
              <a:buFont typeface="Wingdings" pitchFamily="2" charset="2"/>
              <a:buNone/>
            </a:pPr>
            <a:r>
              <a:rPr lang="de-DE" altLang="de-DE" sz="2800" dirty="0">
                <a:effectLst/>
              </a:rPr>
              <a:t>alle </a:t>
            </a:r>
            <a:r>
              <a:rPr lang="de-DE" altLang="de-DE" sz="2800" dirty="0" err="1">
                <a:effectLst/>
              </a:rPr>
              <a:t>zivilrechtl</a:t>
            </a:r>
            <a:r>
              <a:rPr lang="de-DE" altLang="de-DE" sz="2800" dirty="0">
                <a:effectLst/>
              </a:rPr>
              <a:t>. Gesetze                               AnfG, ZVG</a:t>
            </a:r>
          </a:p>
          <a:p>
            <a:pPr eaLnBrk="1" hangingPunct="1">
              <a:lnSpc>
                <a:spcPct val="80000"/>
              </a:lnSpc>
              <a:buFont typeface="Wingdings" pitchFamily="2" charset="2"/>
              <a:buNone/>
            </a:pPr>
            <a:endParaRPr lang="de-DE" altLang="de-DE" sz="2800" dirty="0">
              <a:effectLst/>
            </a:endParaRPr>
          </a:p>
          <a:p>
            <a:pPr eaLnBrk="1" hangingPunct="1">
              <a:lnSpc>
                <a:spcPct val="80000"/>
              </a:lnSpc>
              <a:buFont typeface="Wingdings" pitchFamily="2" charset="2"/>
              <a:buNone/>
            </a:pPr>
            <a:endParaRPr lang="de-DE" altLang="de-DE" sz="2800" dirty="0">
              <a:effectLst/>
            </a:endParaRPr>
          </a:p>
          <a:p>
            <a:pPr eaLnBrk="1" hangingPunct="1">
              <a:lnSpc>
                <a:spcPct val="80000"/>
              </a:lnSpc>
              <a:buFont typeface="Wingdings" pitchFamily="2" charset="2"/>
              <a:buNone/>
            </a:pPr>
            <a:r>
              <a:rPr lang="de-DE" altLang="de-DE" sz="2800" dirty="0">
                <a:effectLst/>
              </a:rPr>
              <a:t>  Anspruch                       Titel                  Vollstreckung</a:t>
            </a:r>
          </a:p>
        </p:txBody>
      </p:sp>
      <p:sp>
        <p:nvSpPr>
          <p:cNvPr id="11268" name="Line 4"/>
          <p:cNvSpPr>
            <a:spLocks noChangeShapeType="1"/>
          </p:cNvSpPr>
          <p:nvPr/>
        </p:nvSpPr>
        <p:spPr bwMode="auto">
          <a:xfrm>
            <a:off x="1331913" y="4293096"/>
            <a:ext cx="0" cy="792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69" name="Line 5"/>
          <p:cNvSpPr>
            <a:spLocks noChangeShapeType="1"/>
          </p:cNvSpPr>
          <p:nvPr/>
        </p:nvSpPr>
        <p:spPr bwMode="auto">
          <a:xfrm>
            <a:off x="4211960" y="3861593"/>
            <a:ext cx="0" cy="122359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1270" name="Line 6"/>
          <p:cNvSpPr>
            <a:spLocks noChangeShapeType="1"/>
          </p:cNvSpPr>
          <p:nvPr/>
        </p:nvSpPr>
        <p:spPr bwMode="auto">
          <a:xfrm>
            <a:off x="6659563" y="4293096"/>
            <a:ext cx="0" cy="792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309978334"/>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de-DE" altLang="de-DE" sz="3200">
                <a:effectLst/>
              </a:rPr>
              <a:t>Drittwiderspruchsklage nach § 771 ZPO</a:t>
            </a:r>
          </a:p>
        </p:txBody>
      </p:sp>
      <p:sp>
        <p:nvSpPr>
          <p:cNvPr id="66563" name="Rectangle 3"/>
          <p:cNvSpPr>
            <a:spLocks noGrp="1" noChangeArrowheads="1"/>
          </p:cNvSpPr>
          <p:nvPr>
            <p:ph type="body" idx="1"/>
          </p:nvPr>
        </p:nvSpPr>
        <p:spPr/>
        <p:txBody>
          <a:bodyPr/>
          <a:lstStyle/>
          <a:p>
            <a:pPr eaLnBrk="1" hangingPunct="1">
              <a:defRPr/>
            </a:pPr>
            <a:r>
              <a:rPr lang="de-DE" sz="2400" u="sng" dirty="0">
                <a:effectLst/>
              </a:rPr>
              <a:t>Zweck</a:t>
            </a:r>
            <a:r>
              <a:rPr lang="de-DE" sz="2400" dirty="0">
                <a:effectLst/>
              </a:rPr>
              <a:t>: Korrektur der </a:t>
            </a:r>
            <a:r>
              <a:rPr lang="de-DE" sz="2400" dirty="0" err="1">
                <a:effectLst/>
              </a:rPr>
              <a:t>unzul</a:t>
            </a:r>
            <a:r>
              <a:rPr lang="de-DE" sz="2400" dirty="0">
                <a:effectLst/>
              </a:rPr>
              <a:t>. ZV in nicht zum Vermögen des Schuldners gehörenden Gegenstand</a:t>
            </a:r>
          </a:p>
          <a:p>
            <a:pPr eaLnBrk="1" hangingPunct="1">
              <a:defRPr/>
            </a:pPr>
            <a:r>
              <a:rPr lang="de-DE" sz="2400" u="sng" dirty="0">
                <a:effectLst/>
              </a:rPr>
              <a:t>Zulässigkeit</a:t>
            </a:r>
            <a:r>
              <a:rPr lang="de-DE" sz="2400" dirty="0">
                <a:effectLst/>
              </a:rPr>
              <a:t>:</a:t>
            </a:r>
          </a:p>
          <a:p>
            <a:pPr eaLnBrk="1" hangingPunct="1">
              <a:buClr>
                <a:schemeClr val="tx1"/>
              </a:buClr>
              <a:defRPr/>
            </a:pPr>
            <a:r>
              <a:rPr lang="de-DE" sz="2400" dirty="0">
                <a:effectLst/>
              </a:rPr>
              <a:t>Statthaft, wenn ein „die Veräußerung hinderndes Recht“ behauptet wird</a:t>
            </a:r>
          </a:p>
          <a:p>
            <a:pPr eaLnBrk="1" hangingPunct="1">
              <a:buClr>
                <a:schemeClr val="tx1"/>
              </a:buClr>
              <a:defRPr/>
            </a:pPr>
            <a:r>
              <a:rPr lang="de-DE" sz="2400" dirty="0">
                <a:effectLst/>
              </a:rPr>
              <a:t>Zuständig: </a:t>
            </a:r>
            <a:r>
              <a:rPr lang="de-DE" sz="2400" dirty="0" err="1">
                <a:effectLst/>
              </a:rPr>
              <a:t>Örtl</a:t>
            </a:r>
            <a:r>
              <a:rPr lang="de-DE" sz="2400" dirty="0">
                <a:effectLst/>
              </a:rPr>
              <a:t> das Gericht, in dessen Bezirk ZV erfolgt, sachlich nach Wert (§ 6 ZPO!)</a:t>
            </a:r>
          </a:p>
          <a:p>
            <a:pPr eaLnBrk="1" hangingPunct="1">
              <a:buClr>
                <a:schemeClr val="tx1"/>
              </a:buClr>
              <a:defRPr/>
            </a:pPr>
            <a:r>
              <a:rPr lang="de-DE" sz="2400" dirty="0">
                <a:effectLst/>
              </a:rPr>
              <a:t>Rechtsschutzbedürfnis, wenn ZV in konkreten Gegenstand begonnen und noch nicht beendet</a:t>
            </a:r>
          </a:p>
          <a:p>
            <a:pPr eaLnBrk="1" hangingPunct="1">
              <a:buClr>
                <a:schemeClr val="tx1"/>
              </a:buClr>
              <a:defRPr/>
            </a:pPr>
            <a:endParaRPr lang="de-DE" sz="2400" dirty="0"/>
          </a:p>
        </p:txBody>
      </p:sp>
    </p:spTree>
    <p:extLst>
      <p:ext uri="{BB962C8B-B14F-4D97-AF65-F5344CB8AC3E}">
        <p14:creationId xmlns:p14="http://schemas.microsoft.com/office/powerpoint/2010/main" val="30304309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defRPr/>
            </a:pPr>
            <a:r>
              <a:rPr lang="de-DE" sz="4000" dirty="0">
                <a:effectLst/>
              </a:rPr>
              <a:t>Drittwiderspruchsklage</a:t>
            </a:r>
            <a:r>
              <a:rPr lang="de-DE" sz="4000" dirty="0"/>
              <a:t> </a:t>
            </a:r>
            <a:r>
              <a:rPr lang="de-DE" sz="2400" dirty="0">
                <a:effectLst/>
              </a:rPr>
              <a:t>(2)</a:t>
            </a:r>
          </a:p>
        </p:txBody>
      </p:sp>
      <p:sp>
        <p:nvSpPr>
          <p:cNvPr id="70659" name="Rectangle 3"/>
          <p:cNvSpPr>
            <a:spLocks noGrp="1" noChangeArrowheads="1"/>
          </p:cNvSpPr>
          <p:nvPr>
            <p:ph type="body" idx="1"/>
          </p:nvPr>
        </p:nvSpPr>
        <p:spPr/>
        <p:txBody>
          <a:bodyPr/>
          <a:lstStyle/>
          <a:p>
            <a:pPr eaLnBrk="1" hangingPunct="1">
              <a:buFont typeface="Wingdings" pitchFamily="2" charset="2"/>
              <a:buNone/>
            </a:pPr>
            <a:r>
              <a:rPr lang="de-DE" altLang="de-DE" sz="2400">
                <a:effectLst/>
              </a:rPr>
              <a:t>Die Klage ist begründet, wenn dem Kläger das geltend</a:t>
            </a:r>
          </a:p>
          <a:p>
            <a:pPr eaLnBrk="1" hangingPunct="1">
              <a:buFont typeface="Wingdings" pitchFamily="2" charset="2"/>
              <a:buNone/>
            </a:pPr>
            <a:r>
              <a:rPr lang="de-DE" altLang="de-DE" sz="2400">
                <a:effectLst/>
              </a:rPr>
              <a:t>gemachte „die Veräußerung hindernde Recht“ zusteht und</a:t>
            </a:r>
          </a:p>
          <a:p>
            <a:pPr eaLnBrk="1" hangingPunct="1">
              <a:buFont typeface="Wingdings" pitchFamily="2" charset="2"/>
              <a:buNone/>
            </a:pPr>
            <a:r>
              <a:rPr lang="de-DE" altLang="de-DE" sz="2400">
                <a:effectLst/>
              </a:rPr>
              <a:t>nicht durch eine Einwendung des Bekl ausgeschlossen ist.</a:t>
            </a:r>
          </a:p>
          <a:p>
            <a:pPr eaLnBrk="1" hangingPunct="1">
              <a:buClr>
                <a:schemeClr val="tx1"/>
              </a:buClr>
            </a:pPr>
            <a:r>
              <a:rPr lang="de-DE" altLang="de-DE" sz="2400">
                <a:effectLst/>
              </a:rPr>
              <a:t>771er Rechte: Eigentum, Miteigentum, Vorbehaltseigen-tum, Sicherungseigentum, Inhaberschaft einer Forde-rung, Sicherungsabtretung, AnwschR, beschr. Dingl. Rechte, Herausgabeansprüche (</a:t>
            </a:r>
            <a:r>
              <a:rPr lang="de-DE" altLang="de-DE" sz="2000">
                <a:effectLst/>
              </a:rPr>
              <a:t>nicht: Verschaffungsanspr.)</a:t>
            </a:r>
          </a:p>
          <a:p>
            <a:pPr eaLnBrk="1" hangingPunct="1">
              <a:buClr>
                <a:schemeClr val="tx1"/>
              </a:buClr>
            </a:pPr>
            <a:r>
              <a:rPr lang="de-DE" altLang="de-DE" sz="2400">
                <a:effectLst/>
              </a:rPr>
              <a:t>Einwendungen: Anfechtungseinrede, Vermögensüber-nahme, rangmäßig vorgehendes Recht, Kläger haftet selbst für Vollstreckungsforderung</a:t>
            </a:r>
          </a:p>
        </p:txBody>
      </p:sp>
    </p:spTree>
    <p:extLst>
      <p:ext uri="{BB962C8B-B14F-4D97-AF65-F5344CB8AC3E}">
        <p14:creationId xmlns:p14="http://schemas.microsoft.com/office/powerpoint/2010/main" val="6854749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1560" y="1124744"/>
            <a:ext cx="7488832" cy="3416320"/>
          </a:xfrm>
          <a:prstGeom prst="rect">
            <a:avLst/>
          </a:prstGeom>
        </p:spPr>
        <p:txBody>
          <a:bodyPr wrap="square">
            <a:spAutoFit/>
          </a:bodyPr>
          <a:lstStyle/>
          <a:p>
            <a:r>
              <a:rPr lang="de-DE" sz="2400" b="1" dirty="0"/>
              <a:t>Fall 2:</a:t>
            </a:r>
          </a:p>
          <a:p>
            <a:r>
              <a:rPr lang="de-DE" sz="2400" dirty="0"/>
              <a:t>Der Kläger erhebt Klage auf Zahlung von 10.000,- €. Nach Verhandlung hält das Gericht den Anspruch in Höhe von 5.000,- € für begründet. Es verurteilt sodann den Beklagten nicht wie beantragt zur Zahlung unter Abweisung der Klage im übrigen, sondern erlässt ein Zwischenfeststellungsurteil mit dem Inhalt: Es wird festgestellt, dass dem Kläger eine Forderung in Höhe von 5.000,- € zusteht. Zu Recht?</a:t>
            </a:r>
          </a:p>
        </p:txBody>
      </p:sp>
    </p:spTree>
    <p:extLst>
      <p:ext uri="{BB962C8B-B14F-4D97-AF65-F5344CB8AC3E}">
        <p14:creationId xmlns:p14="http://schemas.microsoft.com/office/powerpoint/2010/main" val="726684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611560" y="1124744"/>
            <a:ext cx="8064896" cy="2677656"/>
          </a:xfrm>
          <a:prstGeom prst="rect">
            <a:avLst/>
          </a:prstGeom>
        </p:spPr>
        <p:txBody>
          <a:bodyPr wrap="square">
            <a:spAutoFit/>
          </a:bodyPr>
          <a:lstStyle/>
          <a:p>
            <a:r>
              <a:rPr lang="de-DE" sz="2400" b="1" dirty="0"/>
              <a:t>Fall 3:</a:t>
            </a:r>
            <a:endParaRPr lang="de-DE" sz="2400" dirty="0"/>
          </a:p>
          <a:p>
            <a:r>
              <a:rPr lang="de-DE" sz="2400" dirty="0"/>
              <a:t>Der Kläger hat einem schriftlichen Vorschlag des Gerichts zu einer gütlichen Einigung zugestimmt. Zwei Tage später stimmt auch der Beklagte zu und beantragt einen Beschluss nach § 278 Abs. 6 ZPO. Noch bevor ein entsprechender Gerichtsbeschluss ergeht, teilt der Beklagte mit Faxschreiben mit, er sei nicht mehr vergleichsbereit. Was wir das Gericht tun?</a:t>
            </a:r>
          </a:p>
        </p:txBody>
      </p:sp>
    </p:spTree>
    <p:extLst>
      <p:ext uri="{BB962C8B-B14F-4D97-AF65-F5344CB8AC3E}">
        <p14:creationId xmlns:p14="http://schemas.microsoft.com/office/powerpoint/2010/main" val="32860312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8" y="797511"/>
            <a:ext cx="7704856" cy="2677656"/>
          </a:xfrm>
          <a:prstGeom prst="rect">
            <a:avLst/>
          </a:prstGeom>
        </p:spPr>
        <p:txBody>
          <a:bodyPr wrap="square">
            <a:spAutoFit/>
          </a:bodyPr>
          <a:lstStyle/>
          <a:p>
            <a:r>
              <a:rPr lang="de-DE" sz="2400" b="1" dirty="0"/>
              <a:t>Fall 4</a:t>
            </a:r>
            <a:r>
              <a:rPr lang="de-DE" sz="2400" b="1" i="1" dirty="0"/>
              <a:t>:</a:t>
            </a:r>
            <a:endParaRPr lang="de-DE" sz="2400" dirty="0"/>
          </a:p>
          <a:p>
            <a:r>
              <a:rPr lang="de-DE" sz="2400" dirty="0"/>
              <a:t>Der beweispflichtige Kläger hatte im ersten Rechtszug Zeugen, der Beklagte </a:t>
            </a:r>
            <a:r>
              <a:rPr lang="de-DE" sz="2400" dirty="0" err="1"/>
              <a:t>gegenbeweislich</a:t>
            </a:r>
            <a:r>
              <a:rPr lang="de-DE" sz="2400" dirty="0"/>
              <a:t> weitere Zeugen benannt. Die Klage wird nach Vernehmung der Zeugen des Klägers abgewiesen. In der Berufung bezieht sich der Kläger nunmehr auf die vom Beklagten erstinstanzlich benannten Zeugen. Wird das Gericht die Zeugen vernehmen?</a:t>
            </a:r>
          </a:p>
        </p:txBody>
      </p:sp>
    </p:spTree>
    <p:extLst>
      <p:ext uri="{BB962C8B-B14F-4D97-AF65-F5344CB8AC3E}">
        <p14:creationId xmlns:p14="http://schemas.microsoft.com/office/powerpoint/2010/main" val="42714721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251520" y="548918"/>
            <a:ext cx="8568952" cy="5970865"/>
          </a:xfrm>
          <a:prstGeom prst="rect">
            <a:avLst/>
          </a:prstGeom>
        </p:spPr>
        <p:txBody>
          <a:bodyPr wrap="square">
            <a:spAutoFit/>
          </a:bodyPr>
          <a:lstStyle/>
          <a:p>
            <a:r>
              <a:rPr lang="de-DE" dirty="0"/>
              <a:t>Fall 5:</a:t>
            </a:r>
          </a:p>
          <a:p>
            <a:r>
              <a:rPr lang="de-DE" dirty="0"/>
              <a:t>Der 6jährige Stefan K. klagt vertreten durch seine Eltern gegen das Baustoffhandelsunternehmen A auf Schadensersatz und Schmerzensgeld. Der Sachvortrag des Klägers lautet:</a:t>
            </a:r>
          </a:p>
          <a:p>
            <a:r>
              <a:rPr lang="de-DE" dirty="0"/>
              <a:t>„Der Fahrer X des Baustoffhandelsunternehmens A hat zum Anwesen der Eltern des Klägers Natursteine Beim Abladen der Steine mit dem auf dem LKW aufmontierten Kran erfasste der Kranausleger den hinter dem LKW spielenden Kläger und verletzte ihn schwer. Obwohl die Sichtmöglichkeit des Fahrers beschränkt war, hat er sich beim Abladen nicht einweisen lassen bzw. eines Helfers bedient.</a:t>
            </a:r>
          </a:p>
          <a:p>
            <a:r>
              <a:rPr lang="de-DE" dirty="0"/>
              <a:t>Beweis: Zeuge Silke M., Max F., Fritz K..“</a:t>
            </a:r>
          </a:p>
          <a:p>
            <a:r>
              <a:rPr lang="de-DE" dirty="0"/>
              <a:t>Die Beklagte beantragt die Klageabweisung und erwidert:</a:t>
            </a:r>
          </a:p>
          <a:p>
            <a:r>
              <a:rPr lang="de-DE" dirty="0"/>
              <a:t>„ Der Fahrer hat sich, bevor er den Kran bediente und erneut bevor er begann, die Steine herab zu heben, soweit er sehen konnte, vergewissert, dass beim Abladen keine Gefahr für Personen oder Sachen bestand. Das Kind ist aus einem für den LKW-Fahrer nicht einsehbaren Bereich von hinten aus einer Einfahrt plötzlich in den Schwenkbereich des Kranauslegers gelaufen, sodass der Fahrer nicht mehr reagieren konnte. Bei diesem handelt es sich um einen seit zehn Jahren bei der Beklagten beschäftigten Mitarbeiter, der in dieser Zeit immer zuverlässig gearbeitet hat und dem zu keiner Zeit ein Sorgfaltsverstoß unterlaufen ist.“ </a:t>
            </a:r>
          </a:p>
          <a:p>
            <a:r>
              <a:rPr lang="de-DE" dirty="0"/>
              <a:t>Weitere Erklärungen geben die Parteien nicht ab.</a:t>
            </a:r>
          </a:p>
          <a:p>
            <a:r>
              <a:rPr lang="de-DE" dirty="0"/>
              <a:t>Was wird das Gericht machen? </a:t>
            </a:r>
          </a:p>
        </p:txBody>
      </p:sp>
    </p:spTree>
    <p:extLst>
      <p:ext uri="{BB962C8B-B14F-4D97-AF65-F5344CB8AC3E}">
        <p14:creationId xmlns:p14="http://schemas.microsoft.com/office/powerpoint/2010/main" val="9463152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de-DE" altLang="de-DE">
                <a:effectLst/>
              </a:rPr>
              <a:t>Maximen des Zivilprozesses</a:t>
            </a:r>
          </a:p>
        </p:txBody>
      </p:sp>
      <p:sp>
        <p:nvSpPr>
          <p:cNvPr id="12291" name="Rectangle 3"/>
          <p:cNvSpPr>
            <a:spLocks noGrp="1" noChangeArrowheads="1"/>
          </p:cNvSpPr>
          <p:nvPr>
            <p:ph type="body" idx="1"/>
          </p:nvPr>
        </p:nvSpPr>
        <p:spPr/>
        <p:txBody>
          <a:bodyPr/>
          <a:lstStyle/>
          <a:p>
            <a:pPr eaLnBrk="1" hangingPunct="1"/>
            <a:r>
              <a:rPr lang="de-DE" altLang="de-DE">
                <a:effectLst/>
              </a:rPr>
              <a:t>Verfügungsgrundsatz</a:t>
            </a:r>
          </a:p>
          <a:p>
            <a:pPr eaLnBrk="1" hangingPunct="1"/>
            <a:r>
              <a:rPr lang="de-DE" altLang="de-DE">
                <a:effectLst/>
              </a:rPr>
              <a:t>Beibringungsgrundsatz</a:t>
            </a:r>
          </a:p>
          <a:p>
            <a:pPr eaLnBrk="1" hangingPunct="1"/>
            <a:r>
              <a:rPr lang="de-DE" altLang="de-DE">
                <a:effectLst/>
              </a:rPr>
              <a:t>Mündlichkeitsgrundsatz</a:t>
            </a:r>
          </a:p>
          <a:p>
            <a:pPr eaLnBrk="1" hangingPunct="1"/>
            <a:r>
              <a:rPr lang="de-DE" altLang="de-DE">
                <a:effectLst/>
              </a:rPr>
              <a:t>Unmittelbarkeitsgrundsatz</a:t>
            </a:r>
          </a:p>
          <a:p>
            <a:pPr eaLnBrk="1" hangingPunct="1"/>
            <a:r>
              <a:rPr lang="de-DE" altLang="de-DE">
                <a:effectLst/>
              </a:rPr>
              <a:t>Öffentlichkeitsgrundsatz</a:t>
            </a:r>
          </a:p>
          <a:p>
            <a:pPr eaLnBrk="1" hangingPunct="1"/>
            <a:r>
              <a:rPr lang="de-DE" altLang="de-DE">
                <a:effectLst/>
              </a:rPr>
              <a:t>Konzentrationsgrundsatz</a:t>
            </a:r>
          </a:p>
          <a:p>
            <a:pPr eaLnBrk="1" hangingPunct="1"/>
            <a:r>
              <a:rPr lang="de-DE" altLang="de-DE">
                <a:effectLst/>
              </a:rPr>
              <a:t>Beachtung der Prozessgrundrechte</a:t>
            </a:r>
          </a:p>
        </p:txBody>
      </p:sp>
    </p:spTree>
    <p:extLst>
      <p:ext uri="{BB962C8B-B14F-4D97-AF65-F5344CB8AC3E}">
        <p14:creationId xmlns:p14="http://schemas.microsoft.com/office/powerpoint/2010/main" val="21441626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de-DE" altLang="de-DE" i="1">
                <a:effectLst/>
              </a:rPr>
              <a:t>PROZESSGRUNDRECHTE</a:t>
            </a:r>
          </a:p>
        </p:txBody>
      </p:sp>
      <p:sp>
        <p:nvSpPr>
          <p:cNvPr id="13315" name="AutoShape 3"/>
          <p:cNvSpPr>
            <a:spLocks noChangeArrowheads="1"/>
          </p:cNvSpPr>
          <p:nvPr/>
        </p:nvSpPr>
        <p:spPr bwMode="auto">
          <a:xfrm>
            <a:off x="4284663" y="1125538"/>
            <a:ext cx="485775" cy="976312"/>
          </a:xfrm>
          <a:prstGeom prst="downArrow">
            <a:avLst>
              <a:gd name="adj1" fmla="val 50000"/>
              <a:gd name="adj2" fmla="val 50245"/>
            </a:avLst>
          </a:prstGeom>
          <a:solidFill>
            <a:schemeClr val="bg1"/>
          </a:solidFill>
          <a:ln w="9525">
            <a:solidFill>
              <a:schemeClr val="tx1"/>
            </a:solidFill>
            <a:miter lim="800000"/>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eaLnBrk="1" hangingPunct="1">
              <a:spcBef>
                <a:spcPct val="0"/>
              </a:spcBef>
              <a:buClrTx/>
              <a:buSzTx/>
              <a:buFontTx/>
              <a:buNone/>
            </a:pPr>
            <a:endParaRPr lang="de-DE" altLang="de-DE" sz="1800"/>
          </a:p>
        </p:txBody>
      </p:sp>
      <p:sp>
        <p:nvSpPr>
          <p:cNvPr id="13316" name="Line 4"/>
          <p:cNvSpPr>
            <a:spLocks noChangeShapeType="1"/>
          </p:cNvSpPr>
          <p:nvPr/>
        </p:nvSpPr>
        <p:spPr bwMode="auto">
          <a:xfrm flipH="1">
            <a:off x="468313" y="2133600"/>
            <a:ext cx="410368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7" name="Line 5"/>
          <p:cNvSpPr>
            <a:spLocks noChangeShapeType="1"/>
          </p:cNvSpPr>
          <p:nvPr/>
        </p:nvSpPr>
        <p:spPr bwMode="auto">
          <a:xfrm>
            <a:off x="4572000" y="2133600"/>
            <a:ext cx="42481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18" name="Text Box 6"/>
          <p:cNvSpPr txBox="1">
            <a:spLocks noChangeArrowheads="1"/>
          </p:cNvSpPr>
          <p:nvPr/>
        </p:nvSpPr>
        <p:spPr bwMode="auto">
          <a:xfrm>
            <a:off x="395288" y="2924175"/>
            <a:ext cx="8353425"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eaLnBrk="1" hangingPunct="1">
              <a:spcBef>
                <a:spcPct val="50000"/>
              </a:spcBef>
              <a:buClrTx/>
              <a:buSzTx/>
              <a:buFontTx/>
              <a:buNone/>
            </a:pPr>
            <a:r>
              <a:rPr lang="de-DE" altLang="de-DE" sz="2000" b="1" dirty="0"/>
              <a:t>Art. 101 I 2 GG</a:t>
            </a:r>
          </a:p>
          <a:p>
            <a:pPr eaLnBrk="1" hangingPunct="1">
              <a:spcBef>
                <a:spcPct val="50000"/>
              </a:spcBef>
              <a:buClrTx/>
              <a:buSzTx/>
              <a:buFontTx/>
              <a:buNone/>
            </a:pPr>
            <a:r>
              <a:rPr lang="de-DE" altLang="de-DE" sz="2000" i="1" dirty="0"/>
              <a:t>Gesetzl. Richter</a:t>
            </a:r>
            <a:r>
              <a:rPr lang="de-DE" altLang="de-DE" sz="2000" b="1" dirty="0"/>
              <a:t>    Art. 103 I </a:t>
            </a:r>
          </a:p>
          <a:p>
            <a:pPr eaLnBrk="1" hangingPunct="1">
              <a:spcBef>
                <a:spcPct val="50000"/>
              </a:spcBef>
              <a:buClrTx/>
              <a:buSzTx/>
              <a:buFontTx/>
              <a:buNone/>
            </a:pPr>
            <a:r>
              <a:rPr lang="de-DE" altLang="de-DE" sz="2000" b="1" dirty="0"/>
              <a:t>                          </a:t>
            </a:r>
            <a:r>
              <a:rPr lang="de-DE" altLang="de-DE" sz="2000" i="1" dirty="0"/>
              <a:t>Rechtl. Gehör</a:t>
            </a:r>
            <a:r>
              <a:rPr lang="de-DE" altLang="de-DE" sz="2000" b="1" dirty="0"/>
              <a:t>     Art. 3 I </a:t>
            </a:r>
          </a:p>
          <a:p>
            <a:pPr eaLnBrk="1" hangingPunct="1">
              <a:spcBef>
                <a:spcPct val="50000"/>
              </a:spcBef>
              <a:buClrTx/>
              <a:buSzTx/>
              <a:buFontTx/>
              <a:buNone/>
            </a:pPr>
            <a:r>
              <a:rPr lang="de-DE" altLang="de-DE" sz="2000" b="1" dirty="0"/>
              <a:t>                                                  </a:t>
            </a:r>
            <a:r>
              <a:rPr lang="de-DE" altLang="de-DE" sz="2000" i="1" dirty="0"/>
              <a:t>Willkürverb</a:t>
            </a:r>
            <a:r>
              <a:rPr lang="de-DE" altLang="de-DE" sz="2000" b="1" dirty="0"/>
              <a:t>      Art. 2 I, 20 III</a:t>
            </a:r>
          </a:p>
          <a:p>
            <a:pPr eaLnBrk="1" hangingPunct="1">
              <a:spcBef>
                <a:spcPct val="50000"/>
              </a:spcBef>
              <a:buClrTx/>
              <a:buSzTx/>
              <a:buFontTx/>
              <a:buNone/>
            </a:pPr>
            <a:r>
              <a:rPr lang="de-DE" altLang="de-DE" sz="2000" b="1" dirty="0"/>
              <a:t>                                                                         </a:t>
            </a:r>
            <a:r>
              <a:rPr lang="de-DE" altLang="de-DE" sz="2000" i="1" dirty="0"/>
              <a:t>Faires Verfahr.</a:t>
            </a:r>
            <a:r>
              <a:rPr lang="de-DE" altLang="de-DE" sz="2000" b="1" dirty="0"/>
              <a:t>   Art. 19 IV</a:t>
            </a:r>
          </a:p>
          <a:p>
            <a:pPr eaLnBrk="1" hangingPunct="1">
              <a:spcBef>
                <a:spcPct val="50000"/>
              </a:spcBef>
              <a:buClrTx/>
              <a:buSzTx/>
              <a:buFontTx/>
              <a:buNone/>
            </a:pPr>
            <a:r>
              <a:rPr lang="de-DE" altLang="de-DE" sz="2000" b="1" dirty="0"/>
              <a:t>                                                                                                   </a:t>
            </a:r>
            <a:r>
              <a:rPr lang="de-DE" altLang="de-DE" sz="2000" i="1" dirty="0"/>
              <a:t>Effekt. RS</a:t>
            </a:r>
          </a:p>
        </p:txBody>
      </p:sp>
      <p:sp>
        <p:nvSpPr>
          <p:cNvPr id="13319" name="Line 7"/>
          <p:cNvSpPr>
            <a:spLocks noChangeShapeType="1"/>
          </p:cNvSpPr>
          <p:nvPr/>
        </p:nvSpPr>
        <p:spPr bwMode="auto">
          <a:xfrm>
            <a:off x="3203575" y="2133600"/>
            <a:ext cx="0" cy="935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20" name="Line 8"/>
          <p:cNvSpPr>
            <a:spLocks noChangeShapeType="1"/>
          </p:cNvSpPr>
          <p:nvPr/>
        </p:nvSpPr>
        <p:spPr bwMode="auto">
          <a:xfrm>
            <a:off x="4716463" y="2133600"/>
            <a:ext cx="0" cy="1727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21" name="Line 9"/>
          <p:cNvSpPr>
            <a:spLocks noChangeShapeType="1"/>
          </p:cNvSpPr>
          <p:nvPr/>
        </p:nvSpPr>
        <p:spPr bwMode="auto">
          <a:xfrm>
            <a:off x="6372225" y="2133600"/>
            <a:ext cx="0" cy="20875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22" name="Line 10"/>
          <p:cNvSpPr>
            <a:spLocks noChangeShapeType="1"/>
          </p:cNvSpPr>
          <p:nvPr/>
        </p:nvSpPr>
        <p:spPr bwMode="auto">
          <a:xfrm>
            <a:off x="8243888" y="2133600"/>
            <a:ext cx="0" cy="2590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13323" name="Line 11"/>
          <p:cNvSpPr>
            <a:spLocks noChangeShapeType="1"/>
          </p:cNvSpPr>
          <p:nvPr/>
        </p:nvSpPr>
        <p:spPr bwMode="auto">
          <a:xfrm>
            <a:off x="1403350" y="2133600"/>
            <a:ext cx="0" cy="7905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9718857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p:cNvSpPr/>
          <p:nvPr/>
        </p:nvSpPr>
        <p:spPr>
          <a:xfrm>
            <a:off x="251520" y="620688"/>
            <a:ext cx="8568952" cy="5909310"/>
          </a:xfrm>
          <a:prstGeom prst="rect">
            <a:avLst/>
          </a:prstGeom>
        </p:spPr>
        <p:txBody>
          <a:bodyPr wrap="square">
            <a:spAutoFit/>
          </a:bodyPr>
          <a:lstStyle/>
          <a:p>
            <a:pPr>
              <a:spcAft>
                <a:spcPts val="0"/>
              </a:spcAft>
            </a:pPr>
            <a:r>
              <a:rPr lang="de-DE" sz="2000" b="1" dirty="0">
                <a:latin typeface="Times New Roman"/>
                <a:ea typeface="Times New Roman"/>
              </a:rPr>
              <a:t>Fall 6: </a:t>
            </a:r>
            <a:endParaRPr lang="de-DE" sz="2000" dirty="0">
              <a:latin typeface="Times New Roman"/>
              <a:ea typeface="Times New Roman"/>
            </a:endParaRPr>
          </a:p>
          <a:p>
            <a:pPr>
              <a:spcAft>
                <a:spcPts val="0"/>
              </a:spcAft>
            </a:pPr>
            <a:r>
              <a:rPr lang="de-DE" sz="2000" dirty="0">
                <a:latin typeface="Times New Roman"/>
                <a:ea typeface="Times New Roman"/>
              </a:rPr>
              <a:t>Das Land Hessen nimmt die Beklagte auf Schadensersatz in Höhe von 6.000 € wegen Nichterfüllung eines im Rahmen einer Versteigerung zustande gekommenen Kaufvertrages in Anspruch. Die Beklagte hat die Zahlung des Kaufpreises von 40.000 € abgelehnt, weil sie arglistig über Mängel des Grundstücks getäuscht worden sei. Bei einem Ersatzverkauf hat das Land nur 34.000 € erzielen können. </a:t>
            </a:r>
          </a:p>
          <a:p>
            <a:pPr>
              <a:spcAft>
                <a:spcPts val="0"/>
              </a:spcAft>
            </a:pPr>
            <a:r>
              <a:rPr lang="de-DE" sz="2000" dirty="0">
                <a:latin typeface="Times New Roman"/>
                <a:ea typeface="Times New Roman"/>
              </a:rPr>
              <a:t>Bei der Versteigerung, bei der die Beklagte Höchstbietende war, hatte sie sich durch die </a:t>
            </a:r>
            <a:r>
              <a:rPr lang="de-DE" sz="2000" dirty="0" err="1">
                <a:latin typeface="Times New Roman"/>
                <a:ea typeface="Times New Roman"/>
              </a:rPr>
              <a:t>Auktionarin</a:t>
            </a:r>
            <a:r>
              <a:rPr lang="de-DE" sz="2000" dirty="0">
                <a:latin typeface="Times New Roman"/>
                <a:ea typeface="Times New Roman"/>
              </a:rPr>
              <a:t> vertreten lassen, der sie 17 Tage vor dem Versteigerungstermin einen Auftrag zum Bieten mit einer entsprechenden privatschriftlichen Vollmacht erteilt hatte. Der Kaufvertrag selbst wurde am Tage der Versteigerung notariell beurkundet.</a:t>
            </a:r>
          </a:p>
          <a:p>
            <a:pPr>
              <a:spcAft>
                <a:spcPts val="0"/>
              </a:spcAft>
            </a:pPr>
            <a:r>
              <a:rPr lang="de-DE" sz="2000" dirty="0">
                <a:latin typeface="Times New Roman"/>
                <a:ea typeface="Times New Roman"/>
              </a:rPr>
              <a:t>Das Landgericht hat nach Beweisaufnahme über die behaupteten Mängel die Klage abgewiesen. Der Kaufvertrag sei unabhängig von der Anfechtung der Beklagten wegen arglistiger Täuschung nicht wirksam zustande gekommen. Der Vertrag sei nämlich nicht in der Form des § 311 b BGB abgeschlossen worden, weil auch die Vollmacht der notariellen Form bedurft habe.</a:t>
            </a:r>
          </a:p>
          <a:p>
            <a:pPr>
              <a:spcAft>
                <a:spcPts val="0"/>
              </a:spcAft>
            </a:pPr>
            <a:r>
              <a:rPr lang="de-DE" sz="2000" dirty="0">
                <a:latin typeface="Times New Roman"/>
                <a:ea typeface="Times New Roman"/>
              </a:rPr>
              <a:t>Welches Prozessgrundrecht ist verletzt?</a:t>
            </a:r>
          </a:p>
          <a:p>
            <a:pPr>
              <a:spcAft>
                <a:spcPts val="0"/>
              </a:spcAft>
            </a:pPr>
            <a:r>
              <a:rPr lang="de-DE" b="1" dirty="0">
                <a:latin typeface="Times New Roman"/>
                <a:ea typeface="Times New Roman"/>
              </a:rPr>
              <a:t> </a:t>
            </a:r>
            <a:endParaRPr lang="de-DE" sz="1600" dirty="0">
              <a:effectLst/>
              <a:latin typeface="Times New Roman"/>
              <a:ea typeface="Times New Roman"/>
            </a:endParaRPr>
          </a:p>
        </p:txBody>
      </p:sp>
    </p:spTree>
    <p:extLst>
      <p:ext uri="{BB962C8B-B14F-4D97-AF65-F5344CB8AC3E}">
        <p14:creationId xmlns:p14="http://schemas.microsoft.com/office/powerpoint/2010/main" val="38044186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836712"/>
            <a:ext cx="8568952" cy="3477875"/>
          </a:xfrm>
          <a:prstGeom prst="rect">
            <a:avLst/>
          </a:prstGeom>
        </p:spPr>
        <p:txBody>
          <a:bodyPr wrap="square">
            <a:spAutoFit/>
          </a:bodyPr>
          <a:lstStyle/>
          <a:p>
            <a:r>
              <a:rPr lang="de-DE" sz="2000" b="1" dirty="0"/>
              <a:t>Fall 7:</a:t>
            </a:r>
            <a:endParaRPr lang="de-DE" sz="2000" dirty="0"/>
          </a:p>
          <a:p>
            <a:r>
              <a:rPr lang="de-DE" sz="2000" dirty="0"/>
              <a:t>Die Klägerin stattete ein Bauvorhaben der Beklagten mit einem Behinderten-Treppenschrägaufzug aus. Sie verlangt Zahlung noch ausstehenden Restwerklohns. </a:t>
            </a:r>
          </a:p>
          <a:p>
            <a:r>
              <a:rPr lang="de-DE" sz="2000" dirty="0"/>
              <a:t>Die Beklagte trug vor, der Fahrstuhl könne bis heute nicht benutzt werden, weil er nicht funktioniere. Bislang habe nur ein Probebetrieb ermöglicht werden können. </a:t>
            </a:r>
          </a:p>
          <a:p>
            <a:r>
              <a:rPr lang="de-DE" sz="2000" dirty="0"/>
              <a:t>Das Landgericht erhob Beweis über die Behauptung der Klägerin, dass der "Aufzug bis heute benutzt wird" und gab dann der Klage statt. Soweit sich die Beklagte darauf berufe, der Aufzug sei nicht betriebsfähig, sei der Vortrag </a:t>
            </a:r>
            <a:r>
              <a:rPr lang="de-DE" sz="2000" dirty="0" err="1"/>
              <a:t>unsubstantiiert</a:t>
            </a:r>
            <a:r>
              <a:rPr lang="de-DE" sz="2000" dirty="0"/>
              <a:t> und nicht zu berücksichtigen. Zu Recht?</a:t>
            </a:r>
          </a:p>
        </p:txBody>
      </p:sp>
    </p:spTree>
    <p:extLst>
      <p:ext uri="{BB962C8B-B14F-4D97-AF65-F5344CB8AC3E}">
        <p14:creationId xmlns:p14="http://schemas.microsoft.com/office/powerpoint/2010/main" val="15877900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68313" y="277813"/>
            <a:ext cx="8218487" cy="704850"/>
          </a:xfrm>
        </p:spPr>
        <p:txBody>
          <a:bodyPr/>
          <a:lstStyle/>
          <a:p>
            <a:pPr eaLnBrk="1" hangingPunct="1"/>
            <a:r>
              <a:rPr lang="de-DE" altLang="de-DE" sz="3200" dirty="0">
                <a:effectLst/>
              </a:rPr>
              <a:t>Zulässigkeit der Klage </a:t>
            </a:r>
            <a:r>
              <a:rPr lang="de-DE" altLang="de-DE" sz="2800" dirty="0">
                <a:effectLst/>
              </a:rPr>
              <a:t>(1)</a:t>
            </a:r>
          </a:p>
        </p:txBody>
      </p:sp>
      <p:sp>
        <p:nvSpPr>
          <p:cNvPr id="14342" name="Rectangle 3"/>
          <p:cNvSpPr>
            <a:spLocks noGrp="1" noChangeArrowheads="1"/>
          </p:cNvSpPr>
          <p:nvPr>
            <p:ph type="body" sz="half" idx="1"/>
          </p:nvPr>
        </p:nvSpPr>
        <p:spPr/>
        <p:txBody>
          <a:bodyPr/>
          <a:lstStyle/>
          <a:p>
            <a:pPr eaLnBrk="1" hangingPunct="1">
              <a:lnSpc>
                <a:spcPct val="80000"/>
              </a:lnSpc>
              <a:buFont typeface="Wingdings" pitchFamily="2" charset="2"/>
              <a:buNone/>
              <a:defRPr/>
            </a:pPr>
            <a:r>
              <a:rPr lang="de-DE" altLang="de-DE" u="sng" dirty="0">
                <a:effectLst/>
              </a:rPr>
              <a:t>Echte</a:t>
            </a:r>
            <a:r>
              <a:rPr lang="de-DE" altLang="de-DE" sz="2400" u="sng" dirty="0">
                <a:effectLst/>
              </a:rPr>
              <a:t> </a:t>
            </a:r>
            <a:r>
              <a:rPr lang="de-DE" altLang="de-DE" u="sng" dirty="0" err="1">
                <a:effectLst/>
              </a:rPr>
              <a:t>Prozessvorauss</a:t>
            </a:r>
            <a:r>
              <a:rPr lang="de-DE" altLang="de-DE" sz="2400" u="sng" dirty="0">
                <a:effectLst/>
              </a:rPr>
              <a:t>.</a:t>
            </a:r>
          </a:p>
          <a:p>
            <a:pPr marL="0" indent="0" eaLnBrk="1" hangingPunct="1">
              <a:lnSpc>
                <a:spcPct val="80000"/>
              </a:lnSpc>
              <a:buFont typeface="Wingdings" pitchFamily="2" charset="2"/>
              <a:buNone/>
              <a:defRPr/>
            </a:pPr>
            <a:r>
              <a:rPr lang="de-DE" altLang="de-DE" sz="2400" i="1" dirty="0">
                <a:effectLst/>
              </a:rPr>
              <a:t>Prüfung von Amts wegen</a:t>
            </a:r>
          </a:p>
          <a:p>
            <a:pPr marL="0" indent="0" eaLnBrk="1" hangingPunct="1">
              <a:lnSpc>
                <a:spcPct val="80000"/>
              </a:lnSpc>
              <a:buFont typeface="Wingdings" pitchFamily="2" charset="2"/>
              <a:buNone/>
              <a:defRPr/>
            </a:pPr>
            <a:endParaRPr lang="de-DE" altLang="de-DE" sz="2400" i="1" dirty="0">
              <a:effectLst/>
            </a:endParaRPr>
          </a:p>
          <a:p>
            <a:pPr eaLnBrk="1" hangingPunct="1">
              <a:lnSpc>
                <a:spcPct val="80000"/>
              </a:lnSpc>
              <a:defRPr/>
            </a:pPr>
            <a:r>
              <a:rPr lang="de-DE" altLang="de-DE" sz="2400" dirty="0">
                <a:effectLst/>
              </a:rPr>
              <a:t>Dt. Gerichtsbarkeit §§ 18-20 GVG</a:t>
            </a:r>
          </a:p>
          <a:p>
            <a:pPr eaLnBrk="1" hangingPunct="1">
              <a:lnSpc>
                <a:spcPct val="80000"/>
              </a:lnSpc>
              <a:defRPr/>
            </a:pPr>
            <a:r>
              <a:rPr lang="de-DE" altLang="de-DE" sz="2400" dirty="0">
                <a:effectLst/>
              </a:rPr>
              <a:t>Funktionelle Zuständigkeit</a:t>
            </a:r>
          </a:p>
          <a:p>
            <a:pPr eaLnBrk="1" hangingPunct="1">
              <a:lnSpc>
                <a:spcPct val="80000"/>
              </a:lnSpc>
              <a:defRPr/>
            </a:pPr>
            <a:r>
              <a:rPr lang="de-DE" altLang="de-DE" sz="2400" dirty="0">
                <a:effectLst/>
              </a:rPr>
              <a:t>Als Klageschrift geeignetes Schriftstück</a:t>
            </a:r>
          </a:p>
          <a:p>
            <a:pPr eaLnBrk="1" hangingPunct="1">
              <a:lnSpc>
                <a:spcPct val="80000"/>
              </a:lnSpc>
              <a:defRPr/>
            </a:pPr>
            <a:r>
              <a:rPr lang="de-DE" altLang="de-DE" sz="2400" dirty="0">
                <a:effectLst/>
              </a:rPr>
              <a:t>Unterschrift  unter Klageschrift, evtl. § 78 ZPO</a:t>
            </a:r>
          </a:p>
          <a:p>
            <a:pPr eaLnBrk="1" hangingPunct="1">
              <a:lnSpc>
                <a:spcPct val="80000"/>
              </a:lnSpc>
              <a:defRPr/>
            </a:pPr>
            <a:r>
              <a:rPr lang="de-DE" altLang="de-DE" sz="2400" dirty="0">
                <a:effectLst/>
              </a:rPr>
              <a:t>Kostenvorschuss nach GKG</a:t>
            </a:r>
          </a:p>
        </p:txBody>
      </p:sp>
      <p:sp>
        <p:nvSpPr>
          <p:cNvPr id="14340" name="Rectangle 4"/>
          <p:cNvSpPr>
            <a:spLocks noGrp="1" noChangeArrowheads="1"/>
          </p:cNvSpPr>
          <p:nvPr>
            <p:ph type="body" sz="half" idx="2"/>
          </p:nvPr>
        </p:nvSpPr>
        <p:spPr/>
        <p:txBody>
          <a:bodyPr/>
          <a:lstStyle/>
          <a:p>
            <a:pPr eaLnBrk="1" hangingPunct="1">
              <a:lnSpc>
                <a:spcPct val="90000"/>
              </a:lnSpc>
              <a:buClr>
                <a:schemeClr val="tx1"/>
              </a:buClr>
              <a:buFont typeface="Wingdings" pitchFamily="2" charset="2"/>
              <a:buNone/>
              <a:defRPr/>
            </a:pPr>
            <a:r>
              <a:rPr lang="de-DE" u="sng" dirty="0">
                <a:effectLst/>
              </a:rPr>
              <a:t>Rechtsfolge bei Fehlern</a:t>
            </a:r>
          </a:p>
          <a:p>
            <a:pPr eaLnBrk="1" hangingPunct="1">
              <a:lnSpc>
                <a:spcPct val="90000"/>
              </a:lnSpc>
              <a:buClr>
                <a:schemeClr val="tx1"/>
              </a:buClr>
              <a:buFont typeface="Wingdings" pitchFamily="2" charset="2"/>
              <a:buNone/>
              <a:defRPr/>
            </a:pPr>
            <a:endParaRPr lang="de-DE" u="sng" dirty="0">
              <a:effectLst/>
            </a:endParaRPr>
          </a:p>
          <a:p>
            <a:pPr eaLnBrk="1" hangingPunct="1">
              <a:lnSpc>
                <a:spcPct val="90000"/>
              </a:lnSpc>
              <a:buClr>
                <a:schemeClr val="tx1"/>
              </a:buClr>
              <a:defRPr/>
            </a:pPr>
            <a:r>
              <a:rPr lang="de-DE" sz="2400" dirty="0">
                <a:effectLst/>
              </a:rPr>
              <a:t>Prozess kommt nicht zustande</a:t>
            </a:r>
          </a:p>
          <a:p>
            <a:pPr eaLnBrk="1" hangingPunct="1">
              <a:lnSpc>
                <a:spcPct val="90000"/>
              </a:lnSpc>
              <a:buClr>
                <a:schemeClr val="tx1"/>
              </a:buClr>
              <a:defRPr/>
            </a:pPr>
            <a:r>
              <a:rPr lang="de-DE" sz="2400" dirty="0">
                <a:effectLst/>
              </a:rPr>
              <a:t>Keine Zustellung der Klageschrift</a:t>
            </a:r>
          </a:p>
          <a:p>
            <a:pPr eaLnBrk="1" hangingPunct="1">
              <a:lnSpc>
                <a:spcPct val="90000"/>
              </a:lnSpc>
              <a:spcBef>
                <a:spcPct val="0"/>
              </a:spcBef>
              <a:buClr>
                <a:schemeClr val="tx1"/>
              </a:buClr>
              <a:defRPr/>
            </a:pPr>
            <a:r>
              <a:rPr lang="de-DE" sz="2400" dirty="0">
                <a:effectLst/>
              </a:rPr>
              <a:t>Erneute Klageerhebung nach Mangelbeseitigung</a:t>
            </a:r>
          </a:p>
          <a:p>
            <a:pPr eaLnBrk="1" hangingPunct="1">
              <a:lnSpc>
                <a:spcPct val="90000"/>
              </a:lnSpc>
              <a:spcBef>
                <a:spcPct val="0"/>
              </a:spcBef>
              <a:buClr>
                <a:schemeClr val="tx1"/>
              </a:buClr>
              <a:buFont typeface="Wingdings" pitchFamily="2" charset="2"/>
              <a:buNone/>
              <a:defRPr/>
            </a:pPr>
            <a:r>
              <a:rPr lang="de-DE" sz="2400" dirty="0">
                <a:effectLst/>
              </a:rPr>
              <a:t>     bleibt möglich</a:t>
            </a:r>
          </a:p>
          <a:p>
            <a:pPr eaLnBrk="1" hangingPunct="1">
              <a:lnSpc>
                <a:spcPct val="90000"/>
              </a:lnSpc>
              <a:buFont typeface="Wingdings" pitchFamily="2" charset="2"/>
              <a:buNone/>
              <a:defRPr/>
            </a:pPr>
            <a:endParaRPr lang="de-DE" sz="2400" dirty="0"/>
          </a:p>
          <a:p>
            <a:pPr eaLnBrk="1" hangingPunct="1">
              <a:lnSpc>
                <a:spcPct val="90000"/>
              </a:lnSpc>
              <a:buFont typeface="Wingdings" pitchFamily="2" charset="2"/>
              <a:buNone/>
              <a:defRPr/>
            </a:pPr>
            <a:endParaRPr lang="de-DE" sz="2400" dirty="0"/>
          </a:p>
          <a:p>
            <a:pPr eaLnBrk="1" hangingPunct="1">
              <a:lnSpc>
                <a:spcPct val="90000"/>
              </a:lnSpc>
              <a:buFont typeface="Wingdings" pitchFamily="2" charset="2"/>
              <a:buNone/>
              <a:defRPr/>
            </a:pPr>
            <a:endParaRPr lang="de-DE" u="sng" dirty="0"/>
          </a:p>
        </p:txBody>
      </p:sp>
    </p:spTree>
    <p:extLst>
      <p:ext uri="{BB962C8B-B14F-4D97-AF65-F5344CB8AC3E}">
        <p14:creationId xmlns:p14="http://schemas.microsoft.com/office/powerpoint/2010/main" val="27728800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fontScale="90000"/>
          </a:bodyPr>
          <a:lstStyle/>
          <a:p>
            <a:pPr eaLnBrk="1" hangingPunct="1"/>
            <a:r>
              <a:rPr lang="de-DE" altLang="de-DE" sz="4000">
                <a:effectLst/>
              </a:rPr>
              <a:t>§ 7 JAG: Pflichtfächer der staatlichen Pflichtfachprüfung sind:</a:t>
            </a:r>
          </a:p>
        </p:txBody>
      </p:sp>
      <p:sp>
        <p:nvSpPr>
          <p:cNvPr id="4099" name="Rectangle 3"/>
          <p:cNvSpPr>
            <a:spLocks noGrp="1" noChangeArrowheads="1"/>
          </p:cNvSpPr>
          <p:nvPr>
            <p:ph type="body" idx="1"/>
          </p:nvPr>
        </p:nvSpPr>
        <p:spPr/>
        <p:txBody>
          <a:bodyPr/>
          <a:lstStyle/>
          <a:p>
            <a:pPr eaLnBrk="1" hangingPunct="1">
              <a:buFont typeface="Wingdings" pitchFamily="2" charset="2"/>
              <a:buNone/>
            </a:pPr>
            <a:r>
              <a:rPr lang="de-DE" altLang="de-DE" dirty="0">
                <a:effectLst/>
              </a:rPr>
              <a:t>§ 7 Nr. 2. </a:t>
            </a:r>
            <a:r>
              <a:rPr lang="de-DE" altLang="de-DE" dirty="0" err="1">
                <a:effectLst/>
              </a:rPr>
              <a:t>lit</a:t>
            </a:r>
            <a:r>
              <a:rPr lang="de-DE" altLang="de-DE" dirty="0">
                <a:effectLst/>
              </a:rPr>
              <a:t>. i</a:t>
            </a:r>
          </a:p>
          <a:p>
            <a:pPr eaLnBrk="1" hangingPunct="1"/>
            <a:r>
              <a:rPr lang="de-DE" altLang="de-DE" sz="2000" dirty="0">
                <a:effectLst/>
              </a:rPr>
              <a:t>verfassungsrechtliche und gerichtsverfassungsrechtliche Grundlagen</a:t>
            </a:r>
          </a:p>
          <a:p>
            <a:pPr marL="0" indent="0" eaLnBrk="1" hangingPunct="1">
              <a:buNone/>
            </a:pPr>
            <a:r>
              <a:rPr lang="de-DE" altLang="de-DE" sz="2000" i="1" dirty="0">
                <a:effectLst/>
              </a:rPr>
              <a:t>aus dem Verfahren im ersten Rechtszug:</a:t>
            </a:r>
            <a:r>
              <a:rPr lang="de-DE" altLang="de-DE" sz="2000" dirty="0">
                <a:effectLst/>
              </a:rPr>
              <a:t> </a:t>
            </a:r>
          </a:p>
          <a:p>
            <a:pPr eaLnBrk="1" hangingPunct="1"/>
            <a:r>
              <a:rPr lang="de-DE" altLang="de-DE" sz="2000" dirty="0">
                <a:effectLst/>
              </a:rPr>
              <a:t>Verfahrensgrundsätze,</a:t>
            </a:r>
          </a:p>
          <a:p>
            <a:pPr eaLnBrk="1" hangingPunct="1"/>
            <a:r>
              <a:rPr lang="de-DE" altLang="de-DE" sz="2000" dirty="0">
                <a:effectLst/>
              </a:rPr>
              <a:t>Prozessvoraussetzungen,</a:t>
            </a:r>
          </a:p>
          <a:p>
            <a:pPr eaLnBrk="1" hangingPunct="1"/>
            <a:r>
              <a:rPr lang="de-DE" altLang="de-DE" sz="2000" dirty="0">
                <a:effectLst/>
              </a:rPr>
              <a:t>Arten und Wirkungen von Klagen und gerichtlichen Entscheidungen,</a:t>
            </a:r>
          </a:p>
          <a:p>
            <a:pPr eaLnBrk="1" hangingPunct="1"/>
            <a:r>
              <a:rPr lang="de-DE" altLang="de-DE" sz="2000" dirty="0">
                <a:effectLst/>
              </a:rPr>
              <a:t>Beweisgrundsätze </a:t>
            </a:r>
          </a:p>
          <a:p>
            <a:pPr marL="0" indent="0" eaLnBrk="1" hangingPunct="1">
              <a:buNone/>
            </a:pPr>
            <a:r>
              <a:rPr lang="de-DE" altLang="de-DE" sz="2000" i="1" dirty="0"/>
              <a:t>aus dem Vollstreckungsrecht</a:t>
            </a:r>
            <a:r>
              <a:rPr lang="de-DE" altLang="de-DE" sz="2000" dirty="0"/>
              <a:t>:</a:t>
            </a:r>
            <a:endParaRPr lang="de-DE" altLang="de-DE" sz="2000" dirty="0">
              <a:effectLst/>
            </a:endParaRPr>
          </a:p>
          <a:p>
            <a:pPr eaLnBrk="1" hangingPunct="1"/>
            <a:r>
              <a:rPr lang="de-DE" altLang="de-DE" sz="2000" dirty="0">
                <a:effectLst/>
              </a:rPr>
              <a:t>in Grundzügen Arten der Rechtsbehelfe,</a:t>
            </a:r>
          </a:p>
          <a:p>
            <a:pPr eaLnBrk="1" hangingPunct="1"/>
            <a:r>
              <a:rPr lang="de-DE" altLang="de-DE" sz="2000" dirty="0">
                <a:effectLst/>
              </a:rPr>
              <a:t>allgemeine Vollstreckungsvoraussetzungen und</a:t>
            </a:r>
          </a:p>
          <a:p>
            <a:pPr eaLnBrk="1" hangingPunct="1"/>
            <a:r>
              <a:rPr lang="de-DE" altLang="de-DE" sz="2000" dirty="0">
                <a:effectLst/>
              </a:rPr>
              <a:t>Arten und Rechtsbehelfe der Zwangsvollstreckung</a:t>
            </a:r>
          </a:p>
        </p:txBody>
      </p:sp>
    </p:spTree>
    <p:extLst>
      <p:ext uri="{BB962C8B-B14F-4D97-AF65-F5344CB8AC3E}">
        <p14:creationId xmlns:p14="http://schemas.microsoft.com/office/powerpoint/2010/main" val="13234638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de-DE" altLang="de-DE">
                <a:effectLst/>
              </a:rPr>
              <a:t>Der Gerichtsaufbau</a:t>
            </a:r>
          </a:p>
        </p:txBody>
      </p:sp>
      <p:sp>
        <p:nvSpPr>
          <p:cNvPr id="15363" name="Rectangle 3"/>
          <p:cNvSpPr>
            <a:spLocks noGrp="1" noChangeArrowheads="1"/>
          </p:cNvSpPr>
          <p:nvPr>
            <p:ph type="body" idx="1"/>
          </p:nvPr>
        </p:nvSpPr>
        <p:spPr/>
        <p:txBody>
          <a:bodyPr/>
          <a:lstStyle/>
          <a:p>
            <a:pPr eaLnBrk="1" hangingPunct="1">
              <a:buFont typeface="Wingdings" pitchFamily="2" charset="2"/>
              <a:buNone/>
              <a:defRPr/>
            </a:pPr>
            <a:r>
              <a:rPr lang="de-DE" dirty="0"/>
              <a:t>                                </a:t>
            </a:r>
            <a:r>
              <a:rPr lang="de-DE" sz="2400" b="1" dirty="0">
                <a:effectLst/>
              </a:rPr>
              <a:t>BGH</a:t>
            </a:r>
          </a:p>
          <a:p>
            <a:pPr eaLnBrk="1" hangingPunct="1">
              <a:buFont typeface="Wingdings" pitchFamily="2" charset="2"/>
              <a:buNone/>
              <a:defRPr/>
            </a:pPr>
            <a:r>
              <a:rPr lang="de-DE" sz="2400" i="1" dirty="0">
                <a:effectLst/>
              </a:rPr>
              <a:t>        Straf- und Zivilsenate nur bei zugelassener Revision </a:t>
            </a:r>
          </a:p>
          <a:p>
            <a:pPr eaLnBrk="1" hangingPunct="1">
              <a:buFont typeface="Wingdings" pitchFamily="2" charset="2"/>
              <a:buNone/>
              <a:defRPr/>
            </a:pPr>
            <a:r>
              <a:rPr lang="de-DE" sz="2400" i="1" dirty="0">
                <a:effectLst/>
              </a:rPr>
              <a:t>                                           </a:t>
            </a:r>
            <a:r>
              <a:rPr lang="de-DE" sz="2400" b="1" dirty="0">
                <a:effectLst/>
              </a:rPr>
              <a:t>OLG</a:t>
            </a:r>
          </a:p>
          <a:p>
            <a:pPr eaLnBrk="1" hangingPunct="1">
              <a:buFont typeface="Wingdings" pitchFamily="2" charset="2"/>
              <a:buNone/>
              <a:defRPr/>
            </a:pPr>
            <a:r>
              <a:rPr lang="de-DE" sz="2400" i="1" dirty="0">
                <a:effectLst/>
              </a:rPr>
              <a:t>Strafsenate   ---   Zivilsenate (jeweils als 1. und 2. Instanz)</a:t>
            </a:r>
          </a:p>
          <a:p>
            <a:pPr eaLnBrk="1" hangingPunct="1">
              <a:buFont typeface="Wingdings" pitchFamily="2" charset="2"/>
              <a:buNone/>
              <a:defRPr/>
            </a:pPr>
            <a:r>
              <a:rPr lang="de-DE" sz="2400" dirty="0">
                <a:effectLst/>
              </a:rPr>
              <a:t>                                            </a:t>
            </a:r>
            <a:r>
              <a:rPr lang="de-DE" sz="2400" b="1" dirty="0">
                <a:effectLst/>
              </a:rPr>
              <a:t>LG</a:t>
            </a:r>
          </a:p>
          <a:p>
            <a:pPr eaLnBrk="1" hangingPunct="1">
              <a:buFont typeface="Wingdings" pitchFamily="2" charset="2"/>
              <a:buNone/>
              <a:defRPr/>
            </a:pPr>
            <a:r>
              <a:rPr lang="de-DE" sz="2400" dirty="0">
                <a:effectLst/>
              </a:rPr>
              <a:t> </a:t>
            </a:r>
            <a:r>
              <a:rPr lang="de-DE" sz="2400" i="1" dirty="0">
                <a:effectLst/>
              </a:rPr>
              <a:t>Kammern als erste und Rechtsmittelinstanz</a:t>
            </a:r>
          </a:p>
          <a:p>
            <a:pPr eaLnBrk="1" hangingPunct="1">
              <a:buFont typeface="Wingdings" pitchFamily="2" charset="2"/>
              <a:buNone/>
              <a:defRPr/>
            </a:pPr>
            <a:r>
              <a:rPr lang="de-DE" sz="2400" dirty="0">
                <a:effectLst/>
              </a:rPr>
              <a:t>                                            </a:t>
            </a:r>
            <a:r>
              <a:rPr lang="de-DE" sz="2400" b="1" dirty="0">
                <a:effectLst/>
              </a:rPr>
              <a:t>AG     </a:t>
            </a:r>
          </a:p>
          <a:p>
            <a:pPr eaLnBrk="1" hangingPunct="1">
              <a:buFont typeface="Wingdings" pitchFamily="2" charset="2"/>
              <a:buNone/>
              <a:defRPr/>
            </a:pPr>
            <a:r>
              <a:rPr lang="de-DE" sz="2400" b="1" dirty="0">
                <a:effectLst/>
              </a:rPr>
              <a:t>                          </a:t>
            </a:r>
            <a:r>
              <a:rPr lang="de-DE" sz="2400" i="1" dirty="0">
                <a:effectLst/>
              </a:rPr>
              <a:t>Erstinstanzliche Verfahren</a:t>
            </a:r>
            <a:endParaRPr lang="de-DE" i="1" dirty="0">
              <a:effectLst/>
            </a:endParaRPr>
          </a:p>
        </p:txBody>
      </p:sp>
    </p:spTree>
    <p:extLst>
      <p:ext uri="{BB962C8B-B14F-4D97-AF65-F5344CB8AC3E}">
        <p14:creationId xmlns:p14="http://schemas.microsoft.com/office/powerpoint/2010/main" val="5924934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de-DE" altLang="de-DE" sz="3200">
                <a:effectLst/>
              </a:rPr>
              <a:t>Zulässigkeit der Klage </a:t>
            </a:r>
            <a:r>
              <a:rPr lang="de-DE" altLang="de-DE" sz="2800">
                <a:effectLst/>
              </a:rPr>
              <a:t>(2.1)</a:t>
            </a:r>
          </a:p>
        </p:txBody>
      </p:sp>
      <p:sp>
        <p:nvSpPr>
          <p:cNvPr id="16387" name="Rectangle 3"/>
          <p:cNvSpPr>
            <a:spLocks noGrp="1" noChangeArrowheads="1"/>
          </p:cNvSpPr>
          <p:nvPr>
            <p:ph type="body" sz="half" idx="1"/>
          </p:nvPr>
        </p:nvSpPr>
        <p:spPr/>
        <p:txBody>
          <a:bodyPr/>
          <a:lstStyle/>
          <a:p>
            <a:pPr marL="533400" indent="-533400" eaLnBrk="1" hangingPunct="1">
              <a:buFont typeface="Wingdings" pitchFamily="2" charset="2"/>
              <a:buNone/>
            </a:pPr>
            <a:r>
              <a:rPr lang="de-DE" altLang="de-DE" sz="2400" u="sng" dirty="0">
                <a:effectLst/>
              </a:rPr>
              <a:t>Sachurteilsvoraussetzungen</a:t>
            </a:r>
          </a:p>
          <a:p>
            <a:pPr marL="533400" indent="-533400" eaLnBrk="1" hangingPunct="1">
              <a:buFont typeface="Wingdings" pitchFamily="2" charset="2"/>
              <a:buNone/>
            </a:pPr>
            <a:r>
              <a:rPr lang="de-DE" altLang="de-DE" sz="2000" i="1" dirty="0">
                <a:effectLst/>
              </a:rPr>
              <a:t>Prüfung von Amts wegen</a:t>
            </a:r>
            <a:r>
              <a:rPr lang="de-DE" altLang="de-DE" sz="2400" i="1" u="sng" dirty="0">
                <a:effectLst/>
              </a:rPr>
              <a:t> </a:t>
            </a:r>
          </a:p>
          <a:p>
            <a:pPr marL="533400" indent="-533400" eaLnBrk="1" hangingPunct="1">
              <a:buFont typeface="Wingdings" pitchFamily="2" charset="2"/>
              <a:buNone/>
            </a:pPr>
            <a:endParaRPr lang="de-DE" altLang="de-DE" sz="2400" u="sng" dirty="0">
              <a:effectLst/>
            </a:endParaRPr>
          </a:p>
          <a:p>
            <a:pPr marL="533400" indent="-533400" eaLnBrk="1" hangingPunct="1">
              <a:buClr>
                <a:schemeClr val="tx1"/>
              </a:buClr>
              <a:buFont typeface="Wingdings" pitchFamily="2" charset="2"/>
              <a:buNone/>
            </a:pPr>
            <a:r>
              <a:rPr lang="de-DE" altLang="de-DE" sz="2000" dirty="0">
                <a:effectLst/>
              </a:rPr>
              <a:t>2.1 </a:t>
            </a:r>
            <a:r>
              <a:rPr lang="de-DE" altLang="de-DE" sz="2400" u="sng" dirty="0">
                <a:effectLst/>
              </a:rPr>
              <a:t>Gerichtsbezogene </a:t>
            </a:r>
            <a:r>
              <a:rPr lang="de-DE" altLang="de-DE" sz="2400" u="sng" dirty="0" err="1">
                <a:effectLst/>
              </a:rPr>
              <a:t>SachurteilsVs</a:t>
            </a:r>
            <a:endParaRPr lang="de-DE" altLang="de-DE" sz="2400" u="sng" dirty="0">
              <a:effectLst/>
            </a:endParaRPr>
          </a:p>
          <a:p>
            <a:pPr marL="533400" indent="-533400" eaLnBrk="1" hangingPunct="1">
              <a:buClr>
                <a:schemeClr val="tx1"/>
              </a:buClr>
            </a:pPr>
            <a:r>
              <a:rPr lang="de-DE" altLang="de-DE" sz="2000" dirty="0">
                <a:effectLst/>
              </a:rPr>
              <a:t>§ 13 GVG</a:t>
            </a:r>
          </a:p>
          <a:p>
            <a:pPr marL="533400" indent="-533400" eaLnBrk="1" hangingPunct="1">
              <a:buClr>
                <a:schemeClr val="tx1"/>
              </a:buClr>
            </a:pPr>
            <a:r>
              <a:rPr lang="de-DE" altLang="de-DE" sz="2000" dirty="0">
                <a:effectLst/>
              </a:rPr>
              <a:t>§§ 23 ff, 71 ff GVG</a:t>
            </a:r>
          </a:p>
          <a:p>
            <a:pPr marL="533400" indent="-533400" eaLnBrk="1" hangingPunct="1">
              <a:buClr>
                <a:schemeClr val="tx1"/>
              </a:buClr>
            </a:pPr>
            <a:r>
              <a:rPr lang="de-DE" altLang="de-DE" sz="2000" dirty="0">
                <a:effectLst/>
              </a:rPr>
              <a:t>§§ 12 ff ZPO</a:t>
            </a:r>
          </a:p>
          <a:p>
            <a:pPr marL="533400" indent="-533400" eaLnBrk="1" hangingPunct="1">
              <a:buClr>
                <a:schemeClr val="tx1"/>
              </a:buClr>
            </a:pPr>
            <a:endParaRPr lang="de-DE" altLang="de-DE" sz="2000" dirty="0">
              <a:effectLst/>
            </a:endParaRPr>
          </a:p>
        </p:txBody>
      </p:sp>
      <p:sp>
        <p:nvSpPr>
          <p:cNvPr id="16388" name="Rectangle 4"/>
          <p:cNvSpPr>
            <a:spLocks noGrp="1" noChangeArrowheads="1"/>
          </p:cNvSpPr>
          <p:nvPr>
            <p:ph type="body" sz="half" idx="2"/>
          </p:nvPr>
        </p:nvSpPr>
        <p:spPr/>
        <p:txBody>
          <a:bodyPr>
            <a:normAutofit lnSpcReduction="10000"/>
          </a:bodyPr>
          <a:lstStyle/>
          <a:p>
            <a:pPr eaLnBrk="1" hangingPunct="1">
              <a:buFont typeface="Wingdings" pitchFamily="2" charset="2"/>
              <a:buNone/>
            </a:pPr>
            <a:r>
              <a:rPr lang="de-DE" altLang="de-DE" sz="2400" u="sng" dirty="0">
                <a:effectLst/>
              </a:rPr>
              <a:t>Rechtsfolge bei Fehlern</a:t>
            </a:r>
          </a:p>
          <a:p>
            <a:pPr eaLnBrk="1" hangingPunct="1">
              <a:buFont typeface="Wingdings" pitchFamily="2" charset="2"/>
              <a:buNone/>
            </a:pPr>
            <a:endParaRPr lang="de-DE" altLang="de-DE" sz="2400" u="sng" dirty="0">
              <a:effectLst/>
            </a:endParaRPr>
          </a:p>
          <a:p>
            <a:pPr eaLnBrk="1" hangingPunct="1">
              <a:buFont typeface="Wingdings" pitchFamily="2" charset="2"/>
              <a:buNone/>
            </a:pPr>
            <a:endParaRPr lang="de-DE" altLang="de-DE" sz="2400" u="sng" dirty="0">
              <a:effectLst/>
            </a:endParaRPr>
          </a:p>
          <a:p>
            <a:pPr eaLnBrk="1" hangingPunct="1">
              <a:buClr>
                <a:schemeClr val="tx1"/>
              </a:buClr>
            </a:pPr>
            <a:r>
              <a:rPr lang="de-DE" altLang="de-DE" sz="2000" dirty="0">
                <a:effectLst/>
              </a:rPr>
              <a:t>Bei fehlend. Rechtsweg</a:t>
            </a:r>
          </a:p>
          <a:p>
            <a:pPr eaLnBrk="1" hangingPunct="1">
              <a:buFont typeface="Wingdings" pitchFamily="2" charset="2"/>
              <a:buNone/>
            </a:pPr>
            <a:r>
              <a:rPr lang="de-DE" altLang="de-DE" sz="2000" dirty="0">
                <a:effectLst/>
              </a:rPr>
              <a:t>      Verweisung von Amts wegen</a:t>
            </a:r>
          </a:p>
          <a:p>
            <a:pPr eaLnBrk="1" hangingPunct="1">
              <a:buClr>
                <a:schemeClr val="tx1"/>
              </a:buClr>
            </a:pPr>
            <a:r>
              <a:rPr lang="de-DE" altLang="de-DE" sz="2000" dirty="0">
                <a:effectLst/>
              </a:rPr>
              <a:t>Bei Unzuständigkeit i.Ü. Verweisung auf Antrag</a:t>
            </a:r>
          </a:p>
          <a:p>
            <a:pPr eaLnBrk="1" hangingPunct="1">
              <a:buClr>
                <a:schemeClr val="tx1"/>
              </a:buClr>
            </a:pPr>
            <a:r>
              <a:rPr lang="de-DE" altLang="de-DE" sz="2000" dirty="0">
                <a:effectLst/>
              </a:rPr>
              <a:t>Wenn keine Heilung klagabweisendes Prozessurteil</a:t>
            </a:r>
          </a:p>
          <a:p>
            <a:pPr eaLnBrk="1" hangingPunct="1">
              <a:buClr>
                <a:schemeClr val="tx1"/>
              </a:buClr>
            </a:pPr>
            <a:r>
              <a:rPr lang="de-DE" altLang="de-DE" sz="2000" dirty="0">
                <a:effectLst/>
              </a:rPr>
              <a:t>Nach Mangelbeseitigung neue Klage möglich</a:t>
            </a:r>
          </a:p>
          <a:p>
            <a:pPr eaLnBrk="1" hangingPunct="1">
              <a:buFont typeface="Wingdings" pitchFamily="2" charset="2"/>
              <a:buNone/>
            </a:pPr>
            <a:endParaRPr lang="de-DE" altLang="de-DE" sz="2000" dirty="0">
              <a:effectLst/>
            </a:endParaRPr>
          </a:p>
          <a:p>
            <a:pPr eaLnBrk="1" hangingPunct="1">
              <a:buFont typeface="Wingdings" pitchFamily="2" charset="2"/>
              <a:buNone/>
            </a:pPr>
            <a:r>
              <a:rPr lang="de-DE" altLang="de-DE" sz="2400" u="sng" dirty="0">
                <a:effectLst/>
              </a:rPr>
              <a:t>  </a:t>
            </a:r>
          </a:p>
        </p:txBody>
      </p:sp>
    </p:spTree>
    <p:extLst>
      <p:ext uri="{BB962C8B-B14F-4D97-AF65-F5344CB8AC3E}">
        <p14:creationId xmlns:p14="http://schemas.microsoft.com/office/powerpoint/2010/main" val="1395737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de-DE" altLang="de-DE">
                <a:effectLst/>
              </a:rPr>
              <a:t>Zuständigkeit der Instanzen</a:t>
            </a:r>
          </a:p>
        </p:txBody>
      </p:sp>
      <p:sp>
        <p:nvSpPr>
          <p:cNvPr id="17411" name="Rectangle 3"/>
          <p:cNvSpPr>
            <a:spLocks noGrp="1" noChangeArrowheads="1"/>
          </p:cNvSpPr>
          <p:nvPr>
            <p:ph type="body" idx="1"/>
          </p:nvPr>
        </p:nvSpPr>
        <p:spPr/>
        <p:txBody>
          <a:bodyPr/>
          <a:lstStyle/>
          <a:p>
            <a:pPr eaLnBrk="1" hangingPunct="1">
              <a:lnSpc>
                <a:spcPct val="80000"/>
              </a:lnSpc>
              <a:buFont typeface="Wingdings" pitchFamily="2" charset="2"/>
              <a:buNone/>
            </a:pPr>
            <a:r>
              <a:rPr lang="de-DE" altLang="de-DE" sz="2000" i="1" dirty="0">
                <a:effectLst/>
              </a:rPr>
              <a:t>Erstinstanzlich</a:t>
            </a:r>
            <a:r>
              <a:rPr lang="de-DE" altLang="de-DE" sz="2000" dirty="0">
                <a:effectLst/>
              </a:rPr>
              <a:t> zuständige Gerichte:</a:t>
            </a:r>
          </a:p>
          <a:p>
            <a:pPr eaLnBrk="1" hangingPunct="1">
              <a:lnSpc>
                <a:spcPct val="80000"/>
              </a:lnSpc>
              <a:buFont typeface="Wingdings" pitchFamily="2" charset="2"/>
              <a:buNone/>
            </a:pPr>
            <a:r>
              <a:rPr lang="de-DE" altLang="de-DE" sz="2400" dirty="0">
                <a:effectLst/>
              </a:rPr>
              <a:t>OLG nur in Spezialsachgebieten</a:t>
            </a:r>
          </a:p>
          <a:p>
            <a:pPr eaLnBrk="1" hangingPunct="1">
              <a:lnSpc>
                <a:spcPct val="80000"/>
              </a:lnSpc>
              <a:buFont typeface="Wingdings" pitchFamily="2" charset="2"/>
              <a:buNone/>
            </a:pPr>
            <a:r>
              <a:rPr lang="de-DE" altLang="de-DE" sz="2400" dirty="0">
                <a:effectLst/>
              </a:rPr>
              <a:t>Landgericht </a:t>
            </a:r>
            <a:r>
              <a:rPr lang="de-DE" altLang="de-DE" sz="2000" dirty="0">
                <a:effectLst/>
              </a:rPr>
              <a:t>(§ 71 GVG), wenn nicht Zuweisung an </a:t>
            </a:r>
          </a:p>
          <a:p>
            <a:pPr eaLnBrk="1" hangingPunct="1">
              <a:lnSpc>
                <a:spcPct val="80000"/>
              </a:lnSpc>
              <a:buFont typeface="Wingdings" pitchFamily="2" charset="2"/>
              <a:buNone/>
            </a:pPr>
            <a:r>
              <a:rPr lang="de-DE" altLang="de-DE" sz="2400" dirty="0">
                <a:effectLst/>
              </a:rPr>
              <a:t>Amtsgericht</a:t>
            </a:r>
            <a:r>
              <a:rPr lang="de-DE" altLang="de-DE" sz="2000" dirty="0">
                <a:effectLst/>
              </a:rPr>
              <a:t> (Katalog §§ 23-23 b GVG, </a:t>
            </a:r>
            <a:r>
              <a:rPr lang="de-DE" altLang="de-DE" sz="2000" dirty="0" err="1">
                <a:effectLst/>
              </a:rPr>
              <a:t>i.B</a:t>
            </a:r>
            <a:r>
              <a:rPr lang="de-DE" altLang="de-DE" sz="2000" dirty="0">
                <a:effectLst/>
              </a:rPr>
              <a:t>. Mietsachen, </a:t>
            </a:r>
          </a:p>
          <a:p>
            <a:pPr eaLnBrk="1" hangingPunct="1">
              <a:lnSpc>
                <a:spcPct val="80000"/>
              </a:lnSpc>
              <a:buFont typeface="Wingdings" pitchFamily="2" charset="2"/>
              <a:buNone/>
            </a:pPr>
            <a:r>
              <a:rPr lang="de-DE" altLang="de-DE" sz="2000" dirty="0">
                <a:effectLst/>
              </a:rPr>
              <a:t>                         Wert bis 5.000 </a:t>
            </a:r>
            <a:r>
              <a:rPr lang="de-DE" altLang="de-DE" sz="2000" dirty="0">
                <a:effectLst/>
                <a:cs typeface="Arial" charset="0"/>
              </a:rPr>
              <a:t>€, Familiensachen)</a:t>
            </a:r>
          </a:p>
          <a:p>
            <a:pPr eaLnBrk="1" hangingPunct="1">
              <a:lnSpc>
                <a:spcPct val="80000"/>
              </a:lnSpc>
              <a:buFont typeface="Wingdings" pitchFamily="2" charset="2"/>
              <a:buNone/>
            </a:pPr>
            <a:endParaRPr lang="de-DE" altLang="de-DE" sz="2000" dirty="0">
              <a:effectLst/>
              <a:cs typeface="Arial" charset="0"/>
            </a:endParaRPr>
          </a:p>
          <a:p>
            <a:pPr eaLnBrk="1" hangingPunct="1">
              <a:lnSpc>
                <a:spcPct val="80000"/>
              </a:lnSpc>
              <a:buFont typeface="Wingdings" pitchFamily="2" charset="2"/>
              <a:buNone/>
            </a:pPr>
            <a:r>
              <a:rPr lang="de-DE" altLang="de-DE" sz="2000" i="1" dirty="0">
                <a:effectLst/>
              </a:rPr>
              <a:t>Zweitinstanzlich</a:t>
            </a:r>
            <a:r>
              <a:rPr lang="de-DE" altLang="de-DE" sz="2000" dirty="0">
                <a:effectLst/>
              </a:rPr>
              <a:t> zuständige Gerichte:</a:t>
            </a:r>
          </a:p>
          <a:p>
            <a:pPr eaLnBrk="1" hangingPunct="1">
              <a:lnSpc>
                <a:spcPct val="80000"/>
              </a:lnSpc>
              <a:buFont typeface="Wingdings" pitchFamily="2" charset="2"/>
              <a:buNone/>
            </a:pPr>
            <a:r>
              <a:rPr lang="de-DE" altLang="de-DE" sz="2400" dirty="0">
                <a:effectLst/>
              </a:rPr>
              <a:t>Landgericht</a:t>
            </a:r>
            <a:r>
              <a:rPr lang="de-DE" altLang="de-DE" sz="2000" dirty="0">
                <a:effectLst/>
              </a:rPr>
              <a:t> bei Berufung gegen Urteil des Amtsgerichts</a:t>
            </a:r>
          </a:p>
          <a:p>
            <a:pPr eaLnBrk="1" hangingPunct="1">
              <a:lnSpc>
                <a:spcPct val="80000"/>
              </a:lnSpc>
              <a:buFont typeface="Wingdings" pitchFamily="2" charset="2"/>
              <a:buNone/>
            </a:pPr>
            <a:r>
              <a:rPr lang="de-DE" altLang="de-DE" sz="2400" dirty="0">
                <a:effectLst/>
              </a:rPr>
              <a:t>Oberlandesgericht</a:t>
            </a:r>
            <a:r>
              <a:rPr lang="de-DE" altLang="de-DE" sz="2000" dirty="0">
                <a:effectLst/>
              </a:rPr>
              <a:t> bei Berufung gegen Urteil des Landgerichts</a:t>
            </a:r>
          </a:p>
          <a:p>
            <a:pPr eaLnBrk="1" hangingPunct="1">
              <a:lnSpc>
                <a:spcPct val="80000"/>
              </a:lnSpc>
              <a:buFont typeface="Wingdings" pitchFamily="2" charset="2"/>
              <a:buNone/>
            </a:pPr>
            <a:endParaRPr lang="de-DE" altLang="de-DE" sz="2000" dirty="0">
              <a:effectLst/>
            </a:endParaRPr>
          </a:p>
          <a:p>
            <a:pPr eaLnBrk="1" hangingPunct="1">
              <a:lnSpc>
                <a:spcPct val="80000"/>
              </a:lnSpc>
              <a:buFont typeface="Wingdings" pitchFamily="2" charset="2"/>
              <a:buNone/>
            </a:pPr>
            <a:r>
              <a:rPr lang="de-DE" altLang="de-DE" sz="2000" i="1" dirty="0" err="1">
                <a:effectLst/>
              </a:rPr>
              <a:t>Drittinstanzlich</a:t>
            </a:r>
            <a:r>
              <a:rPr lang="de-DE" altLang="de-DE" sz="2000" i="1" dirty="0">
                <a:effectLst/>
              </a:rPr>
              <a:t> </a:t>
            </a:r>
            <a:r>
              <a:rPr lang="de-DE" altLang="de-DE" sz="2000" dirty="0">
                <a:effectLst/>
              </a:rPr>
              <a:t>zuständiges Gericht:</a:t>
            </a:r>
          </a:p>
          <a:p>
            <a:pPr eaLnBrk="1" hangingPunct="1">
              <a:lnSpc>
                <a:spcPct val="80000"/>
              </a:lnSpc>
              <a:buFont typeface="Wingdings" pitchFamily="2" charset="2"/>
              <a:buNone/>
            </a:pPr>
            <a:r>
              <a:rPr lang="de-DE" altLang="de-DE" sz="2400" dirty="0">
                <a:effectLst/>
              </a:rPr>
              <a:t>BGH</a:t>
            </a:r>
            <a:r>
              <a:rPr lang="de-DE" altLang="de-DE" sz="2000" dirty="0">
                <a:effectLst/>
              </a:rPr>
              <a:t> bei zugelassener Revision oder erfolgreicher Beschwerde gegen </a:t>
            </a:r>
          </a:p>
          <a:p>
            <a:pPr eaLnBrk="1" hangingPunct="1">
              <a:lnSpc>
                <a:spcPct val="80000"/>
              </a:lnSpc>
              <a:buFont typeface="Wingdings" pitchFamily="2" charset="2"/>
              <a:buNone/>
            </a:pPr>
            <a:r>
              <a:rPr lang="de-DE" altLang="de-DE" sz="2000" dirty="0">
                <a:effectLst/>
              </a:rPr>
              <a:t>Nichtzulassung der Revision durch das Berufungsgericht</a:t>
            </a:r>
          </a:p>
        </p:txBody>
      </p:sp>
    </p:spTree>
    <p:extLst>
      <p:ext uri="{BB962C8B-B14F-4D97-AF65-F5344CB8AC3E}">
        <p14:creationId xmlns:p14="http://schemas.microsoft.com/office/powerpoint/2010/main" val="1995460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827584" y="1443841"/>
            <a:ext cx="7560840" cy="3139321"/>
          </a:xfrm>
          <a:prstGeom prst="rect">
            <a:avLst/>
          </a:prstGeom>
        </p:spPr>
        <p:txBody>
          <a:bodyPr wrap="square">
            <a:spAutoFit/>
          </a:bodyPr>
          <a:lstStyle/>
          <a:p>
            <a:pPr>
              <a:spcAft>
                <a:spcPts val="0"/>
              </a:spcAft>
            </a:pPr>
            <a:r>
              <a:rPr lang="de-DE" sz="2000" b="1" dirty="0">
                <a:latin typeface="Times New Roman"/>
                <a:ea typeface="Times New Roman"/>
              </a:rPr>
              <a:t>Fall 8:</a:t>
            </a:r>
            <a:endParaRPr lang="de-DE" sz="2000" dirty="0">
              <a:latin typeface="Times New Roman"/>
              <a:ea typeface="Times New Roman"/>
            </a:endParaRPr>
          </a:p>
          <a:p>
            <a:pPr>
              <a:spcAft>
                <a:spcPts val="0"/>
              </a:spcAft>
            </a:pPr>
            <a:r>
              <a:rPr lang="de-DE" sz="2000" dirty="0">
                <a:latin typeface="Times New Roman"/>
                <a:ea typeface="Times New Roman"/>
              </a:rPr>
              <a:t>Der Modellbauer M verkauft ein gebrauchtes Modellflugzeug Twin-Star für 250 Euro an den Marburger Schüler Philip S. Er vereinbart mit diesem schriftlich, dass bei Streitigkeiten das Amtsgericht in Stuttgart, dem Wohnsitz des M, zuständig sein soll. Dort erhebt M Klage auf Zahlung des Kaufpreises, den S wegen angeblicher Mängel nicht bezahlt hat.</a:t>
            </a:r>
          </a:p>
          <a:p>
            <a:pPr>
              <a:spcAft>
                <a:spcPts val="0"/>
              </a:spcAft>
            </a:pPr>
            <a:r>
              <a:rPr lang="de-DE" sz="2000" dirty="0">
                <a:latin typeface="Times New Roman"/>
                <a:ea typeface="Times New Roman"/>
              </a:rPr>
              <a:t>Im Termin zur mündlichen Verhandlung wendet S ein, das Gericht sei sachlich und örtlich unzuständig. Zutreffend?</a:t>
            </a:r>
          </a:p>
          <a:p>
            <a:pPr>
              <a:spcAft>
                <a:spcPts val="0"/>
              </a:spcAft>
            </a:pPr>
            <a:r>
              <a:rPr lang="de-DE" i="1" dirty="0">
                <a:latin typeface="Times New Roman"/>
                <a:ea typeface="Times New Roman"/>
              </a:rPr>
              <a:t> </a:t>
            </a:r>
            <a:endParaRPr lang="de-DE" sz="1600" dirty="0">
              <a:effectLst/>
              <a:latin typeface="Times New Roman"/>
              <a:ea typeface="Times New Roman"/>
            </a:endParaRPr>
          </a:p>
        </p:txBody>
      </p:sp>
    </p:spTree>
    <p:extLst>
      <p:ext uri="{BB962C8B-B14F-4D97-AF65-F5344CB8AC3E}">
        <p14:creationId xmlns:p14="http://schemas.microsoft.com/office/powerpoint/2010/main" val="2143077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467544" y="476672"/>
            <a:ext cx="8483996" cy="5355312"/>
          </a:xfrm>
          <a:prstGeom prst="rect">
            <a:avLst/>
          </a:prstGeom>
        </p:spPr>
        <p:txBody>
          <a:bodyPr wrap="square">
            <a:spAutoFit/>
          </a:bodyPr>
          <a:lstStyle/>
          <a:p>
            <a:r>
              <a:rPr lang="de-DE" b="1" dirty="0"/>
              <a:t>Fall 9:</a:t>
            </a:r>
            <a:endParaRPr lang="de-DE" dirty="0"/>
          </a:p>
          <a:p>
            <a:r>
              <a:rPr lang="de-DE" dirty="0"/>
              <a:t>A, ein Liebhaber alter Autos, möchte sich von seinem Oldtimer Marke </a:t>
            </a:r>
            <a:r>
              <a:rPr lang="de-DE" dirty="0" err="1"/>
              <a:t>Hanko</a:t>
            </a:r>
            <a:r>
              <a:rPr lang="de-DE" dirty="0"/>
              <a:t>/ Plymouth, Baujahr 1934, trennen. Er übergibt das Fahrzeug einstweilen seinem Freund und Hobbybastler F und sagt ihm, wenn er einen würdigen Käufer finde, könne er ihm das Fahrzeug verkaufen, er erhalte dann einen Anteil als Provision. Das Fahrzeug sei 15.000 € wert. F stellt den Oldtimer in der Scheune des Bauern B in Marburg ab, die er von B gemietet hat und in der er auch eine Hobby-Werkstatt betreibt. Nach einem Jahr zieht F in eine andere Stadt und löst auch unter Beendigung des Mietvertrages die Hobbywerkstatt auf. B erlaubt ihm aber, den Oldtimer des A und zwei weitere eigene Oldtimer, die sich schwer zugänglich hinter landwirtschaftlichen Geräten befinden, vorerst in der Scheune zu belassen. Ein Jahr danach benötigt B auch diesen Platz in der Scheune für seinen neuen Mähdrescher. B kann F, der inzwischen erneut umgezogen und keine Adresse hinterlassen hat, obwohl er sich intensiv bemüht, nicht ausfindig machen. Nach einem weiteren Jahr verkauft B deshalb alle Oldtimer an einen Händler H. Für den Oldtimer des A erhält er 10.000 €. Kurz danach haben die Nachforschungen des A Erfolg; er bringt in Erfahrung, dass F in Frankfurt wohnt und der Sachverhalt wird aufgeklärt. H ist zu einer Herausgabe des PKW nur gegen Zahlung von 25.000 € bereit.</a:t>
            </a:r>
          </a:p>
          <a:p>
            <a:r>
              <a:rPr lang="de-DE" dirty="0"/>
              <a:t>Vor welchem Gericht muss A Klage erheben? Gäbe es eine Möglichkeit, zugleich F und B in einem Rechtsstreit zu verklagen?</a:t>
            </a:r>
          </a:p>
        </p:txBody>
      </p:sp>
    </p:spTree>
    <p:extLst>
      <p:ext uri="{BB962C8B-B14F-4D97-AF65-F5344CB8AC3E}">
        <p14:creationId xmlns:p14="http://schemas.microsoft.com/office/powerpoint/2010/main" val="4220338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de-DE" altLang="de-DE" sz="3200">
                <a:effectLst/>
              </a:rPr>
              <a:t>Zulässigkeit der Klage </a:t>
            </a:r>
            <a:r>
              <a:rPr lang="de-DE" altLang="de-DE" sz="2800">
                <a:effectLst/>
              </a:rPr>
              <a:t>(2.2)</a:t>
            </a:r>
          </a:p>
        </p:txBody>
      </p:sp>
      <p:sp>
        <p:nvSpPr>
          <p:cNvPr id="18435" name="Rectangle 3"/>
          <p:cNvSpPr>
            <a:spLocks noGrp="1" noChangeArrowheads="1"/>
          </p:cNvSpPr>
          <p:nvPr>
            <p:ph type="body" sz="half" idx="1"/>
          </p:nvPr>
        </p:nvSpPr>
        <p:spPr/>
        <p:txBody>
          <a:bodyPr/>
          <a:lstStyle/>
          <a:p>
            <a:pPr eaLnBrk="1" hangingPunct="1">
              <a:buClr>
                <a:schemeClr val="tx1"/>
              </a:buClr>
              <a:buFont typeface="Wingdings" pitchFamily="2" charset="2"/>
              <a:buNone/>
              <a:defRPr/>
            </a:pPr>
            <a:r>
              <a:rPr lang="de-DE" sz="2400" dirty="0">
                <a:effectLst/>
              </a:rPr>
              <a:t>2.2</a:t>
            </a:r>
            <a:r>
              <a:rPr lang="de-DE" dirty="0">
                <a:effectLst/>
              </a:rPr>
              <a:t> </a:t>
            </a:r>
            <a:r>
              <a:rPr lang="de-DE" sz="2400" u="sng" dirty="0">
                <a:effectLst/>
              </a:rPr>
              <a:t>Parteibezogene  </a:t>
            </a:r>
          </a:p>
          <a:p>
            <a:pPr eaLnBrk="1" hangingPunct="1">
              <a:buClr>
                <a:schemeClr val="tx1"/>
              </a:buClr>
              <a:buFont typeface="Wingdings" pitchFamily="2" charset="2"/>
              <a:buNone/>
              <a:defRPr/>
            </a:pPr>
            <a:r>
              <a:rPr lang="de-DE" sz="2400" dirty="0">
                <a:effectLst/>
              </a:rPr>
              <a:t>     </a:t>
            </a:r>
            <a:r>
              <a:rPr lang="de-DE" sz="2400" u="sng" dirty="0" err="1">
                <a:effectLst/>
              </a:rPr>
              <a:t>SachurteilsVs</a:t>
            </a:r>
            <a:endParaRPr lang="de-DE" sz="2400" u="sng" dirty="0">
              <a:effectLst/>
            </a:endParaRPr>
          </a:p>
          <a:p>
            <a:pPr eaLnBrk="1" hangingPunct="1">
              <a:buClr>
                <a:schemeClr val="tx1"/>
              </a:buClr>
              <a:buFont typeface="Wingdings" pitchFamily="2" charset="2"/>
              <a:buNone/>
              <a:defRPr/>
            </a:pPr>
            <a:endParaRPr lang="de-DE" dirty="0">
              <a:effectLst/>
            </a:endParaRPr>
          </a:p>
          <a:p>
            <a:pPr eaLnBrk="1" hangingPunct="1">
              <a:buClr>
                <a:schemeClr val="tx1"/>
              </a:buClr>
              <a:defRPr/>
            </a:pPr>
            <a:r>
              <a:rPr lang="de-DE" sz="2400" dirty="0">
                <a:effectLst/>
              </a:rPr>
              <a:t>§ 50 ZPO</a:t>
            </a:r>
          </a:p>
          <a:p>
            <a:pPr eaLnBrk="1" hangingPunct="1">
              <a:buClr>
                <a:schemeClr val="tx1"/>
              </a:buClr>
              <a:defRPr/>
            </a:pPr>
            <a:r>
              <a:rPr lang="de-DE" sz="2400" dirty="0">
                <a:effectLst/>
              </a:rPr>
              <a:t>§ 51 ZPO</a:t>
            </a:r>
          </a:p>
          <a:p>
            <a:pPr eaLnBrk="1" hangingPunct="1">
              <a:buClr>
                <a:schemeClr val="tx1"/>
              </a:buClr>
              <a:defRPr/>
            </a:pPr>
            <a:r>
              <a:rPr lang="de-DE" sz="2400" dirty="0">
                <a:effectLst/>
              </a:rPr>
              <a:t>Prozessführungsbefugnis</a:t>
            </a:r>
          </a:p>
          <a:p>
            <a:pPr eaLnBrk="1" hangingPunct="1">
              <a:buClr>
                <a:schemeClr val="tx1"/>
              </a:buClr>
              <a:defRPr/>
            </a:pPr>
            <a:r>
              <a:rPr lang="de-DE" sz="2400" dirty="0">
                <a:effectLst/>
              </a:rPr>
              <a:t>§ 78</a:t>
            </a:r>
          </a:p>
          <a:p>
            <a:pPr eaLnBrk="1" hangingPunct="1">
              <a:buClr>
                <a:schemeClr val="tx1"/>
              </a:buClr>
              <a:defRPr/>
            </a:pPr>
            <a:endParaRPr lang="de-DE" sz="2400" dirty="0"/>
          </a:p>
        </p:txBody>
      </p:sp>
      <p:sp>
        <p:nvSpPr>
          <p:cNvPr id="18436" name="Rectangle 4"/>
          <p:cNvSpPr>
            <a:spLocks noGrp="1" noChangeArrowheads="1"/>
          </p:cNvSpPr>
          <p:nvPr>
            <p:ph type="body" sz="half" idx="2"/>
          </p:nvPr>
        </p:nvSpPr>
        <p:spPr/>
        <p:txBody>
          <a:bodyPr/>
          <a:lstStyle/>
          <a:p>
            <a:pPr eaLnBrk="1" hangingPunct="1">
              <a:buFont typeface="Wingdings" pitchFamily="2" charset="2"/>
              <a:buNone/>
            </a:pPr>
            <a:r>
              <a:rPr lang="de-DE" altLang="de-DE" sz="2400" u="sng">
                <a:effectLst/>
              </a:rPr>
              <a:t>Rechtsfolge bei Fehlern</a:t>
            </a:r>
          </a:p>
          <a:p>
            <a:pPr eaLnBrk="1" hangingPunct="1">
              <a:buFont typeface="Wingdings" pitchFamily="2" charset="2"/>
              <a:buNone/>
            </a:pPr>
            <a:endParaRPr lang="de-DE" altLang="de-DE" u="sng">
              <a:effectLst/>
            </a:endParaRPr>
          </a:p>
          <a:p>
            <a:pPr eaLnBrk="1" hangingPunct="1">
              <a:buClr>
                <a:schemeClr val="tx1"/>
              </a:buClr>
            </a:pPr>
            <a:r>
              <a:rPr lang="de-DE" altLang="de-DE" sz="2400">
                <a:effectLst/>
              </a:rPr>
              <a:t>Wenn keine Heilung klagabweisendes Prozessurteil</a:t>
            </a:r>
          </a:p>
          <a:p>
            <a:pPr eaLnBrk="1" hangingPunct="1">
              <a:buClr>
                <a:schemeClr val="tx1"/>
              </a:buClr>
            </a:pPr>
            <a:r>
              <a:rPr lang="de-DE" altLang="de-DE" sz="2400">
                <a:effectLst/>
              </a:rPr>
              <a:t>Nach Mangelbeseitigung neue Klage möglich</a:t>
            </a:r>
          </a:p>
        </p:txBody>
      </p:sp>
    </p:spTree>
    <p:extLst>
      <p:ext uri="{BB962C8B-B14F-4D97-AF65-F5344CB8AC3E}">
        <p14:creationId xmlns:p14="http://schemas.microsoft.com/office/powerpoint/2010/main" val="6151694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97310" y="908720"/>
            <a:ext cx="7200800" cy="2246769"/>
          </a:xfrm>
          <a:prstGeom prst="rect">
            <a:avLst/>
          </a:prstGeom>
        </p:spPr>
        <p:txBody>
          <a:bodyPr wrap="square">
            <a:spAutoFit/>
          </a:bodyPr>
          <a:lstStyle/>
          <a:p>
            <a:r>
              <a:rPr lang="de-DE" sz="2000" b="1" dirty="0"/>
              <a:t>Fall 10:</a:t>
            </a:r>
            <a:endParaRPr lang="de-DE" sz="2000" dirty="0"/>
          </a:p>
          <a:p>
            <a:r>
              <a:rPr lang="de-DE" sz="2000" dirty="0"/>
              <a:t>Der Kläger klagt gegen die Beklagte auf Schadensersatz wegen eines Verkehrsunfalls. In der letzten mündlichen Verhandlung wird bekannt, dass über das Vermögen des Klägers nach der Klageerhebung das Verbraucherinsolvenzverfahren eröffnet worden war; inzwischen ist das Insolvenzverfahren aufgehoben. Das Gericht meint, die Klage sei nicht zulässig erhoben. Trifft das zu?</a:t>
            </a:r>
          </a:p>
        </p:txBody>
      </p:sp>
    </p:spTree>
    <p:extLst>
      <p:ext uri="{BB962C8B-B14F-4D97-AF65-F5344CB8AC3E}">
        <p14:creationId xmlns:p14="http://schemas.microsoft.com/office/powerpoint/2010/main" val="34809916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899592" y="1028343"/>
            <a:ext cx="7488832" cy="3477875"/>
          </a:xfrm>
          <a:prstGeom prst="rect">
            <a:avLst/>
          </a:prstGeom>
        </p:spPr>
        <p:txBody>
          <a:bodyPr wrap="square">
            <a:spAutoFit/>
          </a:bodyPr>
          <a:lstStyle/>
          <a:p>
            <a:r>
              <a:rPr lang="de-DE" sz="2000" b="1" dirty="0"/>
              <a:t>Fall 11:</a:t>
            </a:r>
            <a:endParaRPr lang="de-DE" sz="2000" dirty="0"/>
          </a:p>
          <a:p>
            <a:r>
              <a:rPr lang="de-DE" sz="2000" dirty="0"/>
              <a:t>Die in Zahlungsschwierigkeiten befindliche HMS-Bauträger H-GmbH tritt der Baustoffhändlerin B, damit diese sie weiter mit Baustoffen beliefert, zur Sicherung der gegenwärtigen und zukünftigen Kaufpreisforderungen, ihre Forderung auf Bezahlung des Kaufpreises von 100.000 € gegen den Erwerber X der bereits fertig gestellten Wohneinheit ab und teilt dies dem X mit. Als X bei Fälligkeit nicht zahlt, befindet sich die insolvente H-GmbH bereits in Liquidation. Gleichwohl ermächtigt B die H-GmbH, die abgetretene Forderung im eigenen Namen und auf eigene Rechnung gegen X geltend zu machen. H-GmbH erhebt Klage gegen X auf Zahlung an B. Mit Erfolg?</a:t>
            </a:r>
          </a:p>
        </p:txBody>
      </p:sp>
    </p:spTree>
    <p:extLst>
      <p:ext uri="{BB962C8B-B14F-4D97-AF65-F5344CB8AC3E}">
        <p14:creationId xmlns:p14="http://schemas.microsoft.com/office/powerpoint/2010/main" val="9723274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de-DE" altLang="de-DE" sz="3200">
                <a:effectLst/>
              </a:rPr>
              <a:t>Zulässigkeit der Klage </a:t>
            </a:r>
            <a:r>
              <a:rPr lang="de-DE" altLang="de-DE" sz="2800">
                <a:effectLst/>
              </a:rPr>
              <a:t>(2.3)</a:t>
            </a:r>
          </a:p>
        </p:txBody>
      </p:sp>
      <p:sp>
        <p:nvSpPr>
          <p:cNvPr id="19459" name="Rectangle 3"/>
          <p:cNvSpPr>
            <a:spLocks noGrp="1" noChangeArrowheads="1"/>
          </p:cNvSpPr>
          <p:nvPr>
            <p:ph type="body" sz="half" idx="1"/>
          </p:nvPr>
        </p:nvSpPr>
        <p:spPr/>
        <p:txBody>
          <a:bodyPr/>
          <a:lstStyle/>
          <a:p>
            <a:pPr eaLnBrk="1" hangingPunct="1">
              <a:buClr>
                <a:schemeClr val="tx1"/>
              </a:buClr>
              <a:buFont typeface="Wingdings" pitchFamily="2" charset="2"/>
              <a:buNone/>
              <a:defRPr/>
            </a:pPr>
            <a:r>
              <a:rPr lang="de-DE" sz="2400" dirty="0">
                <a:effectLst/>
              </a:rPr>
              <a:t>2.3 Streitgegenstands-bezog. </a:t>
            </a:r>
            <a:r>
              <a:rPr lang="de-DE" sz="2400" u="sng" dirty="0" err="1">
                <a:effectLst/>
              </a:rPr>
              <a:t>SachurteilsVs</a:t>
            </a:r>
            <a:endParaRPr lang="de-DE" sz="2400" u="sng" dirty="0">
              <a:effectLst/>
            </a:endParaRPr>
          </a:p>
          <a:p>
            <a:pPr eaLnBrk="1" hangingPunct="1">
              <a:buClr>
                <a:schemeClr val="tx1"/>
              </a:buClr>
              <a:buFont typeface="Wingdings" pitchFamily="2" charset="2"/>
              <a:buNone/>
              <a:defRPr/>
            </a:pPr>
            <a:endParaRPr lang="de-DE" u="sng" dirty="0">
              <a:effectLst/>
            </a:endParaRPr>
          </a:p>
          <a:p>
            <a:pPr eaLnBrk="1" hangingPunct="1">
              <a:buClr>
                <a:schemeClr val="tx1"/>
              </a:buClr>
              <a:defRPr/>
            </a:pPr>
            <a:r>
              <a:rPr lang="de-DE" sz="2400" dirty="0">
                <a:effectLst/>
              </a:rPr>
              <a:t>§ 253 ZPO</a:t>
            </a:r>
          </a:p>
          <a:p>
            <a:pPr eaLnBrk="1" hangingPunct="1">
              <a:buClr>
                <a:schemeClr val="tx1"/>
              </a:buClr>
              <a:defRPr/>
            </a:pPr>
            <a:r>
              <a:rPr lang="de-DE" sz="2400" dirty="0">
                <a:effectLst/>
              </a:rPr>
              <a:t>§ 15 a EGZPO</a:t>
            </a:r>
          </a:p>
          <a:p>
            <a:pPr eaLnBrk="1" hangingPunct="1">
              <a:buClr>
                <a:schemeClr val="tx1"/>
              </a:buClr>
              <a:defRPr/>
            </a:pPr>
            <a:r>
              <a:rPr lang="de-DE" sz="2400" dirty="0">
                <a:effectLst/>
              </a:rPr>
              <a:t>§ 261 III Nr. 1 ZPO</a:t>
            </a:r>
          </a:p>
          <a:p>
            <a:pPr eaLnBrk="1" hangingPunct="1">
              <a:buClr>
                <a:schemeClr val="tx1"/>
              </a:buClr>
              <a:defRPr/>
            </a:pPr>
            <a:r>
              <a:rPr lang="de-DE" sz="2400" dirty="0">
                <a:effectLst/>
              </a:rPr>
              <a:t>§ 322 ZPO</a:t>
            </a:r>
          </a:p>
          <a:p>
            <a:pPr eaLnBrk="1" hangingPunct="1">
              <a:buClr>
                <a:schemeClr val="tx1"/>
              </a:buClr>
              <a:defRPr/>
            </a:pPr>
            <a:r>
              <a:rPr lang="de-DE" sz="2400" dirty="0">
                <a:effectLst/>
              </a:rPr>
              <a:t>§§ 256, 259 ZPO</a:t>
            </a:r>
          </a:p>
          <a:p>
            <a:pPr eaLnBrk="1" hangingPunct="1">
              <a:buClr>
                <a:schemeClr val="tx1"/>
              </a:buClr>
              <a:defRPr/>
            </a:pPr>
            <a:endParaRPr lang="de-DE" sz="2400" dirty="0">
              <a:effectLst/>
            </a:endParaRPr>
          </a:p>
          <a:p>
            <a:pPr eaLnBrk="1" hangingPunct="1">
              <a:buClr>
                <a:schemeClr val="tx1"/>
              </a:buClr>
              <a:buFont typeface="Wingdings" pitchFamily="2" charset="2"/>
              <a:buNone/>
              <a:defRPr/>
            </a:pPr>
            <a:endParaRPr lang="de-DE" sz="2400" dirty="0">
              <a:effectLst/>
            </a:endParaRPr>
          </a:p>
          <a:p>
            <a:pPr eaLnBrk="1" hangingPunct="1">
              <a:defRPr/>
            </a:pPr>
            <a:endParaRPr lang="de-DE" sz="2400" dirty="0"/>
          </a:p>
        </p:txBody>
      </p:sp>
      <p:sp>
        <p:nvSpPr>
          <p:cNvPr id="19460" name="Rectangle 4"/>
          <p:cNvSpPr>
            <a:spLocks noGrp="1" noChangeArrowheads="1"/>
          </p:cNvSpPr>
          <p:nvPr>
            <p:ph type="body" sz="half" idx="2"/>
          </p:nvPr>
        </p:nvSpPr>
        <p:spPr/>
        <p:txBody>
          <a:bodyPr/>
          <a:lstStyle/>
          <a:p>
            <a:pPr eaLnBrk="1" hangingPunct="1">
              <a:buFont typeface="Wingdings" pitchFamily="2" charset="2"/>
              <a:buNone/>
              <a:defRPr/>
            </a:pPr>
            <a:r>
              <a:rPr lang="de-DE" sz="2400" u="sng" dirty="0">
                <a:effectLst/>
              </a:rPr>
              <a:t>Rechtsfolge bei Fehlern</a:t>
            </a:r>
          </a:p>
          <a:p>
            <a:pPr eaLnBrk="1" hangingPunct="1">
              <a:buFont typeface="Wingdings" pitchFamily="2" charset="2"/>
              <a:buNone/>
              <a:defRPr/>
            </a:pPr>
            <a:endParaRPr lang="de-DE" u="sng" dirty="0">
              <a:effectLst/>
            </a:endParaRPr>
          </a:p>
          <a:p>
            <a:pPr eaLnBrk="1" hangingPunct="1">
              <a:buFont typeface="Wingdings" pitchFamily="2" charset="2"/>
              <a:buNone/>
              <a:defRPr/>
            </a:pPr>
            <a:endParaRPr lang="de-DE" u="sng" dirty="0">
              <a:effectLst/>
            </a:endParaRPr>
          </a:p>
          <a:p>
            <a:pPr eaLnBrk="1" hangingPunct="1">
              <a:buClr>
                <a:schemeClr val="tx1"/>
              </a:buClr>
              <a:defRPr/>
            </a:pPr>
            <a:r>
              <a:rPr lang="de-DE" sz="2400" dirty="0">
                <a:effectLst/>
              </a:rPr>
              <a:t>Wenn keine Heilung klagabweisendes Prozessurteil</a:t>
            </a:r>
          </a:p>
          <a:p>
            <a:pPr eaLnBrk="1" hangingPunct="1">
              <a:buClr>
                <a:schemeClr val="tx1"/>
              </a:buClr>
              <a:defRPr/>
            </a:pPr>
            <a:r>
              <a:rPr lang="de-DE" sz="2400" dirty="0">
                <a:effectLst/>
              </a:rPr>
              <a:t>Nach Mangelbeseitigung neue Klage möglich</a:t>
            </a:r>
          </a:p>
          <a:p>
            <a:pPr eaLnBrk="1" hangingPunct="1">
              <a:defRPr/>
            </a:pPr>
            <a:endParaRPr lang="de-DE" dirty="0"/>
          </a:p>
        </p:txBody>
      </p:sp>
    </p:spTree>
    <p:extLst>
      <p:ext uri="{BB962C8B-B14F-4D97-AF65-F5344CB8AC3E}">
        <p14:creationId xmlns:p14="http://schemas.microsoft.com/office/powerpoint/2010/main" val="32445333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683568" y="764704"/>
            <a:ext cx="8136904" cy="4708981"/>
          </a:xfrm>
          <a:prstGeom prst="rect">
            <a:avLst/>
          </a:prstGeom>
        </p:spPr>
        <p:txBody>
          <a:bodyPr wrap="square">
            <a:spAutoFit/>
          </a:bodyPr>
          <a:lstStyle/>
          <a:p>
            <a:r>
              <a:rPr lang="de-DE" sz="2000" b="1" dirty="0"/>
              <a:t>Fall 12:</a:t>
            </a:r>
            <a:endParaRPr lang="de-DE" sz="2000" dirty="0"/>
          </a:p>
          <a:p>
            <a:r>
              <a:rPr lang="de-DE" sz="2000" dirty="0"/>
              <a:t>Die Beklagte wurde durch Versäumnisurteil zur Zahlung von 100.000 € an die Klägerin verurteilt. Die vom Gericht veranlasste Zustellung an den Prozessbevollmächtigten der  Beklagten schlug am 12.07.2011 fehl; an diesem Tag konnte indes dem Kläger das Urteil zugestellt werden, der den Gerichtsvollzieher mit der Zustellung des Urteils beauftragte. Diese erfolgte am 21.07.2011. Am 05.08.2011 erfolgte schließlich an die Beklagte die Zustellung von Amts wegen. Der Einspruch der Beklagten gegen das Versäumnisurteil ging am 18.08.2011 bei Gericht ein. Das Landgericht hat den Einspruch gegen das Versäumnisurteil als unzulässig verworfen; er sei verspätet, denn die Beklagte müsse sich so behandeln lassen, als sei ihr das Urteil bereits am 21.07. zugestellt worden, da die in diesem Zeitpunkt unwirksam erfolgte Zustellung im Parteibetrieb durch die spätere </a:t>
            </a:r>
            <a:r>
              <a:rPr lang="de-DE" sz="2000" dirty="0" err="1"/>
              <a:t>amtswegige</a:t>
            </a:r>
            <a:r>
              <a:rPr lang="de-DE" sz="2000" dirty="0"/>
              <a:t> Zustellung vom 05.08.2011 gem. § 189 ZPO geheilt worden sei. Trifft die Entscheidung zu?</a:t>
            </a:r>
          </a:p>
        </p:txBody>
      </p:sp>
    </p:spTree>
    <p:extLst>
      <p:ext uri="{BB962C8B-B14F-4D97-AF65-F5344CB8AC3E}">
        <p14:creationId xmlns:p14="http://schemas.microsoft.com/office/powerpoint/2010/main" val="11941970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de-DE" altLang="de-DE" sz="4000" i="1">
                <a:effectLst/>
              </a:rPr>
              <a:t>GERICHTLICHE VERFAHREN</a:t>
            </a:r>
          </a:p>
        </p:txBody>
      </p:sp>
      <p:sp>
        <p:nvSpPr>
          <p:cNvPr id="4099" name="Rectangle 3"/>
          <p:cNvSpPr>
            <a:spLocks noGrp="1" noChangeArrowheads="1"/>
          </p:cNvSpPr>
          <p:nvPr>
            <p:ph type="body" idx="4294967295"/>
          </p:nvPr>
        </p:nvSpPr>
        <p:spPr>
          <a:xfrm>
            <a:off x="179512" y="1600200"/>
            <a:ext cx="8050088" cy="4525963"/>
          </a:xfrm>
        </p:spPr>
        <p:txBody>
          <a:bodyPr/>
          <a:lstStyle/>
          <a:p>
            <a:pPr eaLnBrk="1" hangingPunct="1">
              <a:defRPr/>
            </a:pPr>
            <a:endParaRPr lang="de-DE" sz="2800" i="1" dirty="0"/>
          </a:p>
          <a:p>
            <a:pPr eaLnBrk="1" hangingPunct="1">
              <a:buFont typeface="Wingdings" pitchFamily="2" charset="2"/>
              <a:buNone/>
              <a:defRPr/>
            </a:pPr>
            <a:endParaRPr lang="de-DE" sz="2400" i="1" dirty="0"/>
          </a:p>
          <a:p>
            <a:pPr eaLnBrk="1" hangingPunct="1">
              <a:buFont typeface="Wingdings" pitchFamily="2" charset="2"/>
              <a:buNone/>
              <a:defRPr/>
            </a:pPr>
            <a:r>
              <a:rPr lang="de-DE" sz="2400" i="1" dirty="0"/>
              <a:t>          </a:t>
            </a:r>
            <a:r>
              <a:rPr lang="de-DE" sz="2800" i="1" dirty="0">
                <a:effectLst/>
              </a:rPr>
              <a:t>Öffentliches Recht                        Zivilrecht</a:t>
            </a:r>
          </a:p>
          <a:p>
            <a:pPr eaLnBrk="1" hangingPunct="1">
              <a:buFont typeface="Wingdings" pitchFamily="2" charset="2"/>
              <a:buNone/>
              <a:defRPr/>
            </a:pPr>
            <a:endParaRPr lang="de-DE" sz="2800" i="1" dirty="0">
              <a:effectLst/>
            </a:endParaRPr>
          </a:p>
          <a:p>
            <a:pPr eaLnBrk="1" hangingPunct="1">
              <a:buFont typeface="Wingdings" pitchFamily="2" charset="2"/>
              <a:buNone/>
              <a:defRPr/>
            </a:pPr>
            <a:r>
              <a:rPr lang="de-DE" sz="2400" i="1" dirty="0">
                <a:effectLst/>
              </a:rPr>
              <a:t>    </a:t>
            </a:r>
            <a:r>
              <a:rPr lang="de-DE" sz="2400" i="1" dirty="0" err="1">
                <a:effectLst/>
              </a:rPr>
              <a:t>VerfR</a:t>
            </a:r>
            <a:r>
              <a:rPr lang="de-DE" sz="2400" i="1" dirty="0">
                <a:effectLst/>
              </a:rPr>
              <a:t> </a:t>
            </a:r>
            <a:r>
              <a:rPr lang="de-DE" sz="2400" i="1" dirty="0" err="1">
                <a:effectLst/>
              </a:rPr>
              <a:t>VerwR</a:t>
            </a:r>
            <a:r>
              <a:rPr lang="de-DE" sz="2400" i="1" dirty="0">
                <a:effectLst/>
              </a:rPr>
              <a:t> </a:t>
            </a:r>
            <a:r>
              <a:rPr lang="de-DE" sz="2400" i="1" dirty="0" err="1">
                <a:effectLst/>
              </a:rPr>
              <a:t>StrafR</a:t>
            </a:r>
            <a:r>
              <a:rPr lang="de-DE" sz="2400" i="1" dirty="0">
                <a:effectLst/>
              </a:rPr>
              <a:t> Prozessrecht                   BGB </a:t>
            </a:r>
          </a:p>
          <a:p>
            <a:pPr eaLnBrk="1" hangingPunct="1">
              <a:buFont typeface="Wingdings" pitchFamily="2" charset="2"/>
              <a:buNone/>
              <a:defRPr/>
            </a:pPr>
            <a:endParaRPr lang="de-DE" sz="2400" i="1" dirty="0">
              <a:effectLst/>
            </a:endParaRPr>
          </a:p>
          <a:p>
            <a:pPr eaLnBrk="1" hangingPunct="1">
              <a:buFont typeface="Wingdings" pitchFamily="2" charset="2"/>
              <a:buNone/>
              <a:defRPr/>
            </a:pPr>
            <a:r>
              <a:rPr lang="de-DE" sz="2400" i="1" dirty="0">
                <a:effectLst/>
              </a:rPr>
              <a:t>   VwGO  SGG ArbGG     StPO         ZPO</a:t>
            </a:r>
          </a:p>
        </p:txBody>
      </p:sp>
      <p:sp>
        <p:nvSpPr>
          <p:cNvPr id="5124" name="Rectangle 4"/>
          <p:cNvSpPr>
            <a:spLocks noChangeArrowheads="1"/>
          </p:cNvSpPr>
          <p:nvPr/>
        </p:nvSpPr>
        <p:spPr bwMode="auto">
          <a:xfrm>
            <a:off x="6156325" y="4005263"/>
            <a:ext cx="1655763" cy="1511300"/>
          </a:xfrm>
          <a:prstGeom prst="rect">
            <a:avLst/>
          </a:prstGeom>
          <a:solidFill>
            <a:schemeClr val="bg1"/>
          </a:solidFill>
          <a:ln w="9525">
            <a:solidFill>
              <a:schemeClr val="tx1"/>
            </a:solidFill>
            <a:miter lim="800000"/>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de-DE" altLang="de-DE" sz="1800"/>
              <a:t>Zivil-</a:t>
            </a:r>
          </a:p>
          <a:p>
            <a:pPr algn="ctr" eaLnBrk="1" hangingPunct="1">
              <a:spcBef>
                <a:spcPct val="0"/>
              </a:spcBef>
              <a:buClrTx/>
              <a:buSzTx/>
              <a:buFontTx/>
              <a:buNone/>
            </a:pPr>
            <a:r>
              <a:rPr lang="de-DE" altLang="de-DE" sz="1800"/>
              <a:t>prozess</a:t>
            </a:r>
          </a:p>
        </p:txBody>
      </p:sp>
      <p:sp>
        <p:nvSpPr>
          <p:cNvPr id="5125" name="Line 5"/>
          <p:cNvSpPr>
            <a:spLocks noChangeShapeType="1"/>
          </p:cNvSpPr>
          <p:nvPr/>
        </p:nvSpPr>
        <p:spPr bwMode="auto">
          <a:xfrm>
            <a:off x="971550" y="4365625"/>
            <a:ext cx="496887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6" name="Line 6"/>
          <p:cNvSpPr>
            <a:spLocks noChangeShapeType="1"/>
          </p:cNvSpPr>
          <p:nvPr/>
        </p:nvSpPr>
        <p:spPr bwMode="auto">
          <a:xfrm flipH="1">
            <a:off x="1042988" y="4005263"/>
            <a:ext cx="3097212"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7" name="Line 7"/>
          <p:cNvSpPr>
            <a:spLocks noChangeShapeType="1"/>
          </p:cNvSpPr>
          <p:nvPr/>
        </p:nvSpPr>
        <p:spPr bwMode="auto">
          <a:xfrm>
            <a:off x="5940425" y="4365625"/>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8" name="Line 8"/>
          <p:cNvSpPr>
            <a:spLocks noChangeShapeType="1"/>
          </p:cNvSpPr>
          <p:nvPr/>
        </p:nvSpPr>
        <p:spPr bwMode="auto">
          <a:xfrm flipH="1">
            <a:off x="1042987" y="2924175"/>
            <a:ext cx="1584325"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29" name="Line 9"/>
          <p:cNvSpPr>
            <a:spLocks noChangeShapeType="1"/>
          </p:cNvSpPr>
          <p:nvPr/>
        </p:nvSpPr>
        <p:spPr bwMode="auto">
          <a:xfrm flipH="1">
            <a:off x="2051050" y="2924175"/>
            <a:ext cx="576263" cy="6492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30" name="Line 10"/>
          <p:cNvSpPr>
            <a:spLocks noChangeShapeType="1"/>
          </p:cNvSpPr>
          <p:nvPr/>
        </p:nvSpPr>
        <p:spPr bwMode="auto">
          <a:xfrm>
            <a:off x="2627313" y="2924175"/>
            <a:ext cx="21590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31" name="Line 11"/>
          <p:cNvSpPr>
            <a:spLocks noChangeShapeType="1"/>
          </p:cNvSpPr>
          <p:nvPr/>
        </p:nvSpPr>
        <p:spPr bwMode="auto">
          <a:xfrm>
            <a:off x="2591594" y="2924175"/>
            <a:ext cx="1727200" cy="7207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132" name="Line 12"/>
          <p:cNvSpPr>
            <a:spLocks noChangeShapeType="1"/>
          </p:cNvSpPr>
          <p:nvPr/>
        </p:nvSpPr>
        <p:spPr bwMode="auto">
          <a:xfrm>
            <a:off x="4067175" y="4005263"/>
            <a:ext cx="1873250" cy="3603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1066011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755576" y="1028343"/>
            <a:ext cx="7848872" cy="3477875"/>
          </a:xfrm>
          <a:prstGeom prst="rect">
            <a:avLst/>
          </a:prstGeom>
        </p:spPr>
        <p:txBody>
          <a:bodyPr wrap="square">
            <a:spAutoFit/>
          </a:bodyPr>
          <a:lstStyle/>
          <a:p>
            <a:r>
              <a:rPr lang="de-DE" sz="2000" b="1" dirty="0"/>
              <a:t>Fall 13:</a:t>
            </a:r>
            <a:endParaRPr lang="de-DE" sz="2000" dirty="0"/>
          </a:p>
          <a:p>
            <a:r>
              <a:rPr lang="de-DE" sz="2000" dirty="0"/>
              <a:t>In einem dem Klageverfahren vorausgegangenen Mahnverfahren war der Beklagte als Antragsgegner falsch bezeichnet worden als „</a:t>
            </a:r>
            <a:r>
              <a:rPr lang="de-DE" sz="2000" dirty="0" err="1"/>
              <a:t>Micele</a:t>
            </a:r>
            <a:r>
              <a:rPr lang="de-DE" sz="2000" dirty="0"/>
              <a:t> </a:t>
            </a:r>
            <a:r>
              <a:rPr lang="de-DE" sz="2000" dirty="0" err="1"/>
              <a:t>Jakonov</a:t>
            </a:r>
            <a:r>
              <a:rPr lang="de-DE" sz="2000" dirty="0"/>
              <a:t>“; sein tatsächlicher Name lautete „Michele </a:t>
            </a:r>
            <a:r>
              <a:rPr lang="de-DE" sz="2000" dirty="0" err="1"/>
              <a:t>Iacono</a:t>
            </a:r>
            <a:r>
              <a:rPr lang="de-DE" sz="2000" dirty="0"/>
              <a:t>“. Der Mahnbescheid war dennoch an der Wohnanschrift Uhlandstraße 29,10719 Berlin zugestellt worden. Auf Widerspruch war die Sache an das zuständige Landgericht abgegeben worden. Das Landgericht hatte daraufhin das Passivrubrum des Klageverfahrens auf der Seite des Beklagten bezogen auf seinen Namen berichtigt. Dagegen richtete sich die Beschwerde des Beklagten, der der Auffassung ist, die Berichtigung sei unzulässig. Hat er Recht?</a:t>
            </a:r>
          </a:p>
        </p:txBody>
      </p:sp>
    </p:spTree>
    <p:extLst>
      <p:ext uri="{BB962C8B-B14F-4D97-AF65-F5344CB8AC3E}">
        <p14:creationId xmlns:p14="http://schemas.microsoft.com/office/powerpoint/2010/main" val="34097738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93F13790-F3FF-4395-958F-C3B736EB011D}"/>
              </a:ext>
            </a:extLst>
          </p:cNvPr>
          <p:cNvSpPr/>
          <p:nvPr/>
        </p:nvSpPr>
        <p:spPr>
          <a:xfrm>
            <a:off x="395536" y="476672"/>
            <a:ext cx="8640960" cy="5109091"/>
          </a:xfrm>
          <a:prstGeom prst="rect">
            <a:avLst/>
          </a:prstGeom>
        </p:spPr>
        <p:txBody>
          <a:bodyPr wrap="square">
            <a:spAutoFit/>
          </a:bodyPr>
          <a:lstStyle/>
          <a:p>
            <a:pPr algn="just">
              <a:spcAft>
                <a:spcPts val="0"/>
              </a:spcAft>
              <a:tabLst>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78739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2400" dirty="0">
                <a:latin typeface="Times New Roman" panose="02020603050405020304" pitchFamily="18" charset="0"/>
                <a:ea typeface="Times New Roman" panose="02020603050405020304" pitchFamily="18" charset="0"/>
              </a:rPr>
              <a:t>Fall 13.2:</a:t>
            </a:r>
            <a:endParaRPr lang="de-DE" sz="2400" dirty="0">
              <a:latin typeface="Arial" panose="020B0604020202020204" pitchFamily="34" charset="0"/>
              <a:ea typeface="Times New Roman" panose="02020603050405020304" pitchFamily="18" charset="0"/>
            </a:endParaRPr>
          </a:p>
          <a:p>
            <a:pPr algn="just">
              <a:spcAft>
                <a:spcPts val="0"/>
              </a:spcAft>
              <a:tabLst>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78739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2400" dirty="0">
                <a:latin typeface="Times New Roman" panose="02020603050405020304" pitchFamily="18" charset="0"/>
                <a:ea typeface="Times New Roman" panose="02020603050405020304" pitchFamily="18" charset="0"/>
              </a:rPr>
              <a:t>Der Vermieter V erhob Klage gegen Frau M und ihre Tochter T auf Räumung der Mietwohnung. Die Klage wurde in erster Instanz abgewiesen, in der Berufungsinstanz gewann V. Nach rechtskräftigem Verfahrensabschluss beantragte T die Berichtigung des Rubrums; sie sei nicht Mieterin und müsse deshalb aus dem Rubrum gestrichen werden. Zu Recht?</a:t>
            </a:r>
          </a:p>
          <a:p>
            <a:pPr algn="just">
              <a:spcAft>
                <a:spcPts val="0"/>
              </a:spcAft>
              <a:tabLst>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78739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endParaRPr lang="de-DE" sz="2400" dirty="0">
              <a:latin typeface="Arial" panose="020B0604020202020204" pitchFamily="34" charset="0"/>
              <a:ea typeface="Times New Roman" panose="02020603050405020304" pitchFamily="18" charset="0"/>
            </a:endParaRPr>
          </a:p>
          <a:p>
            <a:pPr algn="just">
              <a:spcAft>
                <a:spcPts val="0"/>
              </a:spcAft>
              <a:tabLst>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78739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2400" dirty="0">
                <a:latin typeface="Times New Roman" panose="02020603050405020304" pitchFamily="18" charset="0"/>
                <a:ea typeface="Times New Roman" panose="02020603050405020304" pitchFamily="18" charset="0"/>
              </a:rPr>
              <a:t>Fall 13.3:</a:t>
            </a:r>
            <a:endParaRPr lang="de-DE" sz="2400" dirty="0">
              <a:latin typeface="Arial" panose="020B0604020202020204" pitchFamily="34" charset="0"/>
              <a:ea typeface="Times New Roman" panose="02020603050405020304" pitchFamily="18" charset="0"/>
            </a:endParaRPr>
          </a:p>
          <a:p>
            <a:pPr algn="just">
              <a:spcAft>
                <a:spcPts val="0"/>
              </a:spcAft>
              <a:tabLst>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78739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2400" dirty="0">
                <a:latin typeface="Times New Roman" panose="02020603050405020304" pitchFamily="18" charset="0"/>
                <a:ea typeface="Times New Roman" panose="02020603050405020304" pitchFamily="18" charset="0"/>
              </a:rPr>
              <a:t>In der Klageschrift war als Beklagte eine WEG angegeben. Durch einen Übertragungsfehler des Gerichts war im Urteil nur die Wohnungsverwalterin genannt und verurteilt worden. Das Gericht lehnte die von der Klägerin beantragte Berichtigung ab. Zu Recht?</a:t>
            </a:r>
            <a:endParaRPr lang="de-DE" sz="2400" dirty="0">
              <a:latin typeface="Arial" panose="020B0604020202020204" pitchFamily="34" charset="0"/>
              <a:ea typeface="Times New Roman" panose="02020603050405020304" pitchFamily="18" charset="0"/>
            </a:endParaRPr>
          </a:p>
          <a:p>
            <a:pPr algn="just">
              <a:spcAft>
                <a:spcPts val="0"/>
              </a:spcAft>
              <a:tabLst>
                <a:tab pos="-457200" algn="l"/>
                <a:tab pos="457200" algn="l"/>
                <a:tab pos="914400" algn="l"/>
                <a:tab pos="1371600" algn="l"/>
                <a:tab pos="1828800" algn="l"/>
                <a:tab pos="2286000" algn="l"/>
                <a:tab pos="2743200" algn="l"/>
                <a:tab pos="3200400" algn="l"/>
                <a:tab pos="3657600" algn="l"/>
                <a:tab pos="4114800" algn="l"/>
                <a:tab pos="4572000" algn="l"/>
                <a:tab pos="5029200" algn="l"/>
                <a:tab pos="5486400" algn="l"/>
                <a:tab pos="5787390" algn="l"/>
                <a:tab pos="6400800" algn="l"/>
                <a:tab pos="6858000" algn="l"/>
                <a:tab pos="7315200" algn="l"/>
                <a:tab pos="7772400" algn="l"/>
                <a:tab pos="8229600" algn="l"/>
                <a:tab pos="8686800" algn="l"/>
                <a:tab pos="9144000" algn="l"/>
                <a:tab pos="9601200" algn="l"/>
                <a:tab pos="10058400" algn="l"/>
                <a:tab pos="10515600" algn="l"/>
                <a:tab pos="10972800" algn="l"/>
                <a:tab pos="11430000" algn="l"/>
                <a:tab pos="11887200" algn="l"/>
              </a:tabLst>
            </a:pPr>
            <a:r>
              <a:rPr lang="de-DE" sz="1400" dirty="0">
                <a:latin typeface="Times New Roman" panose="02020603050405020304" pitchFamily="18" charset="0"/>
                <a:ea typeface="Times New Roman" panose="02020603050405020304" pitchFamily="18" charset="0"/>
              </a:rPr>
              <a:t> </a:t>
            </a:r>
            <a:endParaRPr lang="de-DE" sz="1200" dirty="0">
              <a:latin typeface="Arial" panose="020B0604020202020204" pitchFamily="34" charset="0"/>
              <a:ea typeface="Times New Roman" panose="02020603050405020304" pitchFamily="18" charset="0"/>
            </a:endParaRPr>
          </a:p>
        </p:txBody>
      </p:sp>
    </p:spTree>
    <p:extLst>
      <p:ext uri="{BB962C8B-B14F-4D97-AF65-F5344CB8AC3E}">
        <p14:creationId xmlns:p14="http://schemas.microsoft.com/office/powerpoint/2010/main" val="6625925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3" y="981076"/>
            <a:ext cx="8892509" cy="38917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952996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 y="404664"/>
            <a:ext cx="9087902" cy="5544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148532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eaLnBrk="1" hangingPunct="1"/>
            <a:r>
              <a:rPr lang="de-DE" altLang="de-DE" sz="3200">
                <a:effectLst/>
              </a:rPr>
              <a:t>Zulässigkeit der Klage </a:t>
            </a:r>
            <a:r>
              <a:rPr lang="de-DE" altLang="de-DE" sz="2800">
                <a:effectLst/>
              </a:rPr>
              <a:t>(3)</a:t>
            </a:r>
          </a:p>
        </p:txBody>
      </p:sp>
      <p:sp>
        <p:nvSpPr>
          <p:cNvPr id="21507" name="Rectangle 3"/>
          <p:cNvSpPr>
            <a:spLocks noGrp="1" noChangeArrowheads="1"/>
          </p:cNvSpPr>
          <p:nvPr>
            <p:ph type="body" sz="half" idx="1"/>
          </p:nvPr>
        </p:nvSpPr>
        <p:spPr/>
        <p:txBody>
          <a:bodyPr/>
          <a:lstStyle/>
          <a:p>
            <a:pPr eaLnBrk="1" hangingPunct="1">
              <a:buFont typeface="Wingdings" pitchFamily="2" charset="2"/>
              <a:buNone/>
              <a:defRPr/>
            </a:pPr>
            <a:r>
              <a:rPr lang="de-DE" dirty="0"/>
              <a:t> </a:t>
            </a:r>
            <a:r>
              <a:rPr lang="de-DE" u="sng" dirty="0">
                <a:effectLst/>
              </a:rPr>
              <a:t>Prozesshindernisse</a:t>
            </a:r>
          </a:p>
          <a:p>
            <a:pPr eaLnBrk="1" hangingPunct="1">
              <a:buFont typeface="Wingdings" pitchFamily="2" charset="2"/>
              <a:buNone/>
              <a:defRPr/>
            </a:pPr>
            <a:r>
              <a:rPr lang="de-DE" dirty="0">
                <a:effectLst/>
              </a:rPr>
              <a:t> </a:t>
            </a:r>
            <a:r>
              <a:rPr lang="de-DE" sz="2400" i="1" dirty="0">
                <a:effectLst/>
              </a:rPr>
              <a:t>Prüfung nur auf Einrede</a:t>
            </a:r>
          </a:p>
          <a:p>
            <a:pPr eaLnBrk="1" hangingPunct="1">
              <a:buFont typeface="Wingdings" pitchFamily="2" charset="2"/>
              <a:buNone/>
              <a:defRPr/>
            </a:pPr>
            <a:endParaRPr lang="de-DE" sz="2400" i="1" dirty="0">
              <a:effectLst/>
            </a:endParaRPr>
          </a:p>
          <a:p>
            <a:pPr eaLnBrk="1" hangingPunct="1">
              <a:buClr>
                <a:schemeClr val="tx1"/>
              </a:buClr>
              <a:defRPr/>
            </a:pPr>
            <a:r>
              <a:rPr lang="de-DE" dirty="0">
                <a:effectLst/>
              </a:rPr>
              <a:t>§§ 1025 ff ZPO</a:t>
            </a:r>
          </a:p>
          <a:p>
            <a:pPr eaLnBrk="1" hangingPunct="1">
              <a:buClr>
                <a:schemeClr val="tx1"/>
              </a:buClr>
              <a:defRPr/>
            </a:pPr>
            <a:r>
              <a:rPr lang="de-DE" dirty="0">
                <a:effectLst/>
              </a:rPr>
              <a:t>§ 110 ZPO</a:t>
            </a:r>
          </a:p>
          <a:p>
            <a:pPr eaLnBrk="1" hangingPunct="1">
              <a:buClr>
                <a:schemeClr val="tx1"/>
              </a:buClr>
              <a:defRPr/>
            </a:pPr>
            <a:r>
              <a:rPr lang="de-DE" dirty="0">
                <a:effectLst/>
              </a:rPr>
              <a:t>§ 269 VI ZPO</a:t>
            </a:r>
          </a:p>
        </p:txBody>
      </p:sp>
      <p:sp>
        <p:nvSpPr>
          <p:cNvPr id="21508" name="Rectangle 4"/>
          <p:cNvSpPr>
            <a:spLocks noGrp="1" noChangeArrowheads="1"/>
          </p:cNvSpPr>
          <p:nvPr>
            <p:ph type="body" sz="half" idx="2"/>
          </p:nvPr>
        </p:nvSpPr>
        <p:spPr/>
        <p:txBody>
          <a:bodyPr/>
          <a:lstStyle/>
          <a:p>
            <a:pPr eaLnBrk="1" hangingPunct="1">
              <a:buFont typeface="Wingdings" pitchFamily="2" charset="2"/>
              <a:buNone/>
              <a:defRPr/>
            </a:pPr>
            <a:r>
              <a:rPr lang="de-DE" u="sng" dirty="0">
                <a:effectLst/>
              </a:rPr>
              <a:t>Rechtsfolge bei Fehlern</a:t>
            </a:r>
          </a:p>
          <a:p>
            <a:pPr eaLnBrk="1" hangingPunct="1">
              <a:buFont typeface="Wingdings" pitchFamily="2" charset="2"/>
              <a:buNone/>
              <a:defRPr/>
            </a:pPr>
            <a:endParaRPr lang="de-DE" u="sng" dirty="0">
              <a:effectLst/>
            </a:endParaRPr>
          </a:p>
          <a:p>
            <a:pPr eaLnBrk="1" hangingPunct="1">
              <a:buFont typeface="Wingdings" pitchFamily="2" charset="2"/>
              <a:buNone/>
              <a:defRPr/>
            </a:pPr>
            <a:endParaRPr lang="de-DE" u="sng" dirty="0">
              <a:effectLst/>
            </a:endParaRPr>
          </a:p>
          <a:p>
            <a:pPr eaLnBrk="1" hangingPunct="1">
              <a:buClr>
                <a:schemeClr val="tx1"/>
              </a:buClr>
              <a:defRPr/>
            </a:pPr>
            <a:r>
              <a:rPr lang="de-DE" sz="2400" dirty="0">
                <a:effectLst/>
              </a:rPr>
              <a:t>Wenn keine Heilung klagabweisendes Prozessurteil</a:t>
            </a:r>
          </a:p>
          <a:p>
            <a:pPr eaLnBrk="1" hangingPunct="1">
              <a:buClr>
                <a:schemeClr val="tx1"/>
              </a:buClr>
              <a:defRPr/>
            </a:pPr>
            <a:r>
              <a:rPr lang="de-DE" sz="2400" dirty="0">
                <a:effectLst/>
              </a:rPr>
              <a:t>Nach Mangelbeseitigung neue Klage möglich</a:t>
            </a:r>
          </a:p>
          <a:p>
            <a:pPr eaLnBrk="1" hangingPunct="1">
              <a:defRPr/>
            </a:pPr>
            <a:endParaRPr lang="de-DE" dirty="0">
              <a:effectLst/>
            </a:endParaRPr>
          </a:p>
          <a:p>
            <a:pPr eaLnBrk="1" hangingPunct="1">
              <a:defRPr/>
            </a:pPr>
            <a:endParaRPr lang="de-DE" dirty="0"/>
          </a:p>
        </p:txBody>
      </p:sp>
    </p:spTree>
    <p:extLst>
      <p:ext uri="{BB962C8B-B14F-4D97-AF65-F5344CB8AC3E}">
        <p14:creationId xmlns:p14="http://schemas.microsoft.com/office/powerpoint/2010/main" val="1619633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de-DE" altLang="de-DE" sz="3200">
                <a:effectLst/>
              </a:rPr>
              <a:t>Zulässigkeit der Klage </a:t>
            </a:r>
            <a:r>
              <a:rPr lang="de-DE" altLang="de-DE" sz="2800">
                <a:effectLst/>
              </a:rPr>
              <a:t>(4)</a:t>
            </a:r>
          </a:p>
        </p:txBody>
      </p:sp>
      <p:sp>
        <p:nvSpPr>
          <p:cNvPr id="21507" name="Rectangle 3"/>
          <p:cNvSpPr>
            <a:spLocks noGrp="1" noChangeArrowheads="1"/>
          </p:cNvSpPr>
          <p:nvPr>
            <p:ph type="body" sz="half" idx="1"/>
          </p:nvPr>
        </p:nvSpPr>
        <p:spPr>
          <a:xfrm>
            <a:off x="395288" y="1557338"/>
            <a:ext cx="4038600" cy="4525962"/>
          </a:xfrm>
        </p:spPr>
        <p:txBody>
          <a:bodyPr/>
          <a:lstStyle/>
          <a:p>
            <a:pPr eaLnBrk="1" hangingPunct="1">
              <a:buFont typeface="Wingdings" pitchFamily="2" charset="2"/>
              <a:buNone/>
            </a:pPr>
            <a:r>
              <a:rPr lang="de-DE" altLang="de-DE" u="sng" dirty="0">
                <a:effectLst/>
              </a:rPr>
              <a:t>Besondere </a:t>
            </a:r>
            <a:r>
              <a:rPr lang="de-DE" altLang="de-DE" u="sng" dirty="0" err="1">
                <a:effectLst/>
              </a:rPr>
              <a:t>Prozessvs</a:t>
            </a:r>
            <a:endParaRPr lang="de-DE" altLang="de-DE" u="sng" dirty="0">
              <a:effectLst/>
            </a:endParaRPr>
          </a:p>
          <a:p>
            <a:pPr eaLnBrk="1" hangingPunct="1">
              <a:buFont typeface="Wingdings" pitchFamily="2" charset="2"/>
              <a:buNone/>
            </a:pPr>
            <a:r>
              <a:rPr lang="de-DE" altLang="de-DE" sz="2400" i="1" dirty="0">
                <a:effectLst/>
              </a:rPr>
              <a:t> Prüfung von Amts wegen</a:t>
            </a:r>
          </a:p>
          <a:p>
            <a:pPr eaLnBrk="1" hangingPunct="1">
              <a:buFont typeface="Wingdings" pitchFamily="2" charset="2"/>
              <a:buNone/>
            </a:pPr>
            <a:endParaRPr lang="de-DE" altLang="de-DE" sz="2400" i="1" dirty="0">
              <a:effectLst/>
            </a:endParaRPr>
          </a:p>
          <a:p>
            <a:pPr eaLnBrk="1" hangingPunct="1">
              <a:buClr>
                <a:schemeClr val="tx1"/>
              </a:buClr>
            </a:pPr>
            <a:r>
              <a:rPr lang="de-DE" altLang="de-DE" dirty="0">
                <a:effectLst/>
              </a:rPr>
              <a:t>§ 323 ZPO</a:t>
            </a:r>
          </a:p>
          <a:p>
            <a:pPr eaLnBrk="1" hangingPunct="1">
              <a:buClr>
                <a:schemeClr val="tx1"/>
              </a:buClr>
            </a:pPr>
            <a:r>
              <a:rPr lang="de-DE" altLang="de-DE" dirty="0">
                <a:effectLst/>
              </a:rPr>
              <a:t>§ 592 ZPO</a:t>
            </a:r>
          </a:p>
          <a:p>
            <a:pPr eaLnBrk="1" hangingPunct="1">
              <a:buClr>
                <a:schemeClr val="tx1"/>
              </a:buClr>
            </a:pPr>
            <a:r>
              <a:rPr lang="de-DE" altLang="de-DE" dirty="0">
                <a:effectLst/>
              </a:rPr>
              <a:t>§ 2 AnfG</a:t>
            </a:r>
          </a:p>
        </p:txBody>
      </p:sp>
      <p:sp>
        <p:nvSpPr>
          <p:cNvPr id="22532" name="Rectangle 4"/>
          <p:cNvSpPr>
            <a:spLocks noGrp="1" noChangeArrowheads="1"/>
          </p:cNvSpPr>
          <p:nvPr>
            <p:ph type="body" sz="half" idx="2"/>
          </p:nvPr>
        </p:nvSpPr>
        <p:spPr/>
        <p:txBody>
          <a:bodyPr/>
          <a:lstStyle/>
          <a:p>
            <a:pPr eaLnBrk="1" hangingPunct="1">
              <a:buFont typeface="Wingdings" pitchFamily="2" charset="2"/>
              <a:buNone/>
              <a:defRPr/>
            </a:pPr>
            <a:r>
              <a:rPr lang="de-DE" u="sng" dirty="0">
                <a:effectLst/>
              </a:rPr>
              <a:t>Rechtsfolge bei Fehlern</a:t>
            </a:r>
            <a:endParaRPr lang="de-DE" dirty="0">
              <a:effectLst/>
            </a:endParaRPr>
          </a:p>
          <a:p>
            <a:pPr eaLnBrk="1" hangingPunct="1">
              <a:buFont typeface="Wingdings" pitchFamily="2" charset="2"/>
              <a:buNone/>
              <a:defRPr/>
            </a:pPr>
            <a:endParaRPr lang="de-DE" dirty="0">
              <a:effectLst/>
            </a:endParaRPr>
          </a:p>
          <a:p>
            <a:pPr eaLnBrk="1" hangingPunct="1">
              <a:buFont typeface="Wingdings" pitchFamily="2" charset="2"/>
              <a:buNone/>
              <a:defRPr/>
            </a:pPr>
            <a:endParaRPr lang="de-DE" dirty="0">
              <a:effectLst/>
            </a:endParaRPr>
          </a:p>
          <a:p>
            <a:pPr eaLnBrk="1" hangingPunct="1">
              <a:buClr>
                <a:schemeClr val="tx1"/>
              </a:buClr>
              <a:defRPr/>
            </a:pPr>
            <a:r>
              <a:rPr lang="de-DE" sz="2400" dirty="0">
                <a:effectLst/>
              </a:rPr>
              <a:t>Wenn keine Heilung klagabweisendes Prozessurteil</a:t>
            </a:r>
          </a:p>
          <a:p>
            <a:pPr eaLnBrk="1" hangingPunct="1">
              <a:buClr>
                <a:schemeClr val="tx1"/>
              </a:buClr>
              <a:defRPr/>
            </a:pPr>
            <a:r>
              <a:rPr lang="de-DE" sz="2400" dirty="0">
                <a:effectLst/>
              </a:rPr>
              <a:t>Nach Mangelbeseitigung neue Klage möglich</a:t>
            </a:r>
          </a:p>
          <a:p>
            <a:pPr eaLnBrk="1" hangingPunct="1">
              <a:defRPr/>
            </a:pPr>
            <a:endParaRPr lang="de-DE" dirty="0"/>
          </a:p>
          <a:p>
            <a:pPr eaLnBrk="1" hangingPunct="1">
              <a:defRPr/>
            </a:pPr>
            <a:endParaRPr lang="de-DE" dirty="0"/>
          </a:p>
          <a:p>
            <a:pPr eaLnBrk="1" hangingPunct="1">
              <a:buFont typeface="Wingdings" pitchFamily="2" charset="2"/>
              <a:buNone/>
              <a:defRPr/>
            </a:pPr>
            <a:endParaRPr lang="de-DE" sz="2400" dirty="0"/>
          </a:p>
        </p:txBody>
      </p:sp>
    </p:spTree>
    <p:extLst>
      <p:ext uri="{BB962C8B-B14F-4D97-AF65-F5344CB8AC3E}">
        <p14:creationId xmlns:p14="http://schemas.microsoft.com/office/powerpoint/2010/main" val="134505044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de-DE" altLang="de-DE" dirty="0">
                <a:effectLst/>
              </a:rPr>
              <a:t>Begründetheit der Klage</a:t>
            </a:r>
          </a:p>
        </p:txBody>
      </p:sp>
      <p:sp>
        <p:nvSpPr>
          <p:cNvPr id="86019" name="Rectangle 3"/>
          <p:cNvSpPr>
            <a:spLocks noGrp="1" noChangeArrowheads="1"/>
          </p:cNvSpPr>
          <p:nvPr>
            <p:ph type="body" idx="1"/>
          </p:nvPr>
        </p:nvSpPr>
        <p:spPr>
          <a:solidFill>
            <a:schemeClr val="bg1"/>
          </a:solidFill>
        </p:spPr>
        <p:txBody>
          <a:bodyPr/>
          <a:lstStyle/>
          <a:p>
            <a:pPr eaLnBrk="1" hangingPunct="1">
              <a:lnSpc>
                <a:spcPct val="80000"/>
              </a:lnSpc>
              <a:buFont typeface="Wingdings" pitchFamily="2" charset="2"/>
              <a:buNone/>
              <a:defRPr/>
            </a:pPr>
            <a:r>
              <a:rPr lang="de-DE" sz="1800" dirty="0">
                <a:effectLst/>
              </a:rPr>
              <a:t>            Unschlüssige Klage                                       Schlüssige Klage</a:t>
            </a:r>
          </a:p>
          <a:p>
            <a:pPr eaLnBrk="1" hangingPunct="1">
              <a:lnSpc>
                <a:spcPct val="80000"/>
              </a:lnSpc>
              <a:buFont typeface="Wingdings" pitchFamily="2" charset="2"/>
              <a:buNone/>
              <a:defRPr/>
            </a:pPr>
            <a:r>
              <a:rPr lang="de-DE" sz="1800" dirty="0">
                <a:effectLst/>
              </a:rPr>
              <a:t>                                                                                 </a:t>
            </a:r>
          </a:p>
          <a:p>
            <a:pPr eaLnBrk="1" hangingPunct="1">
              <a:lnSpc>
                <a:spcPct val="80000"/>
              </a:lnSpc>
              <a:buFont typeface="Wingdings" pitchFamily="2" charset="2"/>
              <a:buNone/>
              <a:defRPr/>
            </a:pPr>
            <a:r>
              <a:rPr lang="de-DE" sz="1800" dirty="0"/>
              <a:t>                                                                                 </a:t>
            </a:r>
          </a:p>
          <a:p>
            <a:pPr eaLnBrk="1" hangingPunct="1">
              <a:lnSpc>
                <a:spcPct val="80000"/>
              </a:lnSpc>
              <a:buFont typeface="Wingdings" pitchFamily="2" charset="2"/>
              <a:buNone/>
              <a:defRPr/>
            </a:pPr>
            <a:r>
              <a:rPr lang="de-DE" sz="1800" dirty="0"/>
              <a:t>                                                  </a:t>
            </a:r>
            <a:r>
              <a:rPr lang="de-DE" sz="1800" dirty="0">
                <a:effectLst/>
              </a:rPr>
              <a:t>Erhebliche  Rechtsverteidigung                Unerhebliche</a:t>
            </a:r>
          </a:p>
          <a:p>
            <a:pPr eaLnBrk="1" hangingPunct="1">
              <a:lnSpc>
                <a:spcPct val="80000"/>
              </a:lnSpc>
              <a:buFont typeface="Wingdings" pitchFamily="2" charset="2"/>
              <a:buNone/>
              <a:defRPr/>
            </a:pPr>
            <a:r>
              <a:rPr lang="de-DE" sz="1800" dirty="0"/>
              <a:t> </a:t>
            </a:r>
          </a:p>
          <a:p>
            <a:pPr eaLnBrk="1" hangingPunct="1">
              <a:lnSpc>
                <a:spcPct val="80000"/>
              </a:lnSpc>
              <a:buFont typeface="Wingdings" pitchFamily="2" charset="2"/>
              <a:buNone/>
              <a:defRPr/>
            </a:pPr>
            <a:r>
              <a:rPr lang="de-DE" sz="1800" dirty="0"/>
              <a:t>                                       </a:t>
            </a:r>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r>
              <a:rPr lang="de-DE" sz="1800" dirty="0"/>
              <a:t>                                          </a:t>
            </a:r>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r>
              <a:rPr lang="de-DE" sz="1800" dirty="0"/>
              <a:t>                                                                    </a:t>
            </a:r>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r>
              <a:rPr lang="de-DE" sz="1800" dirty="0"/>
              <a:t>                 </a:t>
            </a:r>
          </a:p>
        </p:txBody>
      </p:sp>
      <p:sp>
        <p:nvSpPr>
          <p:cNvPr id="22532" name="Line 4"/>
          <p:cNvSpPr>
            <a:spLocks noChangeShapeType="1"/>
          </p:cNvSpPr>
          <p:nvPr/>
        </p:nvSpPr>
        <p:spPr bwMode="auto">
          <a:xfrm>
            <a:off x="2124075" y="2133600"/>
            <a:ext cx="0" cy="3024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33" name="Line 7"/>
          <p:cNvSpPr>
            <a:spLocks noChangeShapeType="1"/>
          </p:cNvSpPr>
          <p:nvPr/>
        </p:nvSpPr>
        <p:spPr bwMode="auto">
          <a:xfrm flipH="1">
            <a:off x="2916238" y="2708275"/>
            <a:ext cx="2376487" cy="2376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34" name="Line 8"/>
          <p:cNvSpPr>
            <a:spLocks noChangeShapeType="1"/>
          </p:cNvSpPr>
          <p:nvPr/>
        </p:nvSpPr>
        <p:spPr bwMode="auto">
          <a:xfrm flipH="1">
            <a:off x="5273674" y="1844825"/>
            <a:ext cx="378445" cy="6348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35" name="Line 9"/>
          <p:cNvSpPr>
            <a:spLocks noChangeShapeType="1"/>
          </p:cNvSpPr>
          <p:nvPr/>
        </p:nvSpPr>
        <p:spPr bwMode="auto">
          <a:xfrm>
            <a:off x="5364163" y="2708275"/>
            <a:ext cx="1439862" cy="24495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36" name="Line 10"/>
          <p:cNvSpPr>
            <a:spLocks noChangeShapeType="1"/>
          </p:cNvSpPr>
          <p:nvPr/>
        </p:nvSpPr>
        <p:spPr bwMode="auto">
          <a:xfrm>
            <a:off x="7668344" y="2708275"/>
            <a:ext cx="143446" cy="24955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2537" name="Oval 12"/>
          <p:cNvSpPr>
            <a:spLocks noChangeArrowheads="1"/>
          </p:cNvSpPr>
          <p:nvPr/>
        </p:nvSpPr>
        <p:spPr bwMode="auto">
          <a:xfrm>
            <a:off x="3132138" y="3429000"/>
            <a:ext cx="2879725" cy="431800"/>
          </a:xfrm>
          <a:prstGeom prst="ellipse">
            <a:avLst/>
          </a:prstGeom>
          <a:solidFill>
            <a:schemeClr val="bg1"/>
          </a:solidFill>
          <a:ln w="9525">
            <a:solidFill>
              <a:schemeClr val="tx1"/>
            </a:solidFill>
            <a:round/>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de-DE" altLang="de-DE" sz="1800" dirty="0"/>
              <a:t>Kein Beweis d. Kl.</a:t>
            </a:r>
          </a:p>
        </p:txBody>
      </p:sp>
      <p:sp>
        <p:nvSpPr>
          <p:cNvPr id="22538" name="Oval 14"/>
          <p:cNvSpPr>
            <a:spLocks noChangeArrowheads="1"/>
          </p:cNvSpPr>
          <p:nvPr/>
        </p:nvSpPr>
        <p:spPr bwMode="auto">
          <a:xfrm>
            <a:off x="4355977" y="4005263"/>
            <a:ext cx="3384375" cy="431800"/>
          </a:xfrm>
          <a:prstGeom prst="ellipse">
            <a:avLst/>
          </a:prstGeom>
          <a:solidFill>
            <a:schemeClr val="bg1"/>
          </a:solidFill>
          <a:ln w="9525">
            <a:solidFill>
              <a:schemeClr val="tx1"/>
            </a:solidFill>
            <a:round/>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de-DE" altLang="de-DE" sz="1800" dirty="0"/>
              <a:t>Beweis gelingt</a:t>
            </a:r>
          </a:p>
        </p:txBody>
      </p:sp>
      <p:sp>
        <p:nvSpPr>
          <p:cNvPr id="22539" name="Rectangle 15"/>
          <p:cNvSpPr>
            <a:spLocks noChangeArrowheads="1"/>
          </p:cNvSpPr>
          <p:nvPr/>
        </p:nvSpPr>
        <p:spPr bwMode="auto">
          <a:xfrm>
            <a:off x="1619250" y="5373688"/>
            <a:ext cx="2952750" cy="360362"/>
          </a:xfrm>
          <a:prstGeom prst="rect">
            <a:avLst/>
          </a:prstGeom>
          <a:solidFill>
            <a:schemeClr val="bg1"/>
          </a:solidFill>
          <a:ln w="9525">
            <a:solidFill>
              <a:schemeClr val="tx1"/>
            </a:solidFill>
            <a:miter lim="800000"/>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de-DE" altLang="de-DE" sz="1800" dirty="0"/>
              <a:t>Klagabweisendes Sachurteil</a:t>
            </a:r>
          </a:p>
        </p:txBody>
      </p:sp>
      <p:sp>
        <p:nvSpPr>
          <p:cNvPr id="22540" name="Rectangle 16"/>
          <p:cNvSpPr>
            <a:spLocks noChangeArrowheads="1"/>
          </p:cNvSpPr>
          <p:nvPr/>
        </p:nvSpPr>
        <p:spPr bwMode="auto">
          <a:xfrm>
            <a:off x="5669209" y="5376070"/>
            <a:ext cx="3095625" cy="360362"/>
          </a:xfrm>
          <a:prstGeom prst="rect">
            <a:avLst/>
          </a:prstGeom>
          <a:solidFill>
            <a:schemeClr val="bg1"/>
          </a:solidFill>
          <a:ln w="9525">
            <a:solidFill>
              <a:schemeClr val="tx1"/>
            </a:solidFill>
            <a:miter lim="800000"/>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de-DE" altLang="de-DE" sz="1800" dirty="0"/>
              <a:t>Stattgebendes Sachurteil </a:t>
            </a:r>
          </a:p>
        </p:txBody>
      </p:sp>
      <p:cxnSp>
        <p:nvCxnSpPr>
          <p:cNvPr id="3" name="Gerade Verbindung mit Pfeil 2"/>
          <p:cNvCxnSpPr/>
          <p:nvPr/>
        </p:nvCxnSpPr>
        <p:spPr>
          <a:xfrm>
            <a:off x="5868144" y="1844825"/>
            <a:ext cx="1569369" cy="6348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575144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07950" y="188913"/>
            <a:ext cx="7580313" cy="936625"/>
          </a:xfrm>
        </p:spPr>
        <p:txBody>
          <a:bodyPr>
            <a:normAutofit fontScale="90000"/>
          </a:bodyPr>
          <a:lstStyle/>
          <a:p>
            <a:pPr algn="l" eaLnBrk="1" hangingPunct="1">
              <a:defRPr/>
            </a:pPr>
            <a:r>
              <a:rPr lang="de-DE" sz="4000" dirty="0"/>
              <a:t>    </a:t>
            </a:r>
            <a:br>
              <a:rPr lang="de-DE" sz="4000" dirty="0"/>
            </a:br>
            <a:r>
              <a:rPr lang="de-DE" sz="4000" dirty="0"/>
              <a:t>                     </a:t>
            </a:r>
            <a:r>
              <a:rPr lang="de-DE" sz="4000" dirty="0">
                <a:effectLst/>
              </a:rPr>
              <a:t>Beweislehre </a:t>
            </a:r>
            <a:r>
              <a:rPr lang="de-DE" sz="2800" dirty="0">
                <a:effectLst/>
              </a:rPr>
              <a:t>(1)</a:t>
            </a:r>
            <a:br>
              <a:rPr lang="de-DE" sz="4000" dirty="0">
                <a:effectLst/>
              </a:rPr>
            </a:br>
            <a:br>
              <a:rPr lang="de-DE" sz="4000" dirty="0">
                <a:effectLst/>
              </a:rPr>
            </a:br>
            <a:r>
              <a:rPr lang="de-DE" sz="4000" dirty="0">
                <a:effectLst/>
              </a:rPr>
              <a:t>   </a:t>
            </a:r>
            <a:r>
              <a:rPr lang="de-DE" sz="2800" i="1" dirty="0">
                <a:effectLst/>
              </a:rPr>
              <a:t>Nicht beweisbedürftig sind Tatsachen</a:t>
            </a:r>
          </a:p>
        </p:txBody>
      </p:sp>
      <p:sp>
        <p:nvSpPr>
          <p:cNvPr id="23555" name="Rectangle 3"/>
          <p:cNvSpPr>
            <a:spLocks noGrp="1" noChangeArrowheads="1"/>
          </p:cNvSpPr>
          <p:nvPr>
            <p:ph type="body" idx="1"/>
          </p:nvPr>
        </p:nvSpPr>
        <p:spPr>
          <a:xfrm>
            <a:off x="468313" y="2276475"/>
            <a:ext cx="8229600" cy="3960813"/>
          </a:xfrm>
        </p:spPr>
        <p:txBody>
          <a:bodyPr>
            <a:normAutofit lnSpcReduction="10000"/>
          </a:bodyPr>
          <a:lstStyle/>
          <a:p>
            <a:pPr eaLnBrk="1" hangingPunct="1">
              <a:defRPr/>
            </a:pPr>
            <a:r>
              <a:rPr lang="de-DE" sz="2800" dirty="0">
                <a:effectLst/>
              </a:rPr>
              <a:t>die offenkundig sind (§ 291)</a:t>
            </a:r>
          </a:p>
          <a:p>
            <a:pPr eaLnBrk="1" hangingPunct="1">
              <a:defRPr/>
            </a:pPr>
            <a:r>
              <a:rPr lang="de-DE" sz="2800" dirty="0">
                <a:effectLst/>
              </a:rPr>
              <a:t>die mittels § 287 ZPO feststellbar sind</a:t>
            </a:r>
          </a:p>
          <a:p>
            <a:pPr eaLnBrk="1" hangingPunct="1">
              <a:defRPr/>
            </a:pPr>
            <a:r>
              <a:rPr lang="de-DE" sz="2800" dirty="0">
                <a:effectLst/>
              </a:rPr>
              <a:t>die aus ges./tats. Vermutung folgen</a:t>
            </a:r>
          </a:p>
          <a:p>
            <a:pPr eaLnBrk="1" hangingPunct="1">
              <a:defRPr/>
            </a:pPr>
            <a:r>
              <a:rPr lang="de-DE" sz="2800" dirty="0">
                <a:effectLst/>
              </a:rPr>
              <a:t>die wegen unstreitiger Hilfstatsachen feststehen</a:t>
            </a:r>
          </a:p>
          <a:p>
            <a:pPr eaLnBrk="1" hangingPunct="1">
              <a:defRPr/>
            </a:pPr>
            <a:r>
              <a:rPr lang="de-DE" sz="2800" dirty="0">
                <a:effectLst/>
              </a:rPr>
              <a:t>die wegen </a:t>
            </a:r>
            <a:r>
              <a:rPr lang="de-DE" sz="2800" dirty="0" err="1">
                <a:effectLst/>
              </a:rPr>
              <a:t>rechtskräft</a:t>
            </a:r>
            <a:r>
              <a:rPr lang="de-DE" sz="2800" dirty="0">
                <a:effectLst/>
              </a:rPr>
              <a:t>. Vorentscheidung feststehen</a:t>
            </a:r>
          </a:p>
          <a:p>
            <a:pPr eaLnBrk="1" hangingPunct="1">
              <a:defRPr/>
            </a:pPr>
            <a:r>
              <a:rPr lang="de-DE" sz="2800" dirty="0">
                <a:effectLst/>
              </a:rPr>
              <a:t>von denen das Gericht nach § 286 ZPO ohne weiteres überzeugt ist</a:t>
            </a:r>
          </a:p>
          <a:p>
            <a:pPr eaLnBrk="1" hangingPunct="1">
              <a:defRPr/>
            </a:pPr>
            <a:r>
              <a:rPr lang="de-DE" sz="2800" dirty="0">
                <a:effectLst/>
              </a:rPr>
              <a:t>die der Gegner schuldhaft vereitelt</a:t>
            </a:r>
          </a:p>
          <a:p>
            <a:pPr eaLnBrk="1" hangingPunct="1">
              <a:defRPr/>
            </a:pPr>
            <a:endParaRPr lang="de-DE" sz="2800" dirty="0"/>
          </a:p>
          <a:p>
            <a:pPr marL="0" indent="0" eaLnBrk="1" hangingPunct="1">
              <a:buFont typeface="Wingdings" pitchFamily="2" charset="2"/>
              <a:buNone/>
              <a:defRPr/>
            </a:pPr>
            <a:endParaRPr lang="de-DE" sz="2800" dirty="0"/>
          </a:p>
          <a:p>
            <a:pPr marL="0" indent="0" eaLnBrk="1" hangingPunct="1">
              <a:buFont typeface="Wingdings" pitchFamily="2" charset="2"/>
              <a:buNone/>
              <a:defRPr/>
            </a:pPr>
            <a:endParaRPr lang="de-DE" dirty="0"/>
          </a:p>
        </p:txBody>
      </p:sp>
    </p:spTree>
    <p:extLst>
      <p:ext uri="{BB962C8B-B14F-4D97-AF65-F5344CB8AC3E}">
        <p14:creationId xmlns:p14="http://schemas.microsoft.com/office/powerpoint/2010/main" val="41549120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7813"/>
            <a:ext cx="8229600" cy="847725"/>
          </a:xfrm>
        </p:spPr>
        <p:txBody>
          <a:bodyPr>
            <a:normAutofit fontScale="90000"/>
          </a:bodyPr>
          <a:lstStyle/>
          <a:p>
            <a:pPr algn="l" eaLnBrk="1" hangingPunct="1">
              <a:defRPr/>
            </a:pPr>
            <a:br>
              <a:rPr lang="de-DE" sz="4000" dirty="0"/>
            </a:br>
            <a:r>
              <a:rPr lang="de-DE" sz="4000" dirty="0"/>
              <a:t>                       </a:t>
            </a:r>
            <a:r>
              <a:rPr lang="de-DE" sz="4000" dirty="0">
                <a:effectLst/>
              </a:rPr>
              <a:t>Beweislehre </a:t>
            </a:r>
            <a:r>
              <a:rPr lang="de-DE" sz="2800" dirty="0">
                <a:effectLst/>
              </a:rPr>
              <a:t>(2)</a:t>
            </a:r>
            <a:br>
              <a:rPr lang="de-DE" sz="4000" dirty="0">
                <a:effectLst/>
              </a:rPr>
            </a:br>
            <a:br>
              <a:rPr lang="de-DE" sz="4000" dirty="0"/>
            </a:br>
            <a:r>
              <a:rPr lang="de-DE" sz="3600" i="1" dirty="0">
                <a:effectLst/>
              </a:rPr>
              <a:t>Die</a:t>
            </a:r>
            <a:r>
              <a:rPr lang="de-DE" sz="3600" dirty="0">
                <a:effectLst/>
              </a:rPr>
              <a:t> </a:t>
            </a:r>
            <a:r>
              <a:rPr lang="de-DE" sz="3600" i="1" dirty="0">
                <a:effectLst/>
              </a:rPr>
              <a:t>Beweislast hat:        </a:t>
            </a:r>
          </a:p>
        </p:txBody>
      </p:sp>
      <p:sp>
        <p:nvSpPr>
          <p:cNvPr id="24579" name="Rectangle 3"/>
          <p:cNvSpPr>
            <a:spLocks noGrp="1" noChangeArrowheads="1"/>
          </p:cNvSpPr>
          <p:nvPr>
            <p:ph type="body" sz="half" idx="1"/>
          </p:nvPr>
        </p:nvSpPr>
        <p:spPr>
          <a:xfrm>
            <a:off x="468313" y="2133600"/>
            <a:ext cx="4038600" cy="4525963"/>
          </a:xfrm>
        </p:spPr>
        <p:txBody>
          <a:bodyPr/>
          <a:lstStyle/>
          <a:p>
            <a:pPr eaLnBrk="1" hangingPunct="1">
              <a:buFont typeface="Wingdings" pitchFamily="2" charset="2"/>
              <a:buNone/>
              <a:defRPr/>
            </a:pPr>
            <a:r>
              <a:rPr lang="de-DE" dirty="0">
                <a:effectLst/>
              </a:rPr>
              <a:t>Kläger für</a:t>
            </a:r>
          </a:p>
          <a:p>
            <a:pPr eaLnBrk="1" hangingPunct="1">
              <a:defRPr/>
            </a:pPr>
            <a:r>
              <a:rPr lang="de-DE" dirty="0">
                <a:effectLst/>
              </a:rPr>
              <a:t>anspruchsbegründen-de und</a:t>
            </a:r>
          </a:p>
          <a:p>
            <a:pPr eaLnBrk="1" hangingPunct="1">
              <a:defRPr/>
            </a:pPr>
            <a:r>
              <a:rPr lang="de-DE" dirty="0">
                <a:effectLst/>
              </a:rPr>
              <a:t>anspruchserhaltende</a:t>
            </a:r>
          </a:p>
          <a:p>
            <a:pPr eaLnBrk="1" hangingPunct="1">
              <a:buFont typeface="Wingdings" pitchFamily="2" charset="2"/>
              <a:buNone/>
              <a:defRPr/>
            </a:pPr>
            <a:r>
              <a:rPr lang="de-DE" dirty="0">
                <a:effectLst/>
              </a:rPr>
              <a:t>    Tatsachen</a:t>
            </a:r>
          </a:p>
          <a:p>
            <a:pPr eaLnBrk="1" hangingPunct="1">
              <a:defRPr/>
            </a:pPr>
            <a:endParaRPr lang="de-DE" dirty="0"/>
          </a:p>
          <a:p>
            <a:pPr eaLnBrk="1" hangingPunct="1">
              <a:defRPr/>
            </a:pPr>
            <a:endParaRPr lang="de-DE" dirty="0"/>
          </a:p>
        </p:txBody>
      </p:sp>
      <p:sp>
        <p:nvSpPr>
          <p:cNvPr id="24580" name="Rectangle 4"/>
          <p:cNvSpPr>
            <a:spLocks noGrp="1" noChangeArrowheads="1"/>
          </p:cNvSpPr>
          <p:nvPr>
            <p:ph type="body" sz="half" idx="2"/>
          </p:nvPr>
        </p:nvSpPr>
        <p:spPr>
          <a:xfrm>
            <a:off x="4643438" y="2133600"/>
            <a:ext cx="4043362" cy="3992563"/>
          </a:xfrm>
        </p:spPr>
        <p:txBody>
          <a:bodyPr/>
          <a:lstStyle/>
          <a:p>
            <a:pPr eaLnBrk="1" hangingPunct="1">
              <a:buFont typeface="Wingdings" pitchFamily="2" charset="2"/>
              <a:buNone/>
            </a:pPr>
            <a:r>
              <a:rPr lang="de-DE" altLang="de-DE" dirty="0">
                <a:effectLst/>
              </a:rPr>
              <a:t>Beklagter für</a:t>
            </a:r>
          </a:p>
          <a:p>
            <a:pPr eaLnBrk="1" hangingPunct="1"/>
            <a:r>
              <a:rPr lang="de-DE" altLang="de-DE" dirty="0">
                <a:effectLst/>
              </a:rPr>
              <a:t>anspruchsvernichten-de,</a:t>
            </a:r>
          </a:p>
          <a:p>
            <a:pPr eaLnBrk="1" hangingPunct="1"/>
            <a:r>
              <a:rPr lang="de-DE" altLang="de-DE" dirty="0">
                <a:effectLst/>
              </a:rPr>
              <a:t>anspruchshemmende und</a:t>
            </a:r>
          </a:p>
          <a:p>
            <a:pPr eaLnBrk="1" hangingPunct="1"/>
            <a:r>
              <a:rPr lang="de-DE" altLang="de-DE" dirty="0">
                <a:effectLst/>
              </a:rPr>
              <a:t>anspruchshindernde</a:t>
            </a:r>
          </a:p>
          <a:p>
            <a:pPr eaLnBrk="1" hangingPunct="1">
              <a:buFont typeface="Wingdings" pitchFamily="2" charset="2"/>
              <a:buNone/>
            </a:pPr>
            <a:r>
              <a:rPr lang="de-DE" altLang="de-DE" dirty="0">
                <a:effectLst/>
              </a:rPr>
              <a:t>    Tatsachen</a:t>
            </a:r>
          </a:p>
        </p:txBody>
      </p:sp>
    </p:spTree>
    <p:extLst>
      <p:ext uri="{BB962C8B-B14F-4D97-AF65-F5344CB8AC3E}">
        <p14:creationId xmlns:p14="http://schemas.microsoft.com/office/powerpoint/2010/main" val="2344943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68313" y="188913"/>
            <a:ext cx="8218487" cy="1223962"/>
          </a:xfrm>
        </p:spPr>
        <p:txBody>
          <a:bodyPr/>
          <a:lstStyle/>
          <a:p>
            <a:pPr eaLnBrk="1" hangingPunct="1"/>
            <a:r>
              <a:rPr lang="de-DE" altLang="de-DE" sz="4000" dirty="0">
                <a:effectLst/>
              </a:rPr>
              <a:t>Beweislehre </a:t>
            </a:r>
            <a:r>
              <a:rPr lang="de-DE" altLang="de-DE" sz="2800" dirty="0">
                <a:effectLst/>
              </a:rPr>
              <a:t>(3)</a:t>
            </a:r>
            <a:br>
              <a:rPr lang="de-DE" altLang="de-DE" sz="2800" dirty="0">
                <a:effectLst/>
              </a:rPr>
            </a:br>
            <a:r>
              <a:rPr lang="de-DE" altLang="de-DE" sz="2800" i="1" dirty="0">
                <a:effectLst/>
              </a:rPr>
              <a:t>Beweisarten</a:t>
            </a:r>
          </a:p>
        </p:txBody>
      </p:sp>
      <p:sp>
        <p:nvSpPr>
          <p:cNvPr id="71683" name="Rectangle 3"/>
          <p:cNvSpPr>
            <a:spLocks noGrp="1" noChangeArrowheads="1"/>
          </p:cNvSpPr>
          <p:nvPr>
            <p:ph type="body" idx="1"/>
          </p:nvPr>
        </p:nvSpPr>
        <p:spPr/>
        <p:txBody>
          <a:bodyPr/>
          <a:lstStyle/>
          <a:p>
            <a:pPr eaLnBrk="1" hangingPunct="1">
              <a:buFont typeface="Wingdings" pitchFamily="2" charset="2"/>
              <a:buNone/>
              <a:defRPr/>
            </a:pPr>
            <a:r>
              <a:rPr lang="de-DE" dirty="0"/>
              <a:t>   </a:t>
            </a:r>
          </a:p>
          <a:p>
            <a:pPr eaLnBrk="1" hangingPunct="1">
              <a:buFont typeface="Wingdings" pitchFamily="2" charset="2"/>
              <a:buNone/>
              <a:defRPr/>
            </a:pPr>
            <a:r>
              <a:rPr lang="de-DE" b="1" dirty="0"/>
              <a:t> </a:t>
            </a:r>
          </a:p>
          <a:p>
            <a:pPr eaLnBrk="1" hangingPunct="1">
              <a:buFont typeface="Wingdings" pitchFamily="2" charset="2"/>
              <a:buNone/>
              <a:defRPr/>
            </a:pPr>
            <a:endParaRPr lang="de-DE" b="1" dirty="0"/>
          </a:p>
          <a:p>
            <a:pPr eaLnBrk="1" hangingPunct="1">
              <a:buFont typeface="Wingdings" pitchFamily="2" charset="2"/>
              <a:buNone/>
              <a:defRPr/>
            </a:pPr>
            <a:r>
              <a:rPr lang="de-DE" b="1" dirty="0">
                <a:effectLst/>
              </a:rPr>
              <a:t>    Strengbeweis </a:t>
            </a:r>
            <a:r>
              <a:rPr lang="de-DE" dirty="0">
                <a:effectLst/>
              </a:rPr>
              <a:t>                                </a:t>
            </a:r>
            <a:r>
              <a:rPr lang="de-DE" b="1" dirty="0">
                <a:effectLst/>
              </a:rPr>
              <a:t>Freibeweis</a:t>
            </a:r>
          </a:p>
          <a:p>
            <a:pPr eaLnBrk="1" hangingPunct="1">
              <a:buFont typeface="Wingdings" pitchFamily="2" charset="2"/>
              <a:buNone/>
              <a:defRPr/>
            </a:pPr>
            <a:endParaRPr lang="de-DE" b="1" dirty="0"/>
          </a:p>
          <a:p>
            <a:pPr eaLnBrk="1" hangingPunct="1">
              <a:buFont typeface="Wingdings" pitchFamily="2" charset="2"/>
              <a:buNone/>
              <a:defRPr/>
            </a:pPr>
            <a:r>
              <a:rPr lang="de-DE" b="1" dirty="0">
                <a:effectLst/>
              </a:rPr>
              <a:t>       </a:t>
            </a:r>
            <a:r>
              <a:rPr lang="de-DE" i="1" dirty="0">
                <a:effectLst/>
              </a:rPr>
              <a:t>nach ZPO                                   nach Ermessen</a:t>
            </a:r>
          </a:p>
        </p:txBody>
      </p:sp>
      <p:sp>
        <p:nvSpPr>
          <p:cNvPr id="25604" name="Line 4"/>
          <p:cNvSpPr>
            <a:spLocks noChangeShapeType="1"/>
          </p:cNvSpPr>
          <p:nvPr/>
        </p:nvSpPr>
        <p:spPr bwMode="auto">
          <a:xfrm flipH="1">
            <a:off x="2411413" y="1916113"/>
            <a:ext cx="2160587"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25605" name="Line 5"/>
          <p:cNvSpPr>
            <a:spLocks noChangeShapeType="1"/>
          </p:cNvSpPr>
          <p:nvPr/>
        </p:nvSpPr>
        <p:spPr bwMode="auto">
          <a:xfrm>
            <a:off x="4572000" y="1916113"/>
            <a:ext cx="2087563" cy="14414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8754567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908720"/>
            <a:ext cx="7560840" cy="4176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0450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476250"/>
            <a:ext cx="8229600" cy="792163"/>
          </a:xfrm>
        </p:spPr>
        <p:txBody>
          <a:bodyPr>
            <a:normAutofit fontScale="90000"/>
          </a:bodyPr>
          <a:lstStyle/>
          <a:p>
            <a:pPr algn="l" eaLnBrk="1" hangingPunct="1"/>
            <a:br>
              <a:rPr lang="de-DE" altLang="de-DE" sz="4000" dirty="0">
                <a:effectLst/>
              </a:rPr>
            </a:br>
            <a:br>
              <a:rPr lang="de-DE" altLang="de-DE" sz="4000" dirty="0">
                <a:effectLst/>
              </a:rPr>
            </a:br>
            <a:r>
              <a:rPr lang="de-DE" altLang="de-DE" sz="4000" dirty="0">
                <a:effectLst/>
              </a:rPr>
              <a:t>                       Beweislehre </a:t>
            </a:r>
            <a:r>
              <a:rPr lang="de-DE" altLang="de-DE" sz="2800" dirty="0">
                <a:effectLst/>
              </a:rPr>
              <a:t>(4)</a:t>
            </a:r>
            <a:br>
              <a:rPr lang="de-DE" altLang="de-DE" sz="4000" dirty="0">
                <a:effectLst/>
              </a:rPr>
            </a:br>
            <a:br>
              <a:rPr lang="de-DE" altLang="de-DE" sz="4000" dirty="0">
                <a:effectLst/>
              </a:rPr>
            </a:br>
            <a:r>
              <a:rPr lang="de-DE" altLang="de-DE" sz="3200" i="1" dirty="0">
                <a:effectLst/>
              </a:rPr>
              <a:t>Beweismittel  der ZPO  sind</a:t>
            </a:r>
            <a:br>
              <a:rPr lang="de-DE" altLang="de-DE" sz="3200" i="1" dirty="0">
                <a:effectLst/>
              </a:rPr>
            </a:br>
            <a:endParaRPr lang="de-DE" altLang="de-DE" sz="3200" i="1" dirty="0">
              <a:effectLst/>
            </a:endParaRPr>
          </a:p>
        </p:txBody>
      </p:sp>
      <p:sp>
        <p:nvSpPr>
          <p:cNvPr id="26627" name="Rectangle 3"/>
          <p:cNvSpPr>
            <a:spLocks noGrp="1" noChangeArrowheads="1"/>
          </p:cNvSpPr>
          <p:nvPr>
            <p:ph type="body" idx="1"/>
          </p:nvPr>
        </p:nvSpPr>
        <p:spPr>
          <a:xfrm>
            <a:off x="1116013" y="2133600"/>
            <a:ext cx="8229600" cy="4381500"/>
          </a:xfrm>
        </p:spPr>
        <p:txBody>
          <a:bodyPr/>
          <a:lstStyle/>
          <a:p>
            <a:pPr eaLnBrk="1" hangingPunct="1"/>
            <a:r>
              <a:rPr lang="de-DE" altLang="de-DE" dirty="0">
                <a:effectLst/>
              </a:rPr>
              <a:t>Augenschein §§  371 ff ZPO</a:t>
            </a:r>
          </a:p>
          <a:p>
            <a:pPr eaLnBrk="1" hangingPunct="1"/>
            <a:r>
              <a:rPr lang="de-DE" altLang="de-DE" dirty="0">
                <a:effectLst/>
              </a:rPr>
              <a:t>Zeuge §§ 373 ff ZPO</a:t>
            </a:r>
          </a:p>
          <a:p>
            <a:pPr eaLnBrk="1" hangingPunct="1"/>
            <a:r>
              <a:rPr lang="de-DE" altLang="de-DE" dirty="0">
                <a:effectLst/>
              </a:rPr>
              <a:t>Sachverständiger §§ 402 ff ZPO</a:t>
            </a:r>
          </a:p>
          <a:p>
            <a:pPr eaLnBrk="1" hangingPunct="1"/>
            <a:r>
              <a:rPr lang="de-DE" altLang="de-DE" dirty="0">
                <a:effectLst/>
              </a:rPr>
              <a:t>Urkunde §§ 415 ff ZPO</a:t>
            </a:r>
          </a:p>
          <a:p>
            <a:pPr eaLnBrk="1" hangingPunct="1"/>
            <a:r>
              <a:rPr lang="de-DE" altLang="de-DE" dirty="0">
                <a:effectLst/>
              </a:rPr>
              <a:t>Parteivernehmung §§ 445 ff ZPO</a:t>
            </a:r>
          </a:p>
          <a:p>
            <a:pPr eaLnBrk="1" hangingPunct="1"/>
            <a:endParaRPr lang="de-DE" altLang="de-DE" dirty="0">
              <a:effectLst/>
            </a:endParaRPr>
          </a:p>
        </p:txBody>
      </p:sp>
    </p:spTree>
    <p:extLst>
      <p:ext uri="{BB962C8B-B14F-4D97-AF65-F5344CB8AC3E}">
        <p14:creationId xmlns:p14="http://schemas.microsoft.com/office/powerpoint/2010/main" val="15670100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239424C5-AA1E-421E-94B5-7F27FF4B89EB}"/>
              </a:ext>
            </a:extLst>
          </p:cNvPr>
          <p:cNvSpPr/>
          <p:nvPr/>
        </p:nvSpPr>
        <p:spPr>
          <a:xfrm>
            <a:off x="611560" y="908720"/>
            <a:ext cx="8208912" cy="4144020"/>
          </a:xfrm>
          <a:prstGeom prst="rect">
            <a:avLst/>
          </a:prstGeom>
        </p:spPr>
        <p:txBody>
          <a:bodyPr wrap="square">
            <a:spAutoFit/>
          </a:bodyPr>
          <a:lstStyle/>
          <a:p>
            <a:pPr algn="ctr">
              <a:lnSpc>
                <a:spcPct val="115000"/>
              </a:lnSpc>
              <a:spcAft>
                <a:spcPts val="1000"/>
              </a:spcAft>
            </a:pPr>
            <a:r>
              <a:rPr lang="de-DE" sz="2400" b="1" dirty="0">
                <a:latin typeface="Cambria" panose="02040503050406030204" pitchFamily="18" charset="0"/>
                <a:ea typeface="Calibri" panose="020F0502020204030204" pitchFamily="34" charset="0"/>
                <a:cs typeface="Times New Roman" panose="02020603050405020304" pitchFamily="18" charset="0"/>
              </a:rPr>
              <a:t>DER  ZIVILPROZESS</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de-DE" sz="2400" b="1" dirty="0">
                <a:latin typeface="Cambria" panose="02040503050406030204" pitchFamily="18" charset="0"/>
                <a:ea typeface="Calibri" panose="020F0502020204030204" pitchFamily="34" charset="0"/>
                <a:cs typeface="Times New Roman" panose="02020603050405020304" pitchFamily="18" charset="0"/>
              </a:rPr>
              <a:t>Prüfung der Zulässigkeit der Klage</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mj-lt"/>
              <a:buAutoNum type="arabicPeriod"/>
            </a:pPr>
            <a:r>
              <a:rPr lang="de-DE" sz="2400" dirty="0">
                <a:latin typeface="Cambria" panose="02040503050406030204" pitchFamily="18" charset="0"/>
                <a:ea typeface="Calibri" panose="020F0502020204030204" pitchFamily="34" charset="0"/>
                <a:cs typeface="Times New Roman" panose="02020603050405020304" pitchFamily="18" charset="0"/>
              </a:rPr>
              <a:t>Echte Prozessvoraussetzungen (</a:t>
            </a:r>
            <a:r>
              <a:rPr lang="de-DE" sz="2400" i="1" dirty="0">
                <a:latin typeface="Cambria" panose="02040503050406030204" pitchFamily="18" charset="0"/>
                <a:ea typeface="Calibri" panose="020F0502020204030204" pitchFamily="34" charset="0"/>
                <a:cs typeface="Times New Roman" panose="02020603050405020304" pitchFamily="18" charset="0"/>
              </a:rPr>
              <a:t>Prüfung von Amts wegen</a:t>
            </a:r>
            <a:r>
              <a:rPr lang="de-DE" sz="2400" dirty="0">
                <a:latin typeface="Cambria" panose="02040503050406030204" pitchFamily="18" charset="0"/>
                <a:ea typeface="Calibri" panose="020F0502020204030204" pitchFamily="34" charset="0"/>
                <a:cs typeface="Times New Roman" panose="02020603050405020304" pitchFamily="18" charset="0"/>
              </a:rPr>
              <a:t>)</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ourier New" panose="02070309020205020404" pitchFamily="49" charset="0"/>
              <a:buChar char="o"/>
            </a:pPr>
            <a:r>
              <a:rPr lang="de-DE" sz="2400" dirty="0">
                <a:latin typeface="Cambria" panose="02040503050406030204" pitchFamily="18" charset="0"/>
                <a:ea typeface="Calibri" panose="020F0502020204030204" pitchFamily="34" charset="0"/>
                <a:cs typeface="Times New Roman" panose="02020603050405020304" pitchFamily="18" charset="0"/>
              </a:rPr>
              <a:t>Deutsche Gerichtsbarkeit-§ 18-20 GVG</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ourier New" panose="02070309020205020404" pitchFamily="49" charset="0"/>
              <a:buChar char="o"/>
            </a:pPr>
            <a:r>
              <a:rPr lang="de-DE" sz="2400" dirty="0">
                <a:latin typeface="Cambria" panose="02040503050406030204" pitchFamily="18" charset="0"/>
                <a:ea typeface="Calibri" panose="020F0502020204030204" pitchFamily="34" charset="0"/>
                <a:cs typeface="Times New Roman" panose="02020603050405020304" pitchFamily="18" charset="0"/>
              </a:rPr>
              <a:t>Funktionelle Zuständigkeit (Kann angerufenes Gericht zuständig sein?)</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ourier New" panose="02070309020205020404" pitchFamily="49" charset="0"/>
              <a:buChar char="o"/>
            </a:pPr>
            <a:r>
              <a:rPr lang="de-DE" sz="2400" dirty="0">
                <a:latin typeface="Cambria" panose="02040503050406030204" pitchFamily="18" charset="0"/>
                <a:ea typeface="Calibri" panose="020F0502020204030204" pitchFamily="34" charset="0"/>
                <a:cs typeface="Times New Roman" panose="02020603050405020304" pitchFamily="18" charset="0"/>
              </a:rPr>
              <a:t>Als Klageschrift geeignetes Schriftstück</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ourier New" panose="02070309020205020404" pitchFamily="49" charset="0"/>
              <a:buChar char="o"/>
            </a:pPr>
            <a:r>
              <a:rPr lang="de-DE" sz="2400" dirty="0">
                <a:latin typeface="Cambria" panose="02040503050406030204" pitchFamily="18" charset="0"/>
                <a:ea typeface="Calibri" panose="020F0502020204030204" pitchFamily="34" charset="0"/>
                <a:cs typeface="Times New Roman" panose="02020603050405020304" pitchFamily="18" charset="0"/>
              </a:rPr>
              <a:t>Unterschrift  unter Klageschrift, evtl. § 78 ZPO</a:t>
            </a:r>
            <a:endParaRPr lang="de-DE" sz="2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nSpc>
                <a:spcPct val="115000"/>
              </a:lnSpc>
              <a:spcAft>
                <a:spcPts val="0"/>
              </a:spcAft>
              <a:buFont typeface="Courier New" panose="02070309020205020404" pitchFamily="49" charset="0"/>
              <a:buChar char="o"/>
            </a:pPr>
            <a:r>
              <a:rPr lang="de-DE" sz="2400" dirty="0">
                <a:latin typeface="Cambria" panose="02040503050406030204" pitchFamily="18" charset="0"/>
                <a:ea typeface="Calibri" panose="020F0502020204030204" pitchFamily="34" charset="0"/>
                <a:cs typeface="Times New Roman" panose="02020603050405020304" pitchFamily="18" charset="0"/>
              </a:rPr>
              <a:t>Kostenvorschuss nach GKG</a:t>
            </a:r>
            <a:endParaRPr lang="de-DE" sz="2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4574913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0E5504-425C-4FF5-AC4E-60179E0B406B}"/>
              </a:ext>
            </a:extLst>
          </p:cNvPr>
          <p:cNvSpPr>
            <a:spLocks noGrp="1"/>
          </p:cNvSpPr>
          <p:nvPr>
            <p:ph type="title"/>
          </p:nvPr>
        </p:nvSpPr>
        <p:spPr>
          <a:xfrm>
            <a:off x="457200" y="188640"/>
            <a:ext cx="8229600" cy="1228998"/>
          </a:xfrm>
        </p:spPr>
        <p:txBody>
          <a:bodyPr>
            <a:normAutofit fontScale="90000"/>
          </a:bodyPr>
          <a:lstStyle/>
          <a:p>
            <a:pPr lvl="0">
              <a:lnSpc>
                <a:spcPct val="115000"/>
              </a:lnSpc>
              <a:spcBef>
                <a:spcPts val="0"/>
              </a:spcBef>
              <a:spcAft>
                <a:spcPts val="1000"/>
              </a:spcAft>
            </a:pPr>
            <a:br>
              <a:rPr lang="de-DE" sz="2400" b="1" dirty="0">
                <a:solidFill>
                  <a:prstClr val="black"/>
                </a:solidFill>
                <a:latin typeface="Cambria" panose="02040503050406030204" pitchFamily="18" charset="0"/>
                <a:ea typeface="Calibri" panose="020F0502020204030204" pitchFamily="34" charset="0"/>
                <a:cs typeface="Times New Roman" panose="02020603050405020304" pitchFamily="18" charset="0"/>
              </a:rPr>
            </a:br>
            <a:r>
              <a:rPr lang="de-DE" sz="2400" b="1" dirty="0">
                <a:solidFill>
                  <a:prstClr val="black"/>
                </a:solidFill>
                <a:latin typeface="Cambria" panose="02040503050406030204" pitchFamily="18" charset="0"/>
                <a:ea typeface="Calibri" panose="020F0502020204030204" pitchFamily="34" charset="0"/>
                <a:cs typeface="Times New Roman" panose="02020603050405020304" pitchFamily="18" charset="0"/>
              </a:rPr>
              <a:t>DER  ZIVILPROZESS</a:t>
            </a:r>
            <a:b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de-DE" sz="2400" b="1" dirty="0">
                <a:solidFill>
                  <a:prstClr val="black"/>
                </a:solidFill>
                <a:latin typeface="Cambria" panose="02040503050406030204" pitchFamily="18" charset="0"/>
                <a:ea typeface="Calibri" panose="020F0502020204030204" pitchFamily="34" charset="0"/>
                <a:cs typeface="Times New Roman" panose="02020603050405020304" pitchFamily="18" charset="0"/>
              </a:rPr>
              <a:t>Prüfung der Zulässigkeit der Klage</a:t>
            </a:r>
            <a:br>
              <a:rPr lang="de-DE" sz="24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3" name="Inhaltsplatzhalter 2">
            <a:extLst>
              <a:ext uri="{FF2B5EF4-FFF2-40B4-BE49-F238E27FC236}">
                <a16:creationId xmlns:a16="http://schemas.microsoft.com/office/drawing/2014/main" id="{BB9B9073-5D77-46C6-AB0F-37DD1C133763}"/>
              </a:ext>
            </a:extLst>
          </p:cNvPr>
          <p:cNvSpPr>
            <a:spLocks noGrp="1"/>
          </p:cNvSpPr>
          <p:nvPr>
            <p:ph idx="1"/>
          </p:nvPr>
        </p:nvSpPr>
        <p:spPr>
          <a:xfrm>
            <a:off x="457200" y="980728"/>
            <a:ext cx="8229600" cy="5688632"/>
          </a:xfrm>
        </p:spPr>
        <p:txBody>
          <a:bodyPr>
            <a:normAutofit fontScale="47500" lnSpcReduction="20000"/>
          </a:bodyPr>
          <a:lstStyle/>
          <a:p>
            <a:pPr marL="0" lvl="0" indent="0">
              <a:lnSpc>
                <a:spcPct val="115000"/>
              </a:lnSpc>
              <a:buNone/>
            </a:pPr>
            <a:endParaRPr lang="de-DE" sz="3800" dirty="0">
              <a:latin typeface="Cambria" panose="02040503050406030204" pitchFamily="18" charset="0"/>
              <a:ea typeface="Calibri" panose="020F0502020204030204" pitchFamily="34" charset="0"/>
              <a:cs typeface="Times New Roman" panose="02020603050405020304" pitchFamily="18" charset="0"/>
            </a:endParaRPr>
          </a:p>
          <a:p>
            <a:pPr marL="0" lvl="0" indent="0">
              <a:lnSpc>
                <a:spcPct val="115000"/>
              </a:lnSpc>
              <a:buNone/>
            </a:pPr>
            <a:r>
              <a:rPr lang="de-DE" sz="3800" dirty="0">
                <a:latin typeface="Cambria" panose="02040503050406030204" pitchFamily="18" charset="0"/>
                <a:ea typeface="Calibri" panose="020F0502020204030204" pitchFamily="34" charset="0"/>
                <a:cs typeface="Times New Roman" panose="02020603050405020304" pitchFamily="18" charset="0"/>
              </a:rPr>
              <a:t>2. Sachurteilsvoraussetzungen (</a:t>
            </a:r>
            <a:r>
              <a:rPr lang="de-DE" sz="3800" i="1" dirty="0">
                <a:latin typeface="Cambria" panose="02040503050406030204" pitchFamily="18" charset="0"/>
                <a:ea typeface="Calibri" panose="020F0502020204030204" pitchFamily="34" charset="0"/>
                <a:cs typeface="Times New Roman" panose="02020603050405020304" pitchFamily="18" charset="0"/>
              </a:rPr>
              <a:t>Prüfung von Amts wegen</a:t>
            </a:r>
            <a:r>
              <a:rPr lang="de-DE" sz="3800" dirty="0">
                <a:latin typeface="Cambria" panose="02040503050406030204" pitchFamily="18" charset="0"/>
                <a:ea typeface="Calibri" panose="020F0502020204030204" pitchFamily="34" charset="0"/>
                <a:cs typeface="Times New Roman" panose="02020603050405020304" pitchFamily="18" charset="0"/>
              </a:rPr>
              <a:t>) </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15000"/>
              </a:lnSpc>
              <a:buNone/>
            </a:pPr>
            <a:r>
              <a:rPr lang="de-DE" sz="3800" dirty="0">
                <a:latin typeface="Cambria" panose="02040503050406030204" pitchFamily="18" charset="0"/>
                <a:ea typeface="Calibri" panose="020F0502020204030204" pitchFamily="34" charset="0"/>
                <a:cs typeface="Times New Roman" panose="02020603050405020304" pitchFamily="18" charset="0"/>
              </a:rPr>
              <a:t>2.1 Gerichtsbezogene Sachurteilsvoraussetzungen</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3800" dirty="0">
                <a:latin typeface="Cambria" panose="02040503050406030204" pitchFamily="18" charset="0"/>
                <a:ea typeface="Calibri" panose="020F0502020204030204" pitchFamily="34" charset="0"/>
                <a:cs typeface="Times New Roman" panose="02020603050405020304" pitchFamily="18" charset="0"/>
              </a:rPr>
              <a:t>Zivilrechtsweg - § 13 GVG</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tabLst>
                <a:tab pos="457200" algn="l"/>
              </a:tabLst>
            </a:pPr>
            <a:r>
              <a:rPr lang="de-DE" sz="3800" dirty="0">
                <a:latin typeface="Cambria" panose="02040503050406030204" pitchFamily="18" charset="0"/>
                <a:ea typeface="Calibri" panose="020F0502020204030204" pitchFamily="34" charset="0"/>
                <a:cs typeface="Times New Roman" panose="02020603050405020304" pitchFamily="18" charset="0"/>
              </a:rPr>
              <a:t>Sachliche Zuständigkeit - §§ 23 ff, 71 ff GVG</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3800" dirty="0">
                <a:latin typeface="Cambria" panose="02040503050406030204" pitchFamily="18" charset="0"/>
                <a:ea typeface="Calibri" panose="020F0502020204030204" pitchFamily="34" charset="0"/>
                <a:cs typeface="Times New Roman" panose="02020603050405020304" pitchFamily="18" charset="0"/>
              </a:rPr>
              <a:t>Örtliche Zuständigkeit - §§ 12 ff ZPO</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marL="506730" lvl="1" indent="0">
              <a:lnSpc>
                <a:spcPct val="115000"/>
              </a:lnSpc>
              <a:buNone/>
            </a:pPr>
            <a:r>
              <a:rPr lang="de-DE" sz="3800" dirty="0">
                <a:latin typeface="Cambria" panose="02040503050406030204" pitchFamily="18" charset="0"/>
                <a:ea typeface="Calibri" panose="020F0502020204030204" pitchFamily="34" charset="0"/>
                <a:cs typeface="Times New Roman" panose="02020603050405020304" pitchFamily="18" charset="0"/>
              </a:rPr>
              <a:t>2.2  Parteibezogene Sachurteilsvoraussetzungen</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tabLst>
                <a:tab pos="457200" algn="l"/>
                <a:tab pos="906780" algn="l"/>
              </a:tabLst>
            </a:pPr>
            <a:r>
              <a:rPr lang="de-DE" sz="3800" dirty="0">
                <a:latin typeface="Cambria" panose="02040503050406030204" pitchFamily="18" charset="0"/>
                <a:ea typeface="Calibri" panose="020F0502020204030204" pitchFamily="34" charset="0"/>
                <a:cs typeface="Times New Roman" panose="02020603050405020304" pitchFamily="18" charset="0"/>
              </a:rPr>
              <a:t>Parteifähigkeit - § 50 ZPO</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tabLst>
                <a:tab pos="457200" algn="l"/>
                <a:tab pos="906780" algn="l"/>
              </a:tabLst>
            </a:pPr>
            <a:r>
              <a:rPr lang="de-DE" sz="3800" dirty="0">
                <a:latin typeface="Cambria" panose="02040503050406030204" pitchFamily="18" charset="0"/>
                <a:ea typeface="Calibri" panose="020F0502020204030204" pitchFamily="34" charset="0"/>
                <a:cs typeface="Times New Roman" panose="02020603050405020304" pitchFamily="18" charset="0"/>
              </a:rPr>
              <a:t>Prozessfähigkeit - § 51 ZPO</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tabLst>
                <a:tab pos="457200" algn="l"/>
                <a:tab pos="906780" algn="l"/>
              </a:tabLst>
            </a:pPr>
            <a:r>
              <a:rPr lang="de-DE" sz="3800" dirty="0">
                <a:latin typeface="Cambria" panose="02040503050406030204" pitchFamily="18" charset="0"/>
                <a:ea typeface="Calibri" panose="020F0502020204030204" pitchFamily="34" charset="0"/>
                <a:cs typeface="Times New Roman" panose="02020603050405020304" pitchFamily="18" charset="0"/>
              </a:rPr>
              <a:t>Prozessführungsbefugnis – gesetzl./gewillkürte</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tabLst>
                <a:tab pos="457200" algn="l"/>
                <a:tab pos="906780" algn="l"/>
              </a:tabLst>
            </a:pPr>
            <a:r>
              <a:rPr lang="de-DE" sz="3800" dirty="0">
                <a:latin typeface="Cambria" panose="02040503050406030204" pitchFamily="18" charset="0"/>
                <a:ea typeface="Calibri" panose="020F0502020204030204" pitchFamily="34" charset="0"/>
                <a:cs typeface="Times New Roman" panose="02020603050405020304" pitchFamily="18" charset="0"/>
              </a:rPr>
              <a:t>Postulationsfähigkeit - § 78</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15000"/>
              </a:lnSpc>
              <a:buNone/>
            </a:pPr>
            <a:r>
              <a:rPr lang="de-DE" sz="3800" dirty="0">
                <a:latin typeface="Cambria" panose="02040503050406030204" pitchFamily="18" charset="0"/>
                <a:ea typeface="Calibri" panose="020F0502020204030204" pitchFamily="34" charset="0"/>
                <a:cs typeface="Times New Roman" panose="02020603050405020304" pitchFamily="18" charset="0"/>
              </a:rPr>
              <a:t>2.3  Streitgegenstandsbezogene Sachurteilsvoraussetzungen</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3800" dirty="0">
                <a:latin typeface="Cambria" panose="02040503050406030204" pitchFamily="18" charset="0"/>
                <a:ea typeface="Calibri" panose="020F0502020204030204" pitchFamily="34" charset="0"/>
                <a:cs typeface="Times New Roman" panose="02020603050405020304" pitchFamily="18" charset="0"/>
              </a:rPr>
              <a:t>Anforderungen an Klageschrift - § 253 ZPO</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3800" dirty="0">
                <a:latin typeface="Cambria" panose="02040503050406030204" pitchFamily="18" charset="0"/>
                <a:ea typeface="Calibri" panose="020F0502020204030204" pitchFamily="34" charset="0"/>
                <a:cs typeface="Times New Roman" panose="02020603050405020304" pitchFamily="18" charset="0"/>
              </a:rPr>
              <a:t>§ 15 a EGZPO</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3800" dirty="0">
                <a:latin typeface="Cambria" panose="02040503050406030204" pitchFamily="18" charset="0"/>
                <a:ea typeface="Calibri" panose="020F0502020204030204" pitchFamily="34" charset="0"/>
                <a:cs typeface="Times New Roman" panose="02020603050405020304" pitchFamily="18" charset="0"/>
              </a:rPr>
              <a:t>§ 261 III Nr. 1 ZPO</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3800" dirty="0">
                <a:latin typeface="Cambria" panose="02040503050406030204" pitchFamily="18" charset="0"/>
                <a:ea typeface="Calibri" panose="020F0502020204030204" pitchFamily="34" charset="0"/>
                <a:cs typeface="Times New Roman" panose="02020603050405020304" pitchFamily="18" charset="0"/>
              </a:rPr>
              <a:t>§ 322 ZPO</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3800" dirty="0">
                <a:latin typeface="Cambria" panose="02040503050406030204" pitchFamily="18" charset="0"/>
                <a:ea typeface="Calibri" panose="020F0502020204030204" pitchFamily="34" charset="0"/>
                <a:cs typeface="Times New Roman" panose="02020603050405020304" pitchFamily="18" charset="0"/>
              </a:rPr>
              <a:t> §§ 256, 259 ZPO</a:t>
            </a:r>
            <a:endParaRPr lang="de-DE" sz="3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292099136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75EADC-06E7-47AB-A8B8-BD8AAD815018}"/>
              </a:ext>
            </a:extLst>
          </p:cNvPr>
          <p:cNvSpPr>
            <a:spLocks noGrp="1"/>
          </p:cNvSpPr>
          <p:nvPr>
            <p:ph type="title"/>
          </p:nvPr>
        </p:nvSpPr>
        <p:spPr/>
        <p:txBody>
          <a:bodyPr>
            <a:normAutofit fontScale="90000"/>
          </a:bodyPr>
          <a:lstStyle/>
          <a:p>
            <a:br>
              <a:rPr lang="de-DE" sz="2200" b="1" dirty="0">
                <a:solidFill>
                  <a:prstClr val="black"/>
                </a:solidFill>
                <a:latin typeface="Cambria" panose="02040503050406030204" pitchFamily="18" charset="0"/>
                <a:ea typeface="Calibri" panose="020F0502020204030204" pitchFamily="34" charset="0"/>
                <a:cs typeface="Times New Roman" panose="02020603050405020304" pitchFamily="18" charset="0"/>
              </a:rPr>
            </a:br>
            <a:r>
              <a:rPr lang="de-DE" sz="2200" b="1" dirty="0">
                <a:solidFill>
                  <a:prstClr val="black"/>
                </a:solidFill>
                <a:latin typeface="Cambria" panose="02040503050406030204" pitchFamily="18" charset="0"/>
                <a:ea typeface="Calibri" panose="020F0502020204030204" pitchFamily="34" charset="0"/>
                <a:cs typeface="Times New Roman" panose="02020603050405020304" pitchFamily="18" charset="0"/>
              </a:rPr>
              <a:t>DER  ZIVILPROZESS</a:t>
            </a:r>
            <a:br>
              <a:rPr lang="de-DE"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de-DE" sz="2200" b="1" dirty="0">
                <a:solidFill>
                  <a:prstClr val="black"/>
                </a:solidFill>
                <a:latin typeface="Cambria" panose="02040503050406030204" pitchFamily="18" charset="0"/>
                <a:ea typeface="Calibri" panose="020F0502020204030204" pitchFamily="34" charset="0"/>
                <a:cs typeface="Times New Roman" panose="02020603050405020304" pitchFamily="18" charset="0"/>
              </a:rPr>
              <a:t>Prüfung der Zulässigkeit der Klage</a:t>
            </a:r>
            <a:br>
              <a:rPr lang="de-DE"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de-DE" dirty="0"/>
          </a:p>
        </p:txBody>
      </p:sp>
      <p:sp>
        <p:nvSpPr>
          <p:cNvPr id="3" name="Inhaltsplatzhalter 2">
            <a:extLst>
              <a:ext uri="{FF2B5EF4-FFF2-40B4-BE49-F238E27FC236}">
                <a16:creationId xmlns:a16="http://schemas.microsoft.com/office/drawing/2014/main" id="{C177CAE2-8991-430D-8AFF-AF0C5ADFA799}"/>
              </a:ext>
            </a:extLst>
          </p:cNvPr>
          <p:cNvSpPr>
            <a:spLocks noGrp="1"/>
          </p:cNvSpPr>
          <p:nvPr>
            <p:ph idx="1"/>
          </p:nvPr>
        </p:nvSpPr>
        <p:spPr/>
        <p:txBody>
          <a:bodyPr>
            <a:normAutofit/>
          </a:bodyPr>
          <a:lstStyle/>
          <a:p>
            <a:pPr marL="0" lvl="0" indent="0">
              <a:lnSpc>
                <a:spcPct val="115000"/>
              </a:lnSpc>
              <a:buNone/>
            </a:pPr>
            <a:r>
              <a:rPr lang="de-DE" sz="2400" dirty="0">
                <a:latin typeface="Cambria" panose="02040503050406030204" pitchFamily="18" charset="0"/>
                <a:ea typeface="Calibri" panose="020F0502020204030204" pitchFamily="34" charset="0"/>
                <a:cs typeface="Times New Roman" panose="02020603050405020304" pitchFamily="18" charset="0"/>
              </a:rPr>
              <a:t>3</a:t>
            </a:r>
            <a:r>
              <a:rPr lang="de-DE" sz="2800" dirty="0">
                <a:latin typeface="Cambria" panose="02040503050406030204" pitchFamily="18" charset="0"/>
                <a:ea typeface="Calibri" panose="020F0502020204030204" pitchFamily="34" charset="0"/>
                <a:cs typeface="Times New Roman" panose="02020603050405020304" pitchFamily="18" charset="0"/>
              </a:rPr>
              <a:t>. </a:t>
            </a:r>
            <a:r>
              <a:rPr lang="de-DE" sz="2200" dirty="0">
                <a:latin typeface="Cambria" panose="02040503050406030204" pitchFamily="18" charset="0"/>
                <a:ea typeface="Calibri" panose="020F0502020204030204" pitchFamily="34" charset="0"/>
                <a:cs typeface="Times New Roman" panose="02020603050405020304" pitchFamily="18" charset="0"/>
              </a:rPr>
              <a:t>Keine Prozesshindernisse (</a:t>
            </a:r>
            <a:r>
              <a:rPr lang="de-DE" sz="2200" i="1" dirty="0">
                <a:latin typeface="Cambria" panose="02040503050406030204" pitchFamily="18" charset="0"/>
                <a:ea typeface="Calibri" panose="020F0502020204030204" pitchFamily="34" charset="0"/>
                <a:cs typeface="Times New Roman" panose="02020603050405020304" pitchFamily="18" charset="0"/>
              </a:rPr>
              <a:t>Prüfung nur auf Einrede</a:t>
            </a:r>
            <a:r>
              <a:rPr lang="de-DE" sz="2200" dirty="0">
                <a:latin typeface="Cambria" panose="02040503050406030204" pitchFamily="18" charset="0"/>
                <a:ea typeface="Calibri" panose="020F0502020204030204" pitchFamily="34" charset="0"/>
                <a:cs typeface="Times New Roman" panose="02020603050405020304" pitchFamily="18" charset="0"/>
              </a:rPr>
              <a:t>)</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2200" dirty="0">
                <a:latin typeface="Cambria" panose="02040503050406030204" pitchFamily="18" charset="0"/>
                <a:ea typeface="Calibri" panose="020F0502020204030204" pitchFamily="34" charset="0"/>
                <a:cs typeface="Times New Roman" panose="02020603050405020304" pitchFamily="18" charset="0"/>
              </a:rPr>
              <a:t>§§ 1025 ff ZPO</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2200" dirty="0">
                <a:latin typeface="Cambria" panose="02040503050406030204" pitchFamily="18" charset="0"/>
                <a:ea typeface="Calibri" panose="020F0502020204030204" pitchFamily="34" charset="0"/>
                <a:cs typeface="Times New Roman" panose="02020603050405020304" pitchFamily="18" charset="0"/>
              </a:rPr>
              <a:t> § 110 ZPO</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2200" dirty="0">
                <a:latin typeface="Cambria" panose="02040503050406030204" pitchFamily="18" charset="0"/>
                <a:ea typeface="Calibri" panose="020F0502020204030204" pitchFamily="34" charset="0"/>
                <a:cs typeface="Times New Roman" panose="02020603050405020304" pitchFamily="18" charset="0"/>
              </a:rPr>
              <a:t> § 269 VI ZPO</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r>
              <a:rPr lang="de-DE" sz="2200" dirty="0">
                <a:latin typeface="Cambria" panose="02040503050406030204" pitchFamily="18" charset="0"/>
                <a:ea typeface="Calibri" panose="020F0502020204030204" pitchFamily="34" charset="0"/>
                <a:cs typeface="Times New Roman" panose="02020603050405020304" pitchFamily="18" charset="0"/>
              </a:rPr>
              <a:t>4. Besondere Prozessvoraussetzungen (</a:t>
            </a:r>
            <a:r>
              <a:rPr lang="de-DE" sz="2200" i="1" dirty="0">
                <a:latin typeface="Cambria" panose="02040503050406030204" pitchFamily="18" charset="0"/>
                <a:ea typeface="Calibri" panose="020F0502020204030204" pitchFamily="34" charset="0"/>
                <a:cs typeface="Times New Roman" panose="02020603050405020304" pitchFamily="18" charset="0"/>
              </a:rPr>
              <a:t>Prüfung von Amts wegen</a:t>
            </a:r>
            <a:r>
              <a:rPr lang="de-DE" sz="2200" dirty="0">
                <a:latin typeface="Cambria" panose="02040503050406030204" pitchFamily="18" charset="0"/>
                <a:ea typeface="Calibri" panose="020F0502020204030204" pitchFamily="34" charset="0"/>
                <a:cs typeface="Times New Roman" panose="02020603050405020304" pitchFamily="18" charset="0"/>
              </a:rPr>
              <a:t>)</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2200" dirty="0">
                <a:latin typeface="Cambria" panose="02040503050406030204" pitchFamily="18" charset="0"/>
                <a:ea typeface="Calibri" panose="020F0502020204030204" pitchFamily="34" charset="0"/>
                <a:cs typeface="Times New Roman" panose="02020603050405020304" pitchFamily="18" charset="0"/>
              </a:rPr>
              <a:t>§ 323 ZPO</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2200" dirty="0">
                <a:latin typeface="Cambria" panose="02040503050406030204" pitchFamily="18" charset="0"/>
                <a:ea typeface="Calibri" panose="020F0502020204030204" pitchFamily="34" charset="0"/>
                <a:cs typeface="Times New Roman" panose="02020603050405020304" pitchFamily="18" charset="0"/>
              </a:rPr>
              <a:t>§ 592 ZPO</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sz="2200" dirty="0">
                <a:latin typeface="Cambria" panose="02040503050406030204" pitchFamily="18" charset="0"/>
                <a:ea typeface="Calibri" panose="020F0502020204030204" pitchFamily="34" charset="0"/>
                <a:cs typeface="Times New Roman" panose="02020603050405020304" pitchFamily="18" charset="0"/>
              </a:rPr>
              <a:t>§ 2 </a:t>
            </a:r>
            <a:r>
              <a:rPr lang="de-DE" sz="2200" dirty="0" err="1">
                <a:latin typeface="Cambria" panose="02040503050406030204" pitchFamily="18" charset="0"/>
                <a:ea typeface="Calibri" panose="020F0502020204030204" pitchFamily="34" charset="0"/>
                <a:cs typeface="Times New Roman" panose="02020603050405020304" pitchFamily="18" charset="0"/>
              </a:rPr>
              <a:t>Anf</a:t>
            </a:r>
            <a:endParaRPr lang="de-DE" sz="22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47259920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de-DE" altLang="de-DE" dirty="0">
                <a:effectLst/>
              </a:rPr>
              <a:t>Begründetheit der Klage</a:t>
            </a:r>
          </a:p>
        </p:txBody>
      </p:sp>
      <p:sp>
        <p:nvSpPr>
          <p:cNvPr id="86019" name="Rectangle 3"/>
          <p:cNvSpPr>
            <a:spLocks noGrp="1" noChangeArrowheads="1"/>
          </p:cNvSpPr>
          <p:nvPr>
            <p:ph type="body" idx="1"/>
          </p:nvPr>
        </p:nvSpPr>
        <p:spPr>
          <a:solidFill>
            <a:schemeClr val="bg1"/>
          </a:solidFill>
        </p:spPr>
        <p:txBody>
          <a:bodyPr/>
          <a:lstStyle/>
          <a:p>
            <a:pPr eaLnBrk="1" hangingPunct="1">
              <a:lnSpc>
                <a:spcPct val="80000"/>
              </a:lnSpc>
              <a:buFont typeface="Wingdings" pitchFamily="2" charset="2"/>
              <a:buNone/>
              <a:defRPr/>
            </a:pPr>
            <a:r>
              <a:rPr lang="de-DE" sz="1800" dirty="0">
                <a:effectLst/>
              </a:rPr>
              <a:t>            Unschlüssige Klage                                       Schlüssige Klage</a:t>
            </a:r>
          </a:p>
          <a:p>
            <a:pPr eaLnBrk="1" hangingPunct="1">
              <a:lnSpc>
                <a:spcPct val="80000"/>
              </a:lnSpc>
              <a:buFont typeface="Wingdings" pitchFamily="2" charset="2"/>
              <a:buNone/>
              <a:defRPr/>
            </a:pPr>
            <a:r>
              <a:rPr lang="de-DE" sz="1800" dirty="0">
                <a:effectLst/>
              </a:rPr>
              <a:t>                                                                                 </a:t>
            </a:r>
          </a:p>
          <a:p>
            <a:pPr eaLnBrk="1" hangingPunct="1">
              <a:lnSpc>
                <a:spcPct val="80000"/>
              </a:lnSpc>
              <a:buFont typeface="Wingdings" pitchFamily="2" charset="2"/>
              <a:buNone/>
              <a:defRPr/>
            </a:pPr>
            <a:r>
              <a:rPr lang="de-DE" sz="1800" dirty="0"/>
              <a:t>                                                                                 </a:t>
            </a:r>
          </a:p>
          <a:p>
            <a:pPr eaLnBrk="1" hangingPunct="1">
              <a:lnSpc>
                <a:spcPct val="80000"/>
              </a:lnSpc>
              <a:buFont typeface="Wingdings" pitchFamily="2" charset="2"/>
              <a:buNone/>
              <a:defRPr/>
            </a:pPr>
            <a:r>
              <a:rPr lang="de-DE" sz="1800" dirty="0"/>
              <a:t>                                                  </a:t>
            </a:r>
            <a:r>
              <a:rPr lang="de-DE" sz="1800" dirty="0">
                <a:effectLst/>
              </a:rPr>
              <a:t>Erhebliche  Rechtsverteidigung                Unerhebliche</a:t>
            </a:r>
          </a:p>
          <a:p>
            <a:pPr eaLnBrk="1" hangingPunct="1">
              <a:lnSpc>
                <a:spcPct val="80000"/>
              </a:lnSpc>
              <a:buFont typeface="Wingdings" pitchFamily="2" charset="2"/>
              <a:buNone/>
              <a:defRPr/>
            </a:pPr>
            <a:r>
              <a:rPr lang="de-DE" sz="1800" dirty="0"/>
              <a:t> </a:t>
            </a:r>
          </a:p>
          <a:p>
            <a:pPr eaLnBrk="1" hangingPunct="1">
              <a:lnSpc>
                <a:spcPct val="80000"/>
              </a:lnSpc>
              <a:buFont typeface="Wingdings" pitchFamily="2" charset="2"/>
              <a:buNone/>
              <a:defRPr/>
            </a:pPr>
            <a:r>
              <a:rPr lang="de-DE" sz="1800" dirty="0"/>
              <a:t>                                       </a:t>
            </a:r>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r>
              <a:rPr lang="de-DE" sz="1800" dirty="0"/>
              <a:t>                                          </a:t>
            </a:r>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r>
              <a:rPr lang="de-DE" sz="1800" dirty="0"/>
              <a:t>                                                                    </a:t>
            </a:r>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endParaRPr lang="de-DE" sz="1800" dirty="0"/>
          </a:p>
          <a:p>
            <a:pPr eaLnBrk="1" hangingPunct="1">
              <a:lnSpc>
                <a:spcPct val="80000"/>
              </a:lnSpc>
              <a:buFont typeface="Wingdings" pitchFamily="2" charset="2"/>
              <a:buNone/>
              <a:defRPr/>
            </a:pPr>
            <a:r>
              <a:rPr lang="de-DE" sz="1800" dirty="0"/>
              <a:t>                 </a:t>
            </a:r>
          </a:p>
        </p:txBody>
      </p:sp>
      <p:sp>
        <p:nvSpPr>
          <p:cNvPr id="22532" name="Line 4"/>
          <p:cNvSpPr>
            <a:spLocks noChangeShapeType="1"/>
          </p:cNvSpPr>
          <p:nvPr/>
        </p:nvSpPr>
        <p:spPr bwMode="auto">
          <a:xfrm>
            <a:off x="2124075" y="2133600"/>
            <a:ext cx="0" cy="3024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2533" name="Line 7"/>
          <p:cNvSpPr>
            <a:spLocks noChangeShapeType="1"/>
          </p:cNvSpPr>
          <p:nvPr/>
        </p:nvSpPr>
        <p:spPr bwMode="auto">
          <a:xfrm flipH="1">
            <a:off x="2916238" y="2708275"/>
            <a:ext cx="2376487" cy="23764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2534" name="Line 8"/>
          <p:cNvSpPr>
            <a:spLocks noChangeShapeType="1"/>
          </p:cNvSpPr>
          <p:nvPr/>
        </p:nvSpPr>
        <p:spPr bwMode="auto">
          <a:xfrm flipH="1">
            <a:off x="5273674" y="1844825"/>
            <a:ext cx="378445" cy="63485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2535" name="Line 9"/>
          <p:cNvSpPr>
            <a:spLocks noChangeShapeType="1"/>
          </p:cNvSpPr>
          <p:nvPr/>
        </p:nvSpPr>
        <p:spPr bwMode="auto">
          <a:xfrm>
            <a:off x="5364163" y="2708275"/>
            <a:ext cx="1439862" cy="244951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2536" name="Line 10"/>
          <p:cNvSpPr>
            <a:spLocks noChangeShapeType="1"/>
          </p:cNvSpPr>
          <p:nvPr/>
        </p:nvSpPr>
        <p:spPr bwMode="auto">
          <a:xfrm>
            <a:off x="7668344" y="2708275"/>
            <a:ext cx="143446" cy="249555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800" b="0" i="0" u="none" strike="noStrike" kern="1200" cap="none" spc="0" normalizeH="0" baseline="0" noProof="0">
              <a:ln>
                <a:noFill/>
              </a:ln>
              <a:solidFill>
                <a:prstClr val="black"/>
              </a:solidFill>
              <a:effectLst/>
              <a:uLnTx/>
              <a:uFillTx/>
              <a:latin typeface="Calibri"/>
              <a:ea typeface="+mn-ea"/>
              <a:cs typeface="+mn-cs"/>
            </a:endParaRPr>
          </a:p>
        </p:txBody>
      </p:sp>
      <p:sp>
        <p:nvSpPr>
          <p:cNvPr id="22537" name="Oval 12"/>
          <p:cNvSpPr>
            <a:spLocks noChangeArrowheads="1"/>
          </p:cNvSpPr>
          <p:nvPr/>
        </p:nvSpPr>
        <p:spPr bwMode="auto">
          <a:xfrm>
            <a:off x="3132138" y="3429000"/>
            <a:ext cx="2879725" cy="431800"/>
          </a:xfrm>
          <a:prstGeom prst="ellipse">
            <a:avLst/>
          </a:prstGeom>
          <a:solidFill>
            <a:schemeClr val="bg1"/>
          </a:solidFill>
          <a:ln w="9525">
            <a:solidFill>
              <a:schemeClr val="tx1"/>
            </a:solidFill>
            <a:round/>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charset="0"/>
                <a:ea typeface="+mn-ea"/>
                <a:cs typeface="+mn-cs"/>
              </a:rPr>
              <a:t>Kein Beweis d. Kl.</a:t>
            </a:r>
          </a:p>
        </p:txBody>
      </p:sp>
      <p:sp>
        <p:nvSpPr>
          <p:cNvPr id="22538" name="Oval 14"/>
          <p:cNvSpPr>
            <a:spLocks noChangeArrowheads="1"/>
          </p:cNvSpPr>
          <p:nvPr/>
        </p:nvSpPr>
        <p:spPr bwMode="auto">
          <a:xfrm>
            <a:off x="4355977" y="4005263"/>
            <a:ext cx="3384375" cy="431800"/>
          </a:xfrm>
          <a:prstGeom prst="ellipse">
            <a:avLst/>
          </a:prstGeom>
          <a:solidFill>
            <a:schemeClr val="bg1"/>
          </a:solidFill>
          <a:ln w="9525">
            <a:solidFill>
              <a:schemeClr val="tx1"/>
            </a:solidFill>
            <a:round/>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charset="0"/>
                <a:ea typeface="+mn-ea"/>
                <a:cs typeface="+mn-cs"/>
              </a:rPr>
              <a:t>Beweis gelingt</a:t>
            </a:r>
          </a:p>
        </p:txBody>
      </p:sp>
      <p:sp>
        <p:nvSpPr>
          <p:cNvPr id="22539" name="Rectangle 15"/>
          <p:cNvSpPr>
            <a:spLocks noChangeArrowheads="1"/>
          </p:cNvSpPr>
          <p:nvPr/>
        </p:nvSpPr>
        <p:spPr bwMode="auto">
          <a:xfrm>
            <a:off x="1619250" y="5373688"/>
            <a:ext cx="2952750" cy="360362"/>
          </a:xfrm>
          <a:prstGeom prst="rect">
            <a:avLst/>
          </a:prstGeom>
          <a:solidFill>
            <a:schemeClr val="bg1"/>
          </a:solidFill>
          <a:ln w="9525">
            <a:solidFill>
              <a:schemeClr val="tx1"/>
            </a:solidFill>
            <a:miter lim="800000"/>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charset="0"/>
                <a:ea typeface="+mn-ea"/>
                <a:cs typeface="+mn-cs"/>
              </a:rPr>
              <a:t>Klagabweisendes Sachurteil</a:t>
            </a:r>
          </a:p>
        </p:txBody>
      </p:sp>
      <p:sp>
        <p:nvSpPr>
          <p:cNvPr id="22540" name="Rectangle 16"/>
          <p:cNvSpPr>
            <a:spLocks noChangeArrowheads="1"/>
          </p:cNvSpPr>
          <p:nvPr/>
        </p:nvSpPr>
        <p:spPr bwMode="auto">
          <a:xfrm>
            <a:off x="5669209" y="5376070"/>
            <a:ext cx="3095625" cy="360362"/>
          </a:xfrm>
          <a:prstGeom prst="rect">
            <a:avLst/>
          </a:prstGeom>
          <a:solidFill>
            <a:schemeClr val="bg1"/>
          </a:solidFill>
          <a:ln w="9525">
            <a:solidFill>
              <a:schemeClr val="tx1"/>
            </a:solidFill>
            <a:miter lim="800000"/>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de-DE" altLang="de-DE" sz="1800" b="0" i="0" u="none" strike="noStrike" kern="1200" cap="none" spc="0" normalizeH="0" baseline="0" noProof="0" dirty="0">
                <a:ln>
                  <a:noFill/>
                </a:ln>
                <a:solidFill>
                  <a:prstClr val="black"/>
                </a:solidFill>
                <a:effectLst/>
                <a:uLnTx/>
                <a:uFillTx/>
                <a:latin typeface="Arial" charset="0"/>
                <a:ea typeface="+mn-ea"/>
                <a:cs typeface="+mn-cs"/>
              </a:rPr>
              <a:t>Stattgebendes Sachurteil </a:t>
            </a:r>
          </a:p>
        </p:txBody>
      </p:sp>
      <p:cxnSp>
        <p:nvCxnSpPr>
          <p:cNvPr id="3" name="Gerade Verbindung mit Pfeil 2"/>
          <p:cNvCxnSpPr/>
          <p:nvPr/>
        </p:nvCxnSpPr>
        <p:spPr>
          <a:xfrm>
            <a:off x="5868144" y="1844825"/>
            <a:ext cx="1569369" cy="63485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435510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D93AA3B-B90A-43EF-A4D0-88C9675AF9ED}"/>
              </a:ext>
            </a:extLst>
          </p:cNvPr>
          <p:cNvSpPr>
            <a:spLocks noGrp="1"/>
          </p:cNvSpPr>
          <p:nvPr>
            <p:ph type="title"/>
          </p:nvPr>
        </p:nvSpPr>
        <p:spPr/>
        <p:txBody>
          <a:bodyPr>
            <a:normAutofit/>
          </a:bodyPr>
          <a:lstStyle/>
          <a:p>
            <a:pPr>
              <a:lnSpc>
                <a:spcPct val="115000"/>
              </a:lnSpc>
              <a:spcAft>
                <a:spcPts val="1000"/>
              </a:spcAft>
            </a:pPr>
            <a:r>
              <a:rPr lang="de-DE" sz="2800" b="1" dirty="0">
                <a:latin typeface="Cambria" panose="02040503050406030204" pitchFamily="18" charset="0"/>
                <a:ea typeface="Calibri" panose="020F0502020204030204" pitchFamily="34" charset="0"/>
                <a:cs typeface="Times New Roman" panose="02020603050405020304" pitchFamily="18" charset="0"/>
              </a:rPr>
              <a:t>Prüfung der Beweisstation</a:t>
            </a:r>
            <a:br>
              <a:rPr lang="de-DE" sz="2800" dirty="0">
                <a:latin typeface="Calibri" panose="020F0502020204030204" pitchFamily="34" charset="0"/>
                <a:ea typeface="Calibri" panose="020F0502020204030204" pitchFamily="34" charset="0"/>
                <a:cs typeface="Times New Roman" panose="02020603050405020304" pitchFamily="18" charset="0"/>
              </a:rPr>
            </a:br>
            <a:endParaRPr lang="de-DE" sz="2800" dirty="0"/>
          </a:p>
        </p:txBody>
      </p:sp>
      <p:sp>
        <p:nvSpPr>
          <p:cNvPr id="3" name="Inhaltsplatzhalter 2">
            <a:extLst>
              <a:ext uri="{FF2B5EF4-FFF2-40B4-BE49-F238E27FC236}">
                <a16:creationId xmlns:a16="http://schemas.microsoft.com/office/drawing/2014/main" id="{56CF0828-3017-4714-A12D-46FBBAD31410}"/>
              </a:ext>
            </a:extLst>
          </p:cNvPr>
          <p:cNvSpPr>
            <a:spLocks noGrp="1"/>
          </p:cNvSpPr>
          <p:nvPr>
            <p:ph idx="1"/>
          </p:nvPr>
        </p:nvSpPr>
        <p:spPr/>
        <p:txBody>
          <a:bodyPr>
            <a:normAutofit fontScale="70000" lnSpcReduction="20000"/>
          </a:bodyPr>
          <a:lstStyle/>
          <a:p>
            <a:pPr lvl="0">
              <a:lnSpc>
                <a:spcPct val="115000"/>
              </a:lnSpc>
              <a:buFont typeface="+mj-lt"/>
              <a:buAutoNum type="arabicPeriod"/>
            </a:pPr>
            <a:r>
              <a:rPr lang="de-DE" dirty="0">
                <a:solidFill>
                  <a:srgbClr val="000000"/>
                </a:solidFill>
                <a:latin typeface="Calibri" panose="020F0502020204030204" pitchFamily="34" charset="0"/>
                <a:ea typeface="+mj-ea"/>
                <a:cs typeface="+mj-cs"/>
              </a:rPr>
              <a:t>Die Beweislast hat:</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dirty="0">
                <a:latin typeface="Calibri" panose="020F0502020204030204" pitchFamily="34" charset="0"/>
                <a:ea typeface="Calibri" panose="020F0502020204030204" pitchFamily="34" charset="0"/>
                <a:cs typeface="Times New Roman" panose="02020603050405020304" pitchFamily="18" charset="0"/>
              </a:rPr>
              <a:t>Kläger für anspruchsbegründende und anspruchserhaltende Tatsachen</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dirty="0">
                <a:latin typeface="Calibri" panose="020F0502020204030204" pitchFamily="34" charset="0"/>
                <a:ea typeface="Calibri" panose="020F0502020204030204" pitchFamily="34" charset="0"/>
                <a:cs typeface="Times New Roman" panose="02020603050405020304" pitchFamily="18" charset="0"/>
              </a:rPr>
              <a:t>Beklagter für anspruchsvernichtende, anspruchshemmende und anspruchshindernde Tatsachen</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r>
              <a:rPr lang="de-DE" dirty="0">
                <a:latin typeface="Calibri" panose="020F0502020204030204" pitchFamily="34" charset="0"/>
                <a:ea typeface="Calibri" panose="020F0502020204030204" pitchFamily="34" charset="0"/>
                <a:cs typeface="Times New Roman" panose="02020603050405020304" pitchFamily="18" charset="0"/>
              </a:rPr>
              <a:t>2. Beweisarten: Strengbeweis nach ZPO/Freibeweis nach Ermessen</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15000"/>
              </a:lnSpc>
              <a:buNone/>
            </a:pPr>
            <a:r>
              <a:rPr lang="de-DE" dirty="0">
                <a:latin typeface="Calibri" panose="020F0502020204030204" pitchFamily="34" charset="0"/>
                <a:ea typeface="Calibri" panose="020F0502020204030204" pitchFamily="34" charset="0"/>
                <a:cs typeface="Times New Roman" panose="02020603050405020304" pitchFamily="18" charset="0"/>
              </a:rPr>
              <a:t>3. Beweismittel  der ZPO:</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dirty="0">
                <a:latin typeface="Calibri" panose="020F0502020204030204" pitchFamily="34" charset="0"/>
                <a:ea typeface="Calibri" panose="020F0502020204030204" pitchFamily="34" charset="0"/>
                <a:cs typeface="Times New Roman" panose="02020603050405020304" pitchFamily="18" charset="0"/>
              </a:rPr>
              <a:t>Augenschein §§  371 ff ZPO</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dirty="0">
                <a:latin typeface="Calibri" panose="020F0502020204030204" pitchFamily="34" charset="0"/>
                <a:ea typeface="Calibri" panose="020F0502020204030204" pitchFamily="34" charset="0"/>
                <a:cs typeface="Times New Roman" panose="02020603050405020304" pitchFamily="18" charset="0"/>
              </a:rPr>
              <a:t>Zeuge §§ 373 ff ZPO</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dirty="0">
                <a:latin typeface="Calibri" panose="020F0502020204030204" pitchFamily="34" charset="0"/>
                <a:ea typeface="Calibri" panose="020F0502020204030204" pitchFamily="34" charset="0"/>
                <a:cs typeface="Times New Roman" panose="02020603050405020304" pitchFamily="18" charset="0"/>
              </a:rPr>
              <a:t>Sachverständiger §§ 402 ff ZPO</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dirty="0">
                <a:latin typeface="Calibri" panose="020F0502020204030204" pitchFamily="34" charset="0"/>
                <a:ea typeface="Calibri" panose="020F0502020204030204" pitchFamily="34" charset="0"/>
                <a:cs typeface="Times New Roman" panose="02020603050405020304" pitchFamily="18" charset="0"/>
              </a:rPr>
              <a:t>Urkunde §§ 415 ff ZPO</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lvl="0">
              <a:lnSpc>
                <a:spcPct val="115000"/>
              </a:lnSpc>
              <a:buFont typeface="Courier New" panose="02070309020205020404" pitchFamily="49" charset="0"/>
              <a:buChar char="o"/>
            </a:pPr>
            <a:r>
              <a:rPr lang="de-DE" dirty="0">
                <a:latin typeface="Calibri" panose="020F0502020204030204" pitchFamily="34" charset="0"/>
                <a:ea typeface="Calibri" panose="020F0502020204030204" pitchFamily="34" charset="0"/>
                <a:cs typeface="Times New Roman" panose="02020603050405020304" pitchFamily="18" charset="0"/>
              </a:rPr>
              <a:t>Parteivernehmung §§ 445 ff ZPO</a:t>
            </a:r>
            <a:endParaRPr lang="de-DE" sz="2800"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de-DE" dirty="0"/>
          </a:p>
        </p:txBody>
      </p:sp>
    </p:spTree>
    <p:extLst>
      <p:ext uri="{BB962C8B-B14F-4D97-AF65-F5344CB8AC3E}">
        <p14:creationId xmlns:p14="http://schemas.microsoft.com/office/powerpoint/2010/main" val="25566361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de-DE" altLang="de-DE">
                <a:effectLst/>
              </a:rPr>
              <a:t>Urteilsarten </a:t>
            </a:r>
            <a:r>
              <a:rPr lang="de-DE" altLang="de-DE" sz="2800">
                <a:effectLst/>
              </a:rPr>
              <a:t>(1)</a:t>
            </a:r>
          </a:p>
        </p:txBody>
      </p:sp>
      <p:sp>
        <p:nvSpPr>
          <p:cNvPr id="27651" name="Rectangle 3"/>
          <p:cNvSpPr>
            <a:spLocks noGrp="1" noChangeArrowheads="1"/>
          </p:cNvSpPr>
          <p:nvPr>
            <p:ph type="body" idx="1"/>
          </p:nvPr>
        </p:nvSpPr>
        <p:spPr/>
        <p:txBody>
          <a:bodyPr/>
          <a:lstStyle/>
          <a:p>
            <a:pPr eaLnBrk="1" hangingPunct="1">
              <a:buFont typeface="Wingdings" pitchFamily="2" charset="2"/>
              <a:buNone/>
            </a:pPr>
            <a:r>
              <a:rPr lang="de-DE" altLang="de-DE">
                <a:effectLst/>
              </a:rPr>
              <a:t>Nach dem </a:t>
            </a:r>
            <a:r>
              <a:rPr lang="de-DE" altLang="de-DE" b="1">
                <a:effectLst/>
              </a:rPr>
              <a:t>Inhalt des Urteils</a:t>
            </a:r>
            <a:r>
              <a:rPr lang="de-DE" altLang="de-DE">
                <a:effectLst/>
              </a:rPr>
              <a:t> unterscheidet man </a:t>
            </a:r>
          </a:p>
          <a:p>
            <a:pPr eaLnBrk="1" hangingPunct="1"/>
            <a:r>
              <a:rPr lang="de-DE" altLang="de-DE">
                <a:effectLst/>
              </a:rPr>
              <a:t>Leistungsurteile </a:t>
            </a:r>
            <a:r>
              <a:rPr lang="de-DE" altLang="de-DE" sz="2400">
                <a:effectLst/>
              </a:rPr>
              <a:t>(z.B. auf Zahlung von 10.000 €)</a:t>
            </a:r>
          </a:p>
          <a:p>
            <a:pPr eaLnBrk="1" hangingPunct="1"/>
            <a:r>
              <a:rPr lang="de-DE" altLang="de-DE">
                <a:effectLst/>
              </a:rPr>
              <a:t>Feststellungsurteile </a:t>
            </a:r>
            <a:r>
              <a:rPr lang="de-DE" altLang="de-DE" sz="2400">
                <a:effectLst/>
              </a:rPr>
              <a:t>(z.B. Feststellung der Verpflichtung zu Schadensersatz)</a:t>
            </a:r>
          </a:p>
          <a:p>
            <a:pPr eaLnBrk="1" hangingPunct="1"/>
            <a:r>
              <a:rPr lang="de-DE" altLang="de-DE">
                <a:effectLst/>
              </a:rPr>
              <a:t>Gestaltungsurteile </a:t>
            </a:r>
            <a:r>
              <a:rPr lang="de-DE" altLang="de-DE" sz="2400">
                <a:effectLst/>
              </a:rPr>
              <a:t>(z.B. Scheidung der Ehe)</a:t>
            </a:r>
          </a:p>
        </p:txBody>
      </p:sp>
    </p:spTree>
    <p:extLst>
      <p:ext uri="{BB962C8B-B14F-4D97-AF65-F5344CB8AC3E}">
        <p14:creationId xmlns:p14="http://schemas.microsoft.com/office/powerpoint/2010/main" val="39256700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de-DE" altLang="de-DE">
                <a:effectLst/>
              </a:rPr>
              <a:t>Urteilsarten </a:t>
            </a:r>
            <a:r>
              <a:rPr lang="de-DE" altLang="de-DE" sz="2800">
                <a:effectLst/>
              </a:rPr>
              <a:t>(2)</a:t>
            </a:r>
          </a:p>
        </p:txBody>
      </p:sp>
      <p:sp>
        <p:nvSpPr>
          <p:cNvPr id="28675" name="Rectangle 3"/>
          <p:cNvSpPr>
            <a:spLocks noGrp="1" noChangeArrowheads="1"/>
          </p:cNvSpPr>
          <p:nvPr>
            <p:ph type="body" idx="1"/>
          </p:nvPr>
        </p:nvSpPr>
        <p:spPr/>
        <p:txBody>
          <a:bodyPr/>
          <a:lstStyle/>
          <a:p>
            <a:pPr eaLnBrk="1" hangingPunct="1">
              <a:lnSpc>
                <a:spcPct val="90000"/>
              </a:lnSpc>
              <a:buFont typeface="Wingdings" pitchFamily="2" charset="2"/>
              <a:buNone/>
            </a:pPr>
            <a:r>
              <a:rPr lang="de-DE" altLang="de-DE" dirty="0">
                <a:effectLst/>
              </a:rPr>
              <a:t>Nach dem </a:t>
            </a:r>
            <a:r>
              <a:rPr lang="de-DE" altLang="de-DE" b="1" dirty="0">
                <a:effectLst/>
              </a:rPr>
              <a:t>Umfang der Erledigungswirkung</a:t>
            </a:r>
            <a:r>
              <a:rPr lang="de-DE" altLang="de-DE" dirty="0">
                <a:effectLst/>
              </a:rPr>
              <a:t> unterscheidet man </a:t>
            </a:r>
          </a:p>
          <a:p>
            <a:pPr eaLnBrk="1" hangingPunct="1">
              <a:lnSpc>
                <a:spcPct val="90000"/>
              </a:lnSpc>
              <a:buFont typeface="Wingdings" pitchFamily="2" charset="2"/>
              <a:buNone/>
            </a:pPr>
            <a:endParaRPr lang="de-DE" altLang="de-DE" dirty="0">
              <a:effectLst/>
            </a:endParaRPr>
          </a:p>
          <a:p>
            <a:pPr eaLnBrk="1" hangingPunct="1">
              <a:lnSpc>
                <a:spcPct val="90000"/>
              </a:lnSpc>
            </a:pPr>
            <a:r>
              <a:rPr lang="de-DE" altLang="de-DE" dirty="0">
                <a:effectLst/>
              </a:rPr>
              <a:t> (Voll-)Endurteil  (§ 300 ZPO)</a:t>
            </a:r>
          </a:p>
          <a:p>
            <a:pPr eaLnBrk="1" hangingPunct="1">
              <a:lnSpc>
                <a:spcPct val="90000"/>
              </a:lnSpc>
            </a:pPr>
            <a:r>
              <a:rPr lang="de-DE" altLang="de-DE" dirty="0">
                <a:effectLst/>
              </a:rPr>
              <a:t> Teilurteil              (§ 301 ZPO)</a:t>
            </a:r>
          </a:p>
          <a:p>
            <a:pPr eaLnBrk="1" hangingPunct="1">
              <a:lnSpc>
                <a:spcPct val="90000"/>
              </a:lnSpc>
            </a:pPr>
            <a:r>
              <a:rPr lang="de-DE" altLang="de-DE" dirty="0">
                <a:effectLst/>
              </a:rPr>
              <a:t> Zwischenurteil   (§ 303 ZPO)</a:t>
            </a:r>
          </a:p>
          <a:p>
            <a:pPr eaLnBrk="1" hangingPunct="1">
              <a:lnSpc>
                <a:spcPct val="90000"/>
              </a:lnSpc>
            </a:pPr>
            <a:r>
              <a:rPr lang="de-DE" altLang="de-DE" dirty="0">
                <a:effectLst/>
              </a:rPr>
              <a:t> Grundurteil        (§ 304 ZPO)</a:t>
            </a:r>
          </a:p>
          <a:p>
            <a:pPr eaLnBrk="1" hangingPunct="1">
              <a:lnSpc>
                <a:spcPct val="90000"/>
              </a:lnSpc>
            </a:pPr>
            <a:r>
              <a:rPr lang="de-DE" altLang="de-DE" dirty="0">
                <a:effectLst/>
              </a:rPr>
              <a:t> Vorbehaltsurteil (§ 302 ZPO)</a:t>
            </a:r>
          </a:p>
        </p:txBody>
      </p:sp>
    </p:spTree>
    <p:extLst>
      <p:ext uri="{BB962C8B-B14F-4D97-AF65-F5344CB8AC3E}">
        <p14:creationId xmlns:p14="http://schemas.microsoft.com/office/powerpoint/2010/main" val="230057714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de-DE" altLang="de-DE">
                <a:effectLst/>
              </a:rPr>
              <a:t>Urteilsarten </a:t>
            </a:r>
            <a:r>
              <a:rPr lang="de-DE" altLang="de-DE" sz="2800">
                <a:effectLst/>
              </a:rPr>
              <a:t>(3)</a:t>
            </a:r>
          </a:p>
        </p:txBody>
      </p:sp>
      <p:sp>
        <p:nvSpPr>
          <p:cNvPr id="29699" name="Rectangle 3"/>
          <p:cNvSpPr>
            <a:spLocks noGrp="1" noChangeArrowheads="1"/>
          </p:cNvSpPr>
          <p:nvPr>
            <p:ph type="body" idx="1"/>
          </p:nvPr>
        </p:nvSpPr>
        <p:spPr/>
        <p:txBody>
          <a:bodyPr/>
          <a:lstStyle/>
          <a:p>
            <a:pPr eaLnBrk="1" hangingPunct="1">
              <a:buFont typeface="Wingdings" pitchFamily="2" charset="2"/>
              <a:buNone/>
            </a:pPr>
            <a:r>
              <a:rPr lang="de-DE" altLang="de-DE">
                <a:effectLst/>
              </a:rPr>
              <a:t>Nach der </a:t>
            </a:r>
            <a:r>
              <a:rPr lang="de-DE" altLang="de-DE" b="1">
                <a:effectLst/>
              </a:rPr>
              <a:t>Grundlage des Urteils</a:t>
            </a:r>
            <a:r>
              <a:rPr lang="de-DE" altLang="de-DE">
                <a:effectLst/>
              </a:rPr>
              <a:t> unterscheidet man</a:t>
            </a:r>
          </a:p>
          <a:p>
            <a:pPr eaLnBrk="1" hangingPunct="1">
              <a:buFont typeface="Wingdings" pitchFamily="2" charset="2"/>
              <a:buNone/>
            </a:pPr>
            <a:endParaRPr lang="de-DE" altLang="de-DE">
              <a:effectLst/>
            </a:endParaRPr>
          </a:p>
          <a:p>
            <a:pPr eaLnBrk="1" hangingPunct="1"/>
            <a:r>
              <a:rPr lang="de-DE" altLang="de-DE">
                <a:effectLst/>
              </a:rPr>
              <a:t>Versäumnisurteile (§§ 330, 331 ZPO)</a:t>
            </a:r>
          </a:p>
          <a:p>
            <a:pPr eaLnBrk="1" hangingPunct="1"/>
            <a:r>
              <a:rPr lang="de-DE" altLang="de-DE">
                <a:effectLst/>
              </a:rPr>
              <a:t>Anerkenntnisurteile (§ 307 ZPO)</a:t>
            </a:r>
          </a:p>
          <a:p>
            <a:pPr eaLnBrk="1" hangingPunct="1"/>
            <a:r>
              <a:rPr lang="de-DE" altLang="de-DE">
                <a:effectLst/>
              </a:rPr>
              <a:t>Verzichtsurteile (§ 306 ZPO)</a:t>
            </a:r>
          </a:p>
        </p:txBody>
      </p:sp>
    </p:spTree>
    <p:extLst>
      <p:ext uri="{BB962C8B-B14F-4D97-AF65-F5344CB8AC3E}">
        <p14:creationId xmlns:p14="http://schemas.microsoft.com/office/powerpoint/2010/main" val="16324576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107504" y="692696"/>
            <a:ext cx="8568952" cy="5355312"/>
          </a:xfrm>
          <a:prstGeom prst="rect">
            <a:avLst/>
          </a:prstGeom>
        </p:spPr>
        <p:txBody>
          <a:bodyPr wrap="square">
            <a:spAutoFit/>
          </a:bodyPr>
          <a:lstStyle/>
          <a:p>
            <a:r>
              <a:rPr lang="de-DE" b="1" dirty="0"/>
              <a:t>Fall 14</a:t>
            </a:r>
            <a:r>
              <a:rPr lang="de-DE" dirty="0"/>
              <a:t>: </a:t>
            </a:r>
          </a:p>
          <a:p>
            <a:r>
              <a:rPr lang="de-DE" dirty="0"/>
              <a:t>K, Käufer einer zu Vermietungszwecken gekauften Wohnung, erhebt im Jahr 2011 vor dem zuständigen Landgericht gegen V Klage auf Zahlung von 40.000 €. Er begehrt eine Minderung des Kaufpreises in Höhe von 30.000 €, weil das Kaufobjekt wegen der fehlenden Vermietbarkeit der Kellerräume mangelhaft sei. Daneben begehrt er wegen eines insoweit bereits eingetretenen Mietausfalls Schadensersatz in Höhe von 10.000 €.</a:t>
            </a:r>
          </a:p>
          <a:p>
            <a:r>
              <a:rPr lang="de-DE" dirty="0"/>
              <a:t>Als im frühen ersten Termin vom 10.05.2011 für die V trotz ordnungsgemäßer Ladung niemand erscheint, verurteilt das Landgericht V durch Versäumnisurteil antragsgemäß zur Zahlung von 40.000 €. Das Urteil wird  V am 24.05.2011 zugestellt. Am 06.06.2011 geht bei Gericht ein Einspruch des prozessbevollmächtigten Rechtsanwalts der V ein. Darin wendet V ein: Die fehlende Vermietbarkeit begründe keinen Mangel, da die Räume von K jedenfalls als Sauna und Hobbyraum benutzt werden könnten. Im Übrigen sei im Vertrag „jegliche Gewährleistung für sichtbare und unsichtbare Mängel ausgeschlossen“ worden.</a:t>
            </a:r>
          </a:p>
          <a:p>
            <a:r>
              <a:rPr lang="de-DE" dirty="0"/>
              <a:t>In der daraufhin anberaumten mündlichen Verhandlung erscheint für V erneut niemand. Der Prozessbevollmächtigte des Klägers hält aus diesem Grund den Einspruch gegen das Versäumnisurteil vom 10.05.2011 für unzulässig und beantragt den Erlass eines zweiten Versäumnisurteils.</a:t>
            </a:r>
          </a:p>
          <a:p>
            <a:r>
              <a:rPr lang="de-DE" dirty="0"/>
              <a:t>Wie wird das Landgericht entscheiden? </a:t>
            </a:r>
          </a:p>
          <a:p>
            <a:r>
              <a:rPr lang="de-DE" dirty="0"/>
              <a:t> </a:t>
            </a:r>
          </a:p>
        </p:txBody>
      </p:sp>
    </p:spTree>
    <p:extLst>
      <p:ext uri="{BB962C8B-B14F-4D97-AF65-F5344CB8AC3E}">
        <p14:creationId xmlns:p14="http://schemas.microsoft.com/office/powerpoint/2010/main" val="78503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de-DE" altLang="de-DE">
                <a:effectLst/>
              </a:rPr>
              <a:t>Mahnverfahren</a:t>
            </a:r>
          </a:p>
        </p:txBody>
      </p:sp>
      <p:sp>
        <p:nvSpPr>
          <p:cNvPr id="8195" name="Rectangle 3"/>
          <p:cNvSpPr>
            <a:spLocks noGrp="1" noChangeArrowheads="1"/>
          </p:cNvSpPr>
          <p:nvPr>
            <p:ph type="body" idx="1"/>
          </p:nvPr>
        </p:nvSpPr>
        <p:spPr/>
        <p:txBody>
          <a:bodyPr/>
          <a:lstStyle/>
          <a:p>
            <a:pPr eaLnBrk="1" hangingPunct="1"/>
            <a:r>
              <a:rPr lang="de-DE" altLang="de-DE">
                <a:effectLst/>
              </a:rPr>
              <a:t>Bei Geldforderungen</a:t>
            </a:r>
          </a:p>
          <a:p>
            <a:pPr eaLnBrk="1" hangingPunct="1"/>
            <a:r>
              <a:rPr lang="de-DE" altLang="de-DE">
                <a:effectLst/>
              </a:rPr>
              <a:t>Einfachere, schnellere, kostengünstigere Möglichkeit, um Titel zu erhalten</a:t>
            </a:r>
          </a:p>
          <a:p>
            <a:pPr eaLnBrk="1" hangingPunct="1"/>
            <a:r>
              <a:rPr lang="de-DE" altLang="de-DE">
                <a:effectLst/>
              </a:rPr>
              <a:t>Schuldner kann binnen 2 Wochen Widerspruch erheben</a:t>
            </a:r>
          </a:p>
          <a:p>
            <a:pPr eaLnBrk="1" hangingPunct="1"/>
            <a:r>
              <a:rPr lang="de-DE" altLang="de-DE">
                <a:effectLst/>
              </a:rPr>
              <a:t>Wenn kein Widerspruch ergeht Vollstreckungsbescheid</a:t>
            </a:r>
          </a:p>
          <a:p>
            <a:pPr eaLnBrk="1" hangingPunct="1"/>
            <a:r>
              <a:rPr lang="de-DE" altLang="de-DE">
                <a:effectLst/>
              </a:rPr>
              <a:t>2 Wochen Frist für Einspruch gegen VB</a:t>
            </a:r>
          </a:p>
        </p:txBody>
      </p:sp>
    </p:spTree>
    <p:extLst>
      <p:ext uri="{BB962C8B-B14F-4D97-AF65-F5344CB8AC3E}">
        <p14:creationId xmlns:p14="http://schemas.microsoft.com/office/powerpoint/2010/main" val="325025690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1582341"/>
            <a:ext cx="8424936" cy="2554545"/>
          </a:xfrm>
          <a:prstGeom prst="rect">
            <a:avLst/>
          </a:prstGeom>
        </p:spPr>
        <p:txBody>
          <a:bodyPr wrap="square">
            <a:spAutoFit/>
          </a:bodyPr>
          <a:lstStyle/>
          <a:p>
            <a:r>
              <a:rPr lang="de-DE" sz="2000" b="1" dirty="0"/>
              <a:t>Fall 15:</a:t>
            </a:r>
            <a:endParaRPr lang="de-DE" sz="2000" dirty="0"/>
          </a:p>
          <a:p>
            <a:r>
              <a:rPr lang="de-DE" sz="2000" dirty="0"/>
              <a:t>X vertreibt Staubsauger im Direktmarketing. Sie verkauft im Winter 2008 ihre Kaufpreisansprüche u.a. aus einem Vertrag mit dem Hausmann M an die Factoring-Firma A. M verweigert wegen angeblicher Mängel gegenüber der A die Kaufpreiszahlung.</a:t>
            </a:r>
          </a:p>
          <a:p>
            <a:r>
              <a:rPr lang="de-DE" sz="2000" dirty="0"/>
              <a:t>Welches Problem stellt sich für A bei einer Klagabweisung bezogen auf X? Was sollte deshalb aus anwaltlicher Sicht der A geraten werden, damit sie im Falle einer Abweisung der Klage für einen Prozess gegen X bessere Chancen hat?</a:t>
            </a:r>
          </a:p>
        </p:txBody>
      </p:sp>
    </p:spTree>
    <p:extLst>
      <p:ext uri="{BB962C8B-B14F-4D97-AF65-F5344CB8AC3E}">
        <p14:creationId xmlns:p14="http://schemas.microsoft.com/office/powerpoint/2010/main" val="303044779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de-DE" altLang="de-DE">
                <a:effectLst/>
              </a:rPr>
              <a:t>Streitverkündung</a:t>
            </a:r>
          </a:p>
        </p:txBody>
      </p:sp>
      <p:sp>
        <p:nvSpPr>
          <p:cNvPr id="30723" name="Rectangle 3"/>
          <p:cNvSpPr>
            <a:spLocks noGrp="1" noChangeArrowheads="1"/>
          </p:cNvSpPr>
          <p:nvPr>
            <p:ph type="body" idx="1"/>
          </p:nvPr>
        </p:nvSpPr>
        <p:spPr/>
        <p:txBody>
          <a:bodyPr/>
          <a:lstStyle/>
          <a:p>
            <a:pPr eaLnBrk="1" hangingPunct="1"/>
            <a:r>
              <a:rPr lang="de-DE" altLang="de-DE">
                <a:effectLst/>
              </a:rPr>
              <a:t>ist die Benachrichtigung an einen Dritten von einem Rechtsstreit mit der Möglichkeit zu einer Beteiligung (§§ 72, 73 ZPO)</a:t>
            </a:r>
          </a:p>
          <a:p>
            <a:pPr eaLnBrk="1" hangingPunct="1">
              <a:buFont typeface="Wingdings" pitchFamily="2" charset="2"/>
              <a:buNone/>
            </a:pPr>
            <a:endParaRPr lang="de-DE" altLang="de-DE">
              <a:effectLst/>
            </a:endParaRPr>
          </a:p>
          <a:p>
            <a:pPr eaLnBrk="1" hangingPunct="1"/>
            <a:r>
              <a:rPr lang="de-DE" altLang="de-DE">
                <a:effectLst/>
              </a:rPr>
              <a:t>hat die Funktion, dem Streitverkünder den Rückgriffsprozess gegen den Dritten zu erleichtern (§§ 74, 68 ZPO)</a:t>
            </a:r>
          </a:p>
          <a:p>
            <a:pPr eaLnBrk="1" hangingPunct="1"/>
            <a:endParaRPr lang="de-DE" altLang="de-DE">
              <a:effectLst/>
            </a:endParaRPr>
          </a:p>
        </p:txBody>
      </p:sp>
    </p:spTree>
    <p:extLst>
      <p:ext uri="{BB962C8B-B14F-4D97-AF65-F5344CB8AC3E}">
        <p14:creationId xmlns:p14="http://schemas.microsoft.com/office/powerpoint/2010/main" val="26482525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de-DE" altLang="de-DE">
                <a:effectLst/>
              </a:rPr>
              <a:t>Arrest</a:t>
            </a:r>
          </a:p>
        </p:txBody>
      </p:sp>
      <p:sp>
        <p:nvSpPr>
          <p:cNvPr id="31747" name="Rectangle 3"/>
          <p:cNvSpPr>
            <a:spLocks noGrp="1" noChangeArrowheads="1"/>
          </p:cNvSpPr>
          <p:nvPr>
            <p:ph type="body" idx="1"/>
          </p:nvPr>
        </p:nvSpPr>
        <p:spPr/>
        <p:txBody>
          <a:bodyPr/>
          <a:lstStyle/>
          <a:p>
            <a:pPr eaLnBrk="1" hangingPunct="1"/>
            <a:r>
              <a:rPr lang="de-DE" altLang="de-DE">
                <a:effectLst/>
              </a:rPr>
              <a:t>findet nach § 916 Abs. 1 ZPO zur Sicherung der Zwangsvollstreckung nur wegen einer Geldforderung sowie wegen Haftungs- und Duldungsansprüchen statt</a:t>
            </a:r>
          </a:p>
          <a:p>
            <a:pPr eaLnBrk="1" hangingPunct="1"/>
            <a:r>
              <a:rPr lang="de-DE" altLang="de-DE">
                <a:effectLst/>
              </a:rPr>
              <a:t>Voraussetzung sind Arrestanspruch (§ 916 ZPO) und Arrestgrund (§§ 917, 918 ZPO)</a:t>
            </a:r>
          </a:p>
          <a:p>
            <a:pPr eaLnBrk="1" hangingPunct="1"/>
            <a:r>
              <a:rPr lang="de-DE" altLang="de-DE">
                <a:effectLst/>
              </a:rPr>
              <a:t>Formen: Dinglicher Arrest und persönlicher Arrest</a:t>
            </a:r>
          </a:p>
        </p:txBody>
      </p:sp>
    </p:spTree>
    <p:extLst>
      <p:ext uri="{BB962C8B-B14F-4D97-AF65-F5344CB8AC3E}">
        <p14:creationId xmlns:p14="http://schemas.microsoft.com/office/powerpoint/2010/main" val="1941463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Rectangle 2"/>
          <p:cNvSpPr>
            <a:spLocks noGrp="1" noChangeArrowheads="1"/>
          </p:cNvSpPr>
          <p:nvPr>
            <p:ph type="title"/>
          </p:nvPr>
        </p:nvSpPr>
        <p:spPr/>
        <p:txBody>
          <a:bodyPr/>
          <a:lstStyle/>
          <a:p>
            <a:pPr eaLnBrk="1" hangingPunct="1"/>
            <a:r>
              <a:rPr lang="de-DE" altLang="de-DE" sz="2400" dirty="0">
                <a:effectLst/>
              </a:rPr>
              <a:t>Einstweilige Verfügung (1)</a:t>
            </a:r>
          </a:p>
        </p:txBody>
      </p:sp>
      <p:sp>
        <p:nvSpPr>
          <p:cNvPr id="91139" name="Rectangle 3"/>
          <p:cNvSpPr>
            <a:spLocks noGrp="1" noChangeArrowheads="1"/>
          </p:cNvSpPr>
          <p:nvPr>
            <p:ph type="body" idx="1"/>
          </p:nvPr>
        </p:nvSpPr>
        <p:spPr/>
        <p:txBody>
          <a:bodyPr>
            <a:normAutofit/>
          </a:bodyPr>
          <a:lstStyle/>
          <a:p>
            <a:pPr eaLnBrk="1" hangingPunct="1">
              <a:lnSpc>
                <a:spcPct val="80000"/>
              </a:lnSpc>
              <a:defRPr/>
            </a:pPr>
            <a:endParaRPr lang="de-DE" sz="800" b="1" i="1" dirty="0"/>
          </a:p>
          <a:p>
            <a:pPr eaLnBrk="1" hangingPunct="1">
              <a:lnSpc>
                <a:spcPct val="80000"/>
              </a:lnSpc>
              <a:buFont typeface="Wingdings" pitchFamily="2" charset="2"/>
              <a:buNone/>
              <a:defRPr/>
            </a:pPr>
            <a:r>
              <a:rPr lang="de-DE" sz="2000" b="1" i="1" dirty="0">
                <a:effectLst/>
              </a:rPr>
              <a:t>Sicherungsverfügung </a:t>
            </a:r>
            <a:r>
              <a:rPr lang="de-DE" sz="2000" dirty="0">
                <a:effectLst/>
              </a:rPr>
              <a:t>(§ 935 ZPO)         </a:t>
            </a:r>
            <a:r>
              <a:rPr lang="de-DE" sz="2000" b="1" i="1" dirty="0">
                <a:effectLst/>
              </a:rPr>
              <a:t>Regelungsverfügung </a:t>
            </a:r>
            <a:r>
              <a:rPr lang="de-DE" sz="2000" dirty="0">
                <a:effectLst/>
              </a:rPr>
              <a:t>(§ 940 ZPO)</a:t>
            </a:r>
            <a:r>
              <a:rPr lang="de-DE" sz="1800" b="1" i="1" dirty="0">
                <a:effectLst/>
              </a:rPr>
              <a:t>             </a:t>
            </a:r>
          </a:p>
          <a:p>
            <a:pPr eaLnBrk="1" hangingPunct="1">
              <a:lnSpc>
                <a:spcPct val="80000"/>
              </a:lnSpc>
              <a:buFont typeface="Wingdings" pitchFamily="2" charset="2"/>
              <a:buNone/>
              <a:defRPr/>
            </a:pPr>
            <a:r>
              <a:rPr lang="de-DE" sz="1800" dirty="0">
                <a:effectLst/>
              </a:rPr>
              <a:t>			               	</a:t>
            </a:r>
          </a:p>
          <a:p>
            <a:pPr eaLnBrk="1" hangingPunct="1">
              <a:buFont typeface="Wingdings" pitchFamily="2" charset="2"/>
              <a:buNone/>
              <a:defRPr/>
            </a:pPr>
            <a:r>
              <a:rPr lang="de-DE" sz="1800" dirty="0">
                <a:effectLst/>
              </a:rPr>
              <a:t>= bezweckt die Sicherung eines                  = bezweckt die Regelung eines</a:t>
            </a:r>
          </a:p>
          <a:p>
            <a:pPr eaLnBrk="1" hangingPunct="1">
              <a:buFont typeface="Wingdings" pitchFamily="2" charset="2"/>
              <a:buNone/>
              <a:defRPr/>
            </a:pPr>
            <a:r>
              <a:rPr lang="de-DE" sz="1800" dirty="0">
                <a:effectLst/>
              </a:rPr>
              <a:t>   Anspruchs                                                       einstweiligen Zustandes in Bezug </a:t>
            </a:r>
          </a:p>
          <a:p>
            <a:pPr eaLnBrk="1" hangingPunct="1">
              <a:buFont typeface="Wingdings" pitchFamily="2" charset="2"/>
              <a:buNone/>
              <a:defRPr/>
            </a:pPr>
            <a:r>
              <a:rPr lang="de-DE" sz="1800" dirty="0">
                <a:effectLst/>
              </a:rPr>
              <a:t>                                                                             auf ein streitiges Rechtsverhältnis.	</a:t>
            </a:r>
          </a:p>
          <a:p>
            <a:pPr eaLnBrk="1" hangingPunct="1">
              <a:buFont typeface="Wingdings" pitchFamily="2" charset="2"/>
              <a:buNone/>
              <a:defRPr/>
            </a:pPr>
            <a:r>
              <a:rPr lang="de-DE" sz="1800" dirty="0">
                <a:effectLst/>
              </a:rPr>
              <a:t>			</a:t>
            </a:r>
          </a:p>
          <a:p>
            <a:pPr eaLnBrk="1" hangingPunct="1">
              <a:lnSpc>
                <a:spcPct val="80000"/>
              </a:lnSpc>
              <a:buClr>
                <a:schemeClr val="tx1"/>
              </a:buClr>
              <a:buFont typeface="Wingdings" pitchFamily="2" charset="2"/>
              <a:buNone/>
              <a:defRPr/>
            </a:pPr>
            <a:endParaRPr lang="de-DE" sz="1800" dirty="0">
              <a:effectLst/>
            </a:endParaRPr>
          </a:p>
          <a:p>
            <a:pPr eaLnBrk="1" hangingPunct="1">
              <a:lnSpc>
                <a:spcPct val="80000"/>
              </a:lnSpc>
              <a:buClr>
                <a:schemeClr val="tx1"/>
              </a:buClr>
              <a:defRPr/>
            </a:pPr>
            <a:r>
              <a:rPr lang="de-DE" sz="1800" dirty="0">
                <a:effectLst/>
              </a:rPr>
              <a:t>Bei Sicherungs-/</a:t>
            </a:r>
            <a:r>
              <a:rPr lang="de-DE" sz="1800" dirty="0" err="1">
                <a:effectLst/>
              </a:rPr>
              <a:t>Regelungsvfg</a:t>
            </a:r>
            <a:r>
              <a:rPr lang="de-DE" sz="1800" dirty="0">
                <a:effectLst/>
              </a:rPr>
              <a:t>. genügt die </a:t>
            </a:r>
            <a:r>
              <a:rPr lang="de-DE" sz="1800" u="sng" dirty="0">
                <a:effectLst/>
              </a:rPr>
              <a:t>Dringlichkeit,</a:t>
            </a:r>
            <a:r>
              <a:rPr lang="de-DE" sz="1800" dirty="0">
                <a:effectLst/>
              </a:rPr>
              <a:t> d.h. objektive Besorgnis der Gefährdung des Verfügungsanspruchs durch eine Veränderung des bestehenden Zustandes (§ 935 ZPO)</a:t>
            </a:r>
            <a:br>
              <a:rPr lang="de-DE" sz="1800" dirty="0">
                <a:effectLst/>
              </a:rPr>
            </a:br>
            <a:endParaRPr lang="de-DE" sz="1800" dirty="0">
              <a:effectLst/>
            </a:endParaRPr>
          </a:p>
          <a:p>
            <a:pPr eaLnBrk="1" hangingPunct="1">
              <a:lnSpc>
                <a:spcPct val="80000"/>
              </a:lnSpc>
              <a:buClr>
                <a:schemeClr val="tx1"/>
              </a:buClr>
              <a:defRPr/>
            </a:pPr>
            <a:r>
              <a:rPr lang="de-DE" sz="1800" dirty="0">
                <a:effectLst/>
              </a:rPr>
              <a:t>Regelung erscheint zur Abwendung </a:t>
            </a:r>
            <a:r>
              <a:rPr lang="de-DE" sz="1800" b="1" dirty="0">
                <a:effectLst/>
              </a:rPr>
              <a:t>wesentlicher Nachteile</a:t>
            </a:r>
            <a:r>
              <a:rPr lang="de-DE" sz="1800" dirty="0">
                <a:effectLst/>
              </a:rPr>
              <a:t> oder zur </a:t>
            </a:r>
            <a:r>
              <a:rPr lang="de-DE" sz="1800" b="1" i="1" dirty="0">
                <a:effectLst/>
              </a:rPr>
              <a:t>Verhinderung drohender Gewalt</a:t>
            </a:r>
            <a:r>
              <a:rPr lang="de-DE" sz="1800" dirty="0">
                <a:effectLst/>
              </a:rPr>
              <a:t> oder aus anderen Gründen nötig (§ 940 ZPO)</a:t>
            </a:r>
          </a:p>
          <a:p>
            <a:pPr eaLnBrk="1" hangingPunct="1">
              <a:lnSpc>
                <a:spcPct val="80000"/>
              </a:lnSpc>
              <a:defRPr/>
            </a:pPr>
            <a:endParaRPr lang="de-DE" sz="1800" dirty="0">
              <a:effectLst/>
            </a:endParaRPr>
          </a:p>
          <a:p>
            <a:pPr eaLnBrk="1" hangingPunct="1">
              <a:lnSpc>
                <a:spcPct val="80000"/>
              </a:lnSpc>
              <a:defRPr/>
            </a:pPr>
            <a:r>
              <a:rPr lang="de-DE" sz="1800" dirty="0">
                <a:effectLst/>
              </a:rPr>
              <a:t>Beachte: </a:t>
            </a:r>
            <a:r>
              <a:rPr lang="de-DE" sz="1800" dirty="0" err="1">
                <a:effectLst/>
              </a:rPr>
              <a:t>Grds</a:t>
            </a:r>
            <a:r>
              <a:rPr lang="de-DE" sz="1800" dirty="0">
                <a:effectLst/>
              </a:rPr>
              <a:t>. Verbot der Vorwegnahme der Hauptsache (</a:t>
            </a:r>
            <a:r>
              <a:rPr lang="de-DE" sz="1800" dirty="0" err="1">
                <a:effectLst/>
              </a:rPr>
              <a:t>Ausn</a:t>
            </a:r>
            <a:r>
              <a:rPr lang="de-DE" sz="1800" dirty="0">
                <a:effectLst/>
              </a:rPr>
              <a:t>.: </a:t>
            </a:r>
            <a:r>
              <a:rPr lang="de-DE" sz="1800" dirty="0" err="1">
                <a:effectLst/>
              </a:rPr>
              <a:t>Leistungsvfg</a:t>
            </a:r>
            <a:r>
              <a:rPr lang="de-DE" sz="1800" dirty="0">
                <a:effectLst/>
              </a:rPr>
              <a:t>.)</a:t>
            </a:r>
          </a:p>
        </p:txBody>
      </p:sp>
    </p:spTree>
    <p:extLst>
      <p:ext uri="{BB962C8B-B14F-4D97-AF65-F5344CB8AC3E}">
        <p14:creationId xmlns:p14="http://schemas.microsoft.com/office/powerpoint/2010/main" val="3123253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de-DE" altLang="de-DE" sz="3200">
                <a:effectLst/>
              </a:rPr>
              <a:t>Einstweilige Verfügung </a:t>
            </a:r>
            <a:r>
              <a:rPr lang="de-DE" altLang="de-DE" sz="2400">
                <a:effectLst/>
              </a:rPr>
              <a:t>(2)</a:t>
            </a:r>
          </a:p>
        </p:txBody>
      </p:sp>
      <p:sp>
        <p:nvSpPr>
          <p:cNvPr id="33795" name="Rectangle 3"/>
          <p:cNvSpPr>
            <a:spLocks noGrp="1" noChangeArrowheads="1"/>
          </p:cNvSpPr>
          <p:nvPr>
            <p:ph type="body" idx="1"/>
          </p:nvPr>
        </p:nvSpPr>
        <p:spPr/>
        <p:txBody>
          <a:bodyPr/>
          <a:lstStyle/>
          <a:p>
            <a:pPr eaLnBrk="1" hangingPunct="1">
              <a:buFont typeface="Wingdings" pitchFamily="2" charset="2"/>
              <a:buNone/>
            </a:pPr>
            <a:r>
              <a:rPr lang="de-DE" altLang="de-DE" dirty="0">
                <a:effectLst/>
              </a:rPr>
              <a:t>Leistungsverfügung (§ 940 a ZPO)</a:t>
            </a:r>
          </a:p>
          <a:p>
            <a:pPr eaLnBrk="1" hangingPunct="1">
              <a:buFont typeface="Wingdings" pitchFamily="2" charset="2"/>
              <a:buNone/>
            </a:pPr>
            <a:endParaRPr lang="de-DE" altLang="de-DE" dirty="0">
              <a:effectLst/>
            </a:endParaRPr>
          </a:p>
          <a:p>
            <a:pPr eaLnBrk="1" hangingPunct="1">
              <a:buFont typeface="Wingdings" pitchFamily="2" charset="2"/>
              <a:buNone/>
            </a:pPr>
            <a:r>
              <a:rPr lang="de-DE" altLang="de-DE" sz="2400" dirty="0">
                <a:effectLst/>
              </a:rPr>
              <a:t>Spezialfall: Räumung von Wohnraum bei infolge verbotener Eigenmacht verlorenem oder gestörtem Besitz</a:t>
            </a:r>
          </a:p>
          <a:p>
            <a:pPr eaLnBrk="1" hangingPunct="1">
              <a:buFont typeface="Wingdings" pitchFamily="2" charset="2"/>
              <a:buNone/>
            </a:pPr>
            <a:endParaRPr lang="de-DE" altLang="de-DE" sz="2400" dirty="0">
              <a:effectLst/>
            </a:endParaRPr>
          </a:p>
          <a:p>
            <a:pPr eaLnBrk="1" hangingPunct="1">
              <a:buFont typeface="Wingdings" pitchFamily="2" charset="2"/>
              <a:buNone/>
            </a:pPr>
            <a:r>
              <a:rPr lang="de-DE" altLang="de-DE" sz="2400" dirty="0">
                <a:effectLst/>
              </a:rPr>
              <a:t>Darüber hinaus: Wenn Gl auf sofortige Leistung angewiesen und die Erwirkung des Titels im ordentlichen Verfahren zeitlich nicht mehr möglich ist</a:t>
            </a:r>
          </a:p>
        </p:txBody>
      </p:sp>
    </p:spTree>
    <p:extLst>
      <p:ext uri="{BB962C8B-B14F-4D97-AF65-F5344CB8AC3E}">
        <p14:creationId xmlns:p14="http://schemas.microsoft.com/office/powerpoint/2010/main" val="62172421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1560" y="1196752"/>
            <a:ext cx="8064896" cy="4093428"/>
          </a:xfrm>
          <a:prstGeom prst="rect">
            <a:avLst/>
          </a:prstGeom>
        </p:spPr>
        <p:txBody>
          <a:bodyPr wrap="square">
            <a:spAutoFit/>
          </a:bodyPr>
          <a:lstStyle/>
          <a:p>
            <a:r>
              <a:rPr lang="de-DE" sz="2000" b="1" dirty="0"/>
              <a:t>Fall 16:</a:t>
            </a:r>
          </a:p>
          <a:p>
            <a:r>
              <a:rPr lang="de-DE" sz="2000" dirty="0"/>
              <a:t>PD Dr. habil. Steffen </a:t>
            </a:r>
            <a:r>
              <a:rPr lang="de-DE" sz="2000" dirty="0" err="1"/>
              <a:t>Kailitz</a:t>
            </a:r>
            <a:r>
              <a:rPr lang="de-DE" sz="2000" dirty="0"/>
              <a:t> ist am Hannah-Arendt-Institut für </a:t>
            </a:r>
            <a:r>
              <a:rPr lang="de-DE" sz="2000" dirty="0" err="1"/>
              <a:t>Totalitarismusforschung</a:t>
            </a:r>
            <a:r>
              <a:rPr lang="de-DE" sz="2000" dirty="0"/>
              <a:t> e.V. tätig. Er war im Rahmen der mündlichen Verhandlung des NPD-Verbotsverfahrens vor dem BVerfG war er als „sachkundiger Dritter“ gem. § 27a BVerfGG angehört worden. Daran anknüpfend stellte er in einem Gastbeitrag auf ZEIT- online seine Forschungsergebnisse zur NPD vor. U.a. führte er aus:</a:t>
            </a:r>
          </a:p>
          <a:p>
            <a:r>
              <a:rPr lang="de-DE" sz="2000" i="1" dirty="0"/>
              <a:t>Unmissverständlich plant sie rassistisch motivierte Staatsverbrechen. Sie will acht bis elf Millionen Menschen aus Deutschland vertreiben, darunter mehrere Millionen deutscher Staatsbürger mit Migrationshintergrund. </a:t>
            </a:r>
            <a:endParaRPr lang="de-DE" sz="2000" dirty="0"/>
          </a:p>
          <a:p>
            <a:r>
              <a:rPr lang="de-DE" sz="2000" dirty="0"/>
              <a:t>Gegen diese Äußerung hat die NPD bei dem Landgericht Dresden um einstweiligen Rechtsschutz nachgesucht. </a:t>
            </a:r>
            <a:r>
              <a:rPr lang="de-DE" sz="2000" dirty="0" err="1"/>
              <a:t>Kailitz</a:t>
            </a:r>
            <a:r>
              <a:rPr lang="de-DE" sz="2000" dirty="0"/>
              <a:t> soll diese Äußerung unterlassen</a:t>
            </a:r>
            <a:r>
              <a:rPr lang="de-DE" dirty="0"/>
              <a:t>. </a:t>
            </a:r>
          </a:p>
        </p:txBody>
      </p:sp>
    </p:spTree>
    <p:extLst>
      <p:ext uri="{BB962C8B-B14F-4D97-AF65-F5344CB8AC3E}">
        <p14:creationId xmlns:p14="http://schemas.microsoft.com/office/powerpoint/2010/main" val="239179436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83568" y="1720840"/>
            <a:ext cx="7704856" cy="2554545"/>
          </a:xfrm>
          <a:prstGeom prst="rect">
            <a:avLst/>
          </a:prstGeom>
        </p:spPr>
        <p:txBody>
          <a:bodyPr wrap="square">
            <a:spAutoFit/>
          </a:bodyPr>
          <a:lstStyle/>
          <a:p>
            <a:r>
              <a:rPr lang="de-DE" sz="2000" b="1" dirty="0"/>
              <a:t>Fall 17:</a:t>
            </a:r>
            <a:endParaRPr lang="de-DE" sz="2000" dirty="0"/>
          </a:p>
          <a:p>
            <a:r>
              <a:rPr lang="de-DE" sz="2000" dirty="0"/>
              <a:t>Der a-GmbH steht aus einem Vertrag zur schlüsselfertigen Errichtung eines </a:t>
            </a:r>
            <a:r>
              <a:rPr lang="de-DE" sz="2000" dirty="0" err="1"/>
              <a:t>Einfamilienwohnhauses</a:t>
            </a:r>
            <a:r>
              <a:rPr lang="de-DE" sz="2000" dirty="0"/>
              <a:t> mit den Eheleuten E ein Werklohn von 350.000 Euro zu. Die Eheleute verweigern wegen angeblicher Mängel Abnahme und Bezahlung. Die a-GmbH möchte, dass eine mögliche Werklohnforderung gegen E aus dem Werkvertrag möglichst schnell, notfalls auch gegen den Willen der E gesichert wird. Welche Möglichkeiten stünden zur Verfügung?</a:t>
            </a:r>
          </a:p>
        </p:txBody>
      </p:sp>
    </p:spTree>
    <p:extLst>
      <p:ext uri="{BB962C8B-B14F-4D97-AF65-F5344CB8AC3E}">
        <p14:creationId xmlns:p14="http://schemas.microsoft.com/office/powerpoint/2010/main" val="12268877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611560" y="1412776"/>
            <a:ext cx="7776864" cy="2862322"/>
          </a:xfrm>
          <a:prstGeom prst="rect">
            <a:avLst/>
          </a:prstGeom>
        </p:spPr>
        <p:txBody>
          <a:bodyPr wrap="square">
            <a:spAutoFit/>
          </a:bodyPr>
          <a:lstStyle/>
          <a:p>
            <a:r>
              <a:rPr lang="de-DE" sz="2000" b="1" dirty="0"/>
              <a:t>Fall 18: </a:t>
            </a:r>
            <a:endParaRPr lang="de-DE" sz="2000" dirty="0"/>
          </a:p>
          <a:p>
            <a:r>
              <a:rPr lang="de-DE" sz="2000" dirty="0"/>
              <a:t>Sinologiestudent S hat die Semesterferien verlängert und weitere 4 Monate in Tibet verbracht. Während dieser Zeit hat er die Miete für seine Wohnung nicht gezahlt. In Marburg zurückgekehrt findet er seine Wohnung verschlossen vor. Die Vermieterin erklärt ihm, sie habe nach dem dritten Monat das Mietverhältnis fristlos gekündigt; seine Sachen seien in den Keller geräumt, die könne er mitnehmen, in die Wohnung komme er nicht mehr. S ist empört. Zu Recht? Kann er etwas unternehmen?</a:t>
            </a:r>
          </a:p>
        </p:txBody>
      </p:sp>
    </p:spTree>
    <p:extLst>
      <p:ext uri="{BB962C8B-B14F-4D97-AF65-F5344CB8AC3E}">
        <p14:creationId xmlns:p14="http://schemas.microsoft.com/office/powerpoint/2010/main" val="252879349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de-DE" altLang="de-DE" sz="3200">
                <a:effectLst/>
              </a:rPr>
              <a:t>Rechtsverhältnisse in der Vollstreckung </a:t>
            </a:r>
            <a:r>
              <a:rPr lang="de-DE" altLang="de-DE" sz="2400">
                <a:effectLst/>
              </a:rPr>
              <a:t>(1)</a:t>
            </a:r>
          </a:p>
        </p:txBody>
      </p:sp>
      <p:sp>
        <p:nvSpPr>
          <p:cNvPr id="35843" name="AutoShape 3"/>
          <p:cNvSpPr>
            <a:spLocks noGrp="1" noChangeAspect="1" noChangeArrowheads="1"/>
          </p:cNvSpPr>
          <p:nvPr>
            <p:ph type="body" idx="1"/>
          </p:nvPr>
        </p:nvSpPr>
        <p:spPr>
          <a:solidFill>
            <a:schemeClr val="bg1"/>
          </a:solidFill>
        </p:spPr>
        <p:txBody>
          <a:bodyPr/>
          <a:lstStyle/>
          <a:p>
            <a:pPr eaLnBrk="1" hangingPunct="1">
              <a:lnSpc>
                <a:spcPct val="80000"/>
              </a:lnSpc>
              <a:buFont typeface="Wingdings" pitchFamily="2" charset="2"/>
              <a:buNone/>
              <a:defRPr/>
            </a:pPr>
            <a:r>
              <a:rPr lang="de-DE" dirty="0">
                <a:effectLst/>
              </a:rPr>
              <a:t>STAAT                                                   SCHULDNER</a:t>
            </a:r>
          </a:p>
          <a:p>
            <a:pPr eaLnBrk="1" hangingPunct="1">
              <a:lnSpc>
                <a:spcPct val="80000"/>
              </a:lnSpc>
              <a:buFont typeface="Wingdings" pitchFamily="2" charset="2"/>
              <a:buNone/>
              <a:defRPr/>
            </a:pPr>
            <a:r>
              <a:rPr lang="de-DE" dirty="0">
                <a:effectLst/>
              </a:rPr>
              <a:t>                    </a:t>
            </a:r>
            <a:r>
              <a:rPr lang="de-DE" sz="2800" i="1" dirty="0">
                <a:effectLst/>
              </a:rPr>
              <a:t>Vollstreckung</a:t>
            </a:r>
          </a:p>
          <a:p>
            <a:pPr eaLnBrk="1" hangingPunct="1">
              <a:lnSpc>
                <a:spcPct val="80000"/>
              </a:lnSpc>
              <a:buFont typeface="Wingdings" pitchFamily="2" charset="2"/>
              <a:buNone/>
              <a:defRPr/>
            </a:pPr>
            <a:endParaRPr lang="de-DE" dirty="0">
              <a:effectLst/>
            </a:endParaRPr>
          </a:p>
          <a:p>
            <a:pPr eaLnBrk="1" hangingPunct="1">
              <a:lnSpc>
                <a:spcPct val="80000"/>
              </a:lnSpc>
              <a:buFont typeface="Wingdings" pitchFamily="2" charset="2"/>
              <a:buNone/>
              <a:defRPr/>
            </a:pPr>
            <a:r>
              <a:rPr lang="de-DE" sz="2800" i="1" dirty="0">
                <a:effectLst/>
              </a:rPr>
              <a:t>    </a:t>
            </a:r>
            <a:r>
              <a:rPr lang="de-DE" sz="2800" i="1" dirty="0" err="1">
                <a:effectLst/>
              </a:rPr>
              <a:t>Öffrechtl</a:t>
            </a:r>
            <a:r>
              <a:rPr lang="de-DE" sz="2800" i="1" dirty="0">
                <a:effectLst/>
              </a:rPr>
              <a:t>.</a:t>
            </a:r>
          </a:p>
          <a:p>
            <a:pPr eaLnBrk="1" hangingPunct="1">
              <a:lnSpc>
                <a:spcPct val="80000"/>
              </a:lnSpc>
              <a:buFont typeface="Wingdings" pitchFamily="2" charset="2"/>
              <a:buNone/>
              <a:defRPr/>
            </a:pPr>
            <a:r>
              <a:rPr lang="de-DE" sz="2800" i="1" dirty="0">
                <a:effectLst/>
              </a:rPr>
              <a:t>           </a:t>
            </a:r>
            <a:r>
              <a:rPr lang="de-DE" sz="2800" i="1" dirty="0" err="1">
                <a:effectLst/>
              </a:rPr>
              <a:t>Vollstr</a:t>
            </a:r>
            <a:r>
              <a:rPr lang="de-DE" sz="2800" i="1" dirty="0">
                <a:effectLst/>
              </a:rPr>
              <a:t>-                                           </a:t>
            </a:r>
            <a:r>
              <a:rPr lang="de-DE" sz="2800" i="1" dirty="0" err="1">
                <a:effectLst/>
              </a:rPr>
              <a:t>privatr</a:t>
            </a:r>
            <a:r>
              <a:rPr lang="de-DE" sz="2800" i="1" dirty="0">
                <a:effectLst/>
              </a:rPr>
              <a:t>. titulierter</a:t>
            </a:r>
          </a:p>
          <a:p>
            <a:pPr eaLnBrk="1" hangingPunct="1">
              <a:lnSpc>
                <a:spcPct val="80000"/>
              </a:lnSpc>
              <a:buFont typeface="Wingdings" pitchFamily="2" charset="2"/>
              <a:buNone/>
              <a:defRPr/>
            </a:pPr>
            <a:r>
              <a:rPr lang="de-DE" sz="2800" i="1" dirty="0">
                <a:effectLst/>
              </a:rPr>
              <a:t>             </a:t>
            </a:r>
            <a:r>
              <a:rPr lang="de-DE" sz="2800" i="1" dirty="0" err="1">
                <a:effectLst/>
              </a:rPr>
              <a:t>anspruch</a:t>
            </a:r>
            <a:r>
              <a:rPr lang="de-DE" sz="2800" i="1" dirty="0">
                <a:effectLst/>
              </a:rPr>
              <a:t>                                   Anspruch</a:t>
            </a:r>
          </a:p>
          <a:p>
            <a:pPr eaLnBrk="1" hangingPunct="1">
              <a:lnSpc>
                <a:spcPct val="80000"/>
              </a:lnSpc>
              <a:buFont typeface="Wingdings" pitchFamily="2" charset="2"/>
              <a:buNone/>
              <a:defRPr/>
            </a:pPr>
            <a:endParaRPr lang="de-DE" dirty="0">
              <a:effectLst/>
            </a:endParaRPr>
          </a:p>
          <a:p>
            <a:pPr eaLnBrk="1" hangingPunct="1">
              <a:lnSpc>
                <a:spcPct val="80000"/>
              </a:lnSpc>
              <a:buFont typeface="Wingdings" pitchFamily="2" charset="2"/>
              <a:buNone/>
              <a:defRPr/>
            </a:pPr>
            <a:endParaRPr lang="de-DE" dirty="0">
              <a:effectLst/>
            </a:endParaRPr>
          </a:p>
          <a:p>
            <a:pPr eaLnBrk="1" hangingPunct="1">
              <a:lnSpc>
                <a:spcPct val="80000"/>
              </a:lnSpc>
              <a:buFont typeface="Wingdings" pitchFamily="2" charset="2"/>
              <a:buNone/>
              <a:defRPr/>
            </a:pPr>
            <a:r>
              <a:rPr lang="de-DE" dirty="0">
                <a:effectLst/>
              </a:rPr>
              <a:t>                               GLÄUBIGER</a:t>
            </a:r>
          </a:p>
          <a:p>
            <a:pPr eaLnBrk="1" hangingPunct="1">
              <a:lnSpc>
                <a:spcPct val="80000"/>
              </a:lnSpc>
              <a:buFont typeface="Wingdings" pitchFamily="2" charset="2"/>
              <a:buNone/>
              <a:defRPr/>
            </a:pPr>
            <a:endParaRPr lang="de-DE" dirty="0">
              <a:effectLst/>
            </a:endParaRPr>
          </a:p>
          <a:p>
            <a:pPr eaLnBrk="1" hangingPunct="1">
              <a:lnSpc>
                <a:spcPct val="80000"/>
              </a:lnSpc>
              <a:defRPr/>
            </a:pPr>
            <a:endParaRPr lang="de-DE" sz="2800" dirty="0"/>
          </a:p>
        </p:txBody>
      </p:sp>
      <p:sp>
        <p:nvSpPr>
          <p:cNvPr id="34824" name="Line 14"/>
          <p:cNvSpPr>
            <a:spLocks noChangeShapeType="1"/>
          </p:cNvSpPr>
          <p:nvPr/>
        </p:nvSpPr>
        <p:spPr bwMode="auto">
          <a:xfrm flipV="1">
            <a:off x="4356100" y="2205038"/>
            <a:ext cx="2879725" cy="30956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25" name="Line 15"/>
          <p:cNvSpPr>
            <a:spLocks noChangeShapeType="1"/>
          </p:cNvSpPr>
          <p:nvPr/>
        </p:nvSpPr>
        <p:spPr bwMode="auto">
          <a:xfrm flipH="1" flipV="1">
            <a:off x="1258888" y="2060575"/>
            <a:ext cx="3097212" cy="32400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4826" name="AutoShape 16"/>
          <p:cNvSpPr>
            <a:spLocks noChangeArrowheads="1"/>
          </p:cNvSpPr>
          <p:nvPr/>
        </p:nvSpPr>
        <p:spPr bwMode="auto">
          <a:xfrm>
            <a:off x="1979613" y="1773238"/>
            <a:ext cx="4105275" cy="142875"/>
          </a:xfrm>
          <a:prstGeom prst="rightArrow">
            <a:avLst>
              <a:gd name="adj1" fmla="val 50000"/>
              <a:gd name="adj2" fmla="val 718333"/>
            </a:avLst>
          </a:prstGeom>
          <a:solidFill>
            <a:schemeClr val="bg1"/>
          </a:solidFill>
          <a:ln w="9525">
            <a:solidFill>
              <a:schemeClr val="tx1"/>
            </a:solidFill>
            <a:miter lim="800000"/>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eaLnBrk="1" hangingPunct="1">
              <a:spcBef>
                <a:spcPct val="0"/>
              </a:spcBef>
              <a:buClrTx/>
              <a:buSzTx/>
              <a:buFontTx/>
              <a:buNone/>
            </a:pPr>
            <a:endParaRPr lang="de-DE" altLang="de-DE" sz="1800"/>
          </a:p>
        </p:txBody>
      </p:sp>
    </p:spTree>
    <p:extLst>
      <p:ext uri="{BB962C8B-B14F-4D97-AF65-F5344CB8AC3E}">
        <p14:creationId xmlns:p14="http://schemas.microsoft.com/office/powerpoint/2010/main" val="48557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de-DE" altLang="de-DE" sz="3200">
                <a:effectLst/>
              </a:rPr>
              <a:t>Rechtsverhältnisse in der Vollstreckung </a:t>
            </a:r>
            <a:r>
              <a:rPr lang="de-DE" altLang="de-DE" sz="2400">
                <a:effectLst/>
              </a:rPr>
              <a:t>(2)</a:t>
            </a:r>
          </a:p>
        </p:txBody>
      </p:sp>
      <p:sp>
        <p:nvSpPr>
          <p:cNvPr id="36867" name="Rectangle 3"/>
          <p:cNvSpPr>
            <a:spLocks noGrp="1" noChangeArrowheads="1"/>
          </p:cNvSpPr>
          <p:nvPr>
            <p:ph type="body" idx="1"/>
          </p:nvPr>
        </p:nvSpPr>
        <p:spPr/>
        <p:txBody>
          <a:bodyPr/>
          <a:lstStyle/>
          <a:p>
            <a:pPr eaLnBrk="1" hangingPunct="1">
              <a:buFont typeface="Wingdings" pitchFamily="2" charset="2"/>
              <a:buNone/>
              <a:defRPr/>
            </a:pPr>
            <a:r>
              <a:rPr lang="de-DE" dirty="0">
                <a:effectLst/>
              </a:rPr>
              <a:t>Gläubiger </a:t>
            </a:r>
            <a:r>
              <a:rPr lang="de-DE" sz="2400" dirty="0">
                <a:effectLst/>
              </a:rPr>
              <a:t>hat titulierten Anspruch gegen </a:t>
            </a:r>
            <a:r>
              <a:rPr lang="de-DE" dirty="0">
                <a:effectLst/>
              </a:rPr>
              <a:t>Schuldner</a:t>
            </a:r>
          </a:p>
          <a:p>
            <a:pPr eaLnBrk="1" hangingPunct="1">
              <a:buFont typeface="Wingdings" pitchFamily="2" charset="2"/>
              <a:buNone/>
              <a:defRPr/>
            </a:pPr>
            <a:endParaRPr lang="de-DE" dirty="0">
              <a:effectLst/>
            </a:endParaRPr>
          </a:p>
          <a:p>
            <a:pPr eaLnBrk="1" hangingPunct="1">
              <a:buFont typeface="Wingdings" pitchFamily="2" charset="2"/>
              <a:buNone/>
              <a:defRPr/>
            </a:pPr>
            <a:r>
              <a:rPr lang="de-DE" dirty="0">
                <a:effectLst/>
              </a:rPr>
              <a:t>                                                    </a:t>
            </a:r>
            <a:r>
              <a:rPr lang="de-DE" sz="2400" dirty="0">
                <a:effectLst/>
              </a:rPr>
              <a:t>hat</a:t>
            </a:r>
            <a:r>
              <a:rPr lang="de-DE" dirty="0">
                <a:effectLst/>
              </a:rPr>
              <a:t> </a:t>
            </a:r>
            <a:r>
              <a:rPr lang="de-DE" sz="2400" dirty="0">
                <a:effectLst/>
              </a:rPr>
              <a:t>Anspruch</a:t>
            </a:r>
          </a:p>
          <a:p>
            <a:pPr eaLnBrk="1" hangingPunct="1">
              <a:buFont typeface="Wingdings" pitchFamily="2" charset="2"/>
              <a:buNone/>
              <a:defRPr/>
            </a:pPr>
            <a:r>
              <a:rPr lang="de-DE" dirty="0">
                <a:effectLst/>
              </a:rPr>
              <a:t>                                                    </a:t>
            </a:r>
            <a:r>
              <a:rPr lang="de-DE" sz="2400" dirty="0">
                <a:effectLst/>
              </a:rPr>
              <a:t>gegen</a:t>
            </a:r>
            <a:r>
              <a:rPr lang="de-DE" dirty="0">
                <a:effectLst/>
              </a:rPr>
              <a:t>                                                          </a:t>
            </a:r>
          </a:p>
          <a:p>
            <a:pPr eaLnBrk="1" hangingPunct="1">
              <a:buFont typeface="Wingdings" pitchFamily="2" charset="2"/>
              <a:buNone/>
              <a:defRPr/>
            </a:pPr>
            <a:endParaRPr lang="de-DE" sz="2400" dirty="0">
              <a:effectLst/>
            </a:endParaRPr>
          </a:p>
          <a:p>
            <a:pPr eaLnBrk="1" hangingPunct="1">
              <a:buFont typeface="Wingdings" pitchFamily="2" charset="2"/>
              <a:buNone/>
              <a:defRPr/>
            </a:pPr>
            <a:r>
              <a:rPr lang="de-DE" sz="2400" dirty="0">
                <a:effectLst/>
              </a:rPr>
              <a:t>Vollstreckung bei</a:t>
            </a:r>
            <a:r>
              <a:rPr lang="de-DE" dirty="0">
                <a:effectLst/>
              </a:rPr>
              <a:t>                 Dritten</a:t>
            </a:r>
          </a:p>
          <a:p>
            <a:pPr lvl="1" eaLnBrk="1" hangingPunct="1">
              <a:buFont typeface="Wingdings" pitchFamily="2" charset="2"/>
              <a:buNone/>
              <a:defRPr/>
            </a:pPr>
            <a:endParaRPr lang="de-DE" dirty="0"/>
          </a:p>
        </p:txBody>
      </p:sp>
      <p:sp>
        <p:nvSpPr>
          <p:cNvPr id="35844" name="Line 4"/>
          <p:cNvSpPr>
            <a:spLocks noChangeShapeType="1"/>
          </p:cNvSpPr>
          <p:nvPr/>
        </p:nvSpPr>
        <p:spPr bwMode="auto">
          <a:xfrm>
            <a:off x="2411413" y="2133600"/>
            <a:ext cx="4105275"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45" name="Line 5"/>
          <p:cNvSpPr>
            <a:spLocks noChangeShapeType="1"/>
          </p:cNvSpPr>
          <p:nvPr/>
        </p:nvSpPr>
        <p:spPr bwMode="auto">
          <a:xfrm flipH="1">
            <a:off x="4572000" y="2133600"/>
            <a:ext cx="2736850" cy="2374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5846" name="AutoShape 6"/>
          <p:cNvSpPr>
            <a:spLocks noChangeArrowheads="1"/>
          </p:cNvSpPr>
          <p:nvPr/>
        </p:nvSpPr>
        <p:spPr bwMode="auto">
          <a:xfrm>
            <a:off x="3059113" y="4149725"/>
            <a:ext cx="792162" cy="792163"/>
          </a:xfrm>
          <a:prstGeom prst="rightArrow">
            <a:avLst>
              <a:gd name="adj1" fmla="val 50000"/>
              <a:gd name="adj2" fmla="val 25000"/>
            </a:avLst>
          </a:prstGeom>
          <a:solidFill>
            <a:schemeClr val="bg1"/>
          </a:solidFill>
          <a:ln w="9525">
            <a:solidFill>
              <a:schemeClr val="tx1"/>
            </a:solidFill>
            <a:miter lim="800000"/>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eaLnBrk="1" hangingPunct="1">
              <a:spcBef>
                <a:spcPct val="0"/>
              </a:spcBef>
              <a:buClrTx/>
              <a:buSzTx/>
              <a:buFontTx/>
              <a:buNone/>
            </a:pPr>
            <a:endParaRPr lang="de-DE" altLang="de-DE" sz="1800"/>
          </a:p>
        </p:txBody>
      </p:sp>
    </p:spTree>
    <p:extLst>
      <p:ext uri="{BB962C8B-B14F-4D97-AF65-F5344CB8AC3E}">
        <p14:creationId xmlns:p14="http://schemas.microsoft.com/office/powerpoint/2010/main" val="41624781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de-DE" altLang="de-DE">
                <a:effectLst/>
              </a:rPr>
              <a:t>Schlüssigkeit</a:t>
            </a:r>
          </a:p>
        </p:txBody>
      </p:sp>
      <p:sp>
        <p:nvSpPr>
          <p:cNvPr id="103427" name="Rectangle 3"/>
          <p:cNvSpPr>
            <a:spLocks noGrp="1" noChangeArrowheads="1"/>
          </p:cNvSpPr>
          <p:nvPr>
            <p:ph type="body" idx="1"/>
          </p:nvPr>
        </p:nvSpPr>
        <p:spPr/>
        <p:txBody>
          <a:bodyPr/>
          <a:lstStyle/>
          <a:p>
            <a:pPr eaLnBrk="1" hangingPunct="1">
              <a:buFont typeface="Wingdings" pitchFamily="2" charset="2"/>
              <a:buNone/>
              <a:defRPr/>
            </a:pPr>
            <a:endParaRPr lang="de-DE" dirty="0"/>
          </a:p>
          <a:p>
            <a:pPr eaLnBrk="1" hangingPunct="1">
              <a:buFont typeface="Wingdings" pitchFamily="2" charset="2"/>
              <a:buNone/>
              <a:defRPr/>
            </a:pPr>
            <a:r>
              <a:rPr lang="de-DE" dirty="0"/>
              <a:t>   </a:t>
            </a:r>
            <a:r>
              <a:rPr lang="de-DE" dirty="0">
                <a:effectLst/>
              </a:rPr>
              <a:t>Schlüssig dargelegt ist ein Anspruch, wenn eine Partei Tatsachen vorträgt, die – ihre Richtigkeit unterstellt – in Verbindung mit einem Rechtssatz geeignet sind, die geltend gemachte Rechtsfolge zu begründen. </a:t>
            </a:r>
          </a:p>
        </p:txBody>
      </p:sp>
    </p:spTree>
    <p:extLst>
      <p:ext uri="{BB962C8B-B14F-4D97-AF65-F5344CB8AC3E}">
        <p14:creationId xmlns:p14="http://schemas.microsoft.com/office/powerpoint/2010/main" val="75756674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de-DE" altLang="de-DE" sz="3200">
                <a:effectLst/>
              </a:rPr>
              <a:t>Einzelvollstreckung/Gesamtvollstreckung</a:t>
            </a:r>
          </a:p>
        </p:txBody>
      </p:sp>
      <p:sp>
        <p:nvSpPr>
          <p:cNvPr id="36867" name="Rectangle 3"/>
          <p:cNvSpPr>
            <a:spLocks noGrp="1" noChangeArrowheads="1"/>
          </p:cNvSpPr>
          <p:nvPr>
            <p:ph type="body" idx="1"/>
          </p:nvPr>
        </p:nvSpPr>
        <p:spPr/>
        <p:txBody>
          <a:bodyPr/>
          <a:lstStyle/>
          <a:p>
            <a:pPr eaLnBrk="1" hangingPunct="1">
              <a:buFont typeface="Wingdings" pitchFamily="2" charset="2"/>
              <a:buNone/>
            </a:pPr>
            <a:r>
              <a:rPr lang="de-DE" altLang="de-DE" dirty="0">
                <a:effectLst/>
              </a:rPr>
              <a:t>  </a:t>
            </a:r>
            <a:r>
              <a:rPr lang="de-DE" altLang="de-DE" sz="2400" i="1" dirty="0">
                <a:effectLst/>
              </a:rPr>
              <a:t>Prioritätsprinzip             Anteilige Befriedigung aller Gläubiger</a:t>
            </a:r>
          </a:p>
          <a:p>
            <a:pPr eaLnBrk="1" hangingPunct="1">
              <a:buFont typeface="Wingdings" pitchFamily="2" charset="2"/>
              <a:buNone/>
            </a:pPr>
            <a:r>
              <a:rPr lang="de-DE" altLang="de-DE" dirty="0">
                <a:effectLst/>
              </a:rPr>
              <a:t>        G 4                        </a:t>
            </a:r>
          </a:p>
          <a:p>
            <a:pPr eaLnBrk="1" hangingPunct="1">
              <a:buFont typeface="Wingdings" pitchFamily="2" charset="2"/>
              <a:buNone/>
            </a:pPr>
            <a:r>
              <a:rPr lang="de-DE" altLang="de-DE" dirty="0">
                <a:effectLst/>
              </a:rPr>
              <a:t>        G 3                         G 1                              G 2</a:t>
            </a:r>
          </a:p>
          <a:p>
            <a:pPr eaLnBrk="1" hangingPunct="1">
              <a:buFont typeface="Wingdings" pitchFamily="2" charset="2"/>
              <a:buNone/>
            </a:pPr>
            <a:r>
              <a:rPr lang="de-DE" altLang="de-DE" dirty="0">
                <a:effectLst/>
              </a:rPr>
              <a:t>        G 2</a:t>
            </a:r>
          </a:p>
          <a:p>
            <a:pPr eaLnBrk="1" hangingPunct="1">
              <a:buFont typeface="Wingdings" pitchFamily="2" charset="2"/>
              <a:buNone/>
            </a:pPr>
            <a:r>
              <a:rPr lang="de-DE" altLang="de-DE" dirty="0">
                <a:effectLst/>
              </a:rPr>
              <a:t>        G 1                          G 3                            G 4</a:t>
            </a:r>
          </a:p>
          <a:p>
            <a:pPr eaLnBrk="1" hangingPunct="1">
              <a:buFont typeface="Wingdings" pitchFamily="2" charset="2"/>
              <a:buNone/>
            </a:pPr>
            <a:r>
              <a:rPr lang="de-DE" altLang="de-DE" dirty="0">
                <a:effectLst/>
              </a:rPr>
              <a:t>                </a:t>
            </a:r>
          </a:p>
        </p:txBody>
      </p:sp>
      <p:sp>
        <p:nvSpPr>
          <p:cNvPr id="36868" name="Rectangle 4"/>
          <p:cNvSpPr>
            <a:spLocks noChangeArrowheads="1"/>
          </p:cNvSpPr>
          <p:nvPr/>
        </p:nvSpPr>
        <p:spPr bwMode="auto">
          <a:xfrm>
            <a:off x="1043608" y="5084763"/>
            <a:ext cx="1368152" cy="914400"/>
          </a:xfrm>
          <a:prstGeom prst="rect">
            <a:avLst/>
          </a:prstGeom>
          <a:solidFill>
            <a:schemeClr val="bg1"/>
          </a:solidFill>
          <a:ln w="9525">
            <a:solidFill>
              <a:schemeClr val="tx1"/>
            </a:solidFill>
            <a:miter lim="800000"/>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de-DE" altLang="de-DE" sz="1800" b="1" dirty="0"/>
              <a:t>Schuldner</a:t>
            </a:r>
          </a:p>
        </p:txBody>
      </p:sp>
      <p:sp>
        <p:nvSpPr>
          <p:cNvPr id="36869" name="Line 5"/>
          <p:cNvSpPr>
            <a:spLocks noChangeShapeType="1"/>
          </p:cNvSpPr>
          <p:nvPr/>
        </p:nvSpPr>
        <p:spPr bwMode="auto">
          <a:xfrm>
            <a:off x="1835150" y="2060575"/>
            <a:ext cx="0" cy="30241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870" name="Oval 6"/>
          <p:cNvSpPr>
            <a:spLocks noChangeArrowheads="1"/>
          </p:cNvSpPr>
          <p:nvPr/>
        </p:nvSpPr>
        <p:spPr bwMode="auto">
          <a:xfrm>
            <a:off x="5651500" y="3141663"/>
            <a:ext cx="914400" cy="914400"/>
          </a:xfrm>
          <a:prstGeom prst="ellipse">
            <a:avLst/>
          </a:prstGeom>
          <a:solidFill>
            <a:schemeClr val="bg1"/>
          </a:solidFill>
          <a:ln w="9525">
            <a:solidFill>
              <a:schemeClr val="tx1"/>
            </a:solidFill>
            <a:round/>
            <a:headEnd/>
            <a:tailEnd/>
          </a:ln>
          <a:effectLst/>
        </p:spPr>
        <p:txBody>
          <a:bodyPr wrap="none" anchor="ct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algn="ctr" eaLnBrk="1" hangingPunct="1">
              <a:spcBef>
                <a:spcPct val="0"/>
              </a:spcBef>
              <a:buClrTx/>
              <a:buSzTx/>
              <a:buFontTx/>
              <a:buNone/>
            </a:pPr>
            <a:r>
              <a:rPr lang="de-DE" altLang="de-DE" sz="1800" b="1" dirty="0" err="1"/>
              <a:t>Inso</a:t>
            </a:r>
            <a:r>
              <a:rPr lang="de-DE" altLang="de-DE" sz="1800" b="1" dirty="0"/>
              <a:t>-</a:t>
            </a:r>
          </a:p>
          <a:p>
            <a:pPr algn="ctr" eaLnBrk="1" hangingPunct="1">
              <a:spcBef>
                <a:spcPct val="0"/>
              </a:spcBef>
              <a:buClrTx/>
              <a:buSzTx/>
              <a:buFontTx/>
              <a:buNone/>
            </a:pPr>
            <a:r>
              <a:rPr lang="de-DE" altLang="de-DE" sz="1800" b="1" dirty="0"/>
              <a:t>Verw.</a:t>
            </a:r>
          </a:p>
        </p:txBody>
      </p:sp>
      <p:sp>
        <p:nvSpPr>
          <p:cNvPr id="36871" name="Line 7"/>
          <p:cNvSpPr>
            <a:spLocks noChangeShapeType="1"/>
          </p:cNvSpPr>
          <p:nvPr/>
        </p:nvSpPr>
        <p:spPr bwMode="auto">
          <a:xfrm flipV="1">
            <a:off x="4787900" y="3789363"/>
            <a:ext cx="720725" cy="3603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872" name="Line 8"/>
          <p:cNvSpPr>
            <a:spLocks noChangeShapeType="1"/>
          </p:cNvSpPr>
          <p:nvPr/>
        </p:nvSpPr>
        <p:spPr bwMode="auto">
          <a:xfrm>
            <a:off x="4716463" y="3068638"/>
            <a:ext cx="792162"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873" name="Line 9"/>
          <p:cNvSpPr>
            <a:spLocks noChangeShapeType="1"/>
          </p:cNvSpPr>
          <p:nvPr/>
        </p:nvSpPr>
        <p:spPr bwMode="auto">
          <a:xfrm flipH="1">
            <a:off x="6659563" y="3141663"/>
            <a:ext cx="1225550" cy="2159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6874" name="Line 10"/>
          <p:cNvSpPr>
            <a:spLocks noChangeShapeType="1"/>
          </p:cNvSpPr>
          <p:nvPr/>
        </p:nvSpPr>
        <p:spPr bwMode="auto">
          <a:xfrm flipH="1" flipV="1">
            <a:off x="6659563" y="3860800"/>
            <a:ext cx="1008062" cy="3603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7019686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de-DE" altLang="de-DE" sz="3200" dirty="0">
                <a:effectLst/>
              </a:rPr>
              <a:t>Rechtsbehelfe in der Zwangsvollstreckung</a:t>
            </a:r>
            <a:r>
              <a:rPr lang="de-DE" altLang="de-DE" sz="2400" dirty="0">
                <a:effectLst/>
              </a:rPr>
              <a:t> </a:t>
            </a:r>
            <a:br>
              <a:rPr lang="de-DE" altLang="de-DE" sz="2400" dirty="0">
                <a:effectLst/>
              </a:rPr>
            </a:br>
            <a:r>
              <a:rPr lang="de-DE" altLang="de-DE" sz="2400" dirty="0">
                <a:effectLst/>
              </a:rPr>
              <a:t>bei Geltendmachung von</a:t>
            </a:r>
            <a:endParaRPr lang="de-DE" altLang="de-DE" sz="3200" dirty="0">
              <a:effectLst/>
            </a:endParaRPr>
          </a:p>
        </p:txBody>
      </p:sp>
      <p:sp>
        <p:nvSpPr>
          <p:cNvPr id="37891" name="Rectangle 3"/>
          <p:cNvSpPr>
            <a:spLocks noGrp="1" noChangeArrowheads="1"/>
          </p:cNvSpPr>
          <p:nvPr>
            <p:ph type="body" sz="half" idx="1"/>
          </p:nvPr>
        </p:nvSpPr>
        <p:spPr/>
        <p:txBody>
          <a:bodyPr/>
          <a:lstStyle/>
          <a:p>
            <a:pPr eaLnBrk="1" hangingPunct="1">
              <a:lnSpc>
                <a:spcPct val="90000"/>
              </a:lnSpc>
            </a:pPr>
            <a:r>
              <a:rPr lang="de-DE" altLang="de-DE" dirty="0">
                <a:effectLst/>
              </a:rPr>
              <a:t>Verfahrensfehlern</a:t>
            </a:r>
          </a:p>
          <a:p>
            <a:pPr eaLnBrk="1" hangingPunct="1">
              <a:lnSpc>
                <a:spcPct val="90000"/>
              </a:lnSpc>
              <a:buFont typeface="Wingdings" pitchFamily="2" charset="2"/>
              <a:buNone/>
            </a:pPr>
            <a:endParaRPr lang="de-DE" altLang="de-DE" dirty="0">
              <a:effectLst/>
            </a:endParaRPr>
          </a:p>
          <a:p>
            <a:pPr eaLnBrk="1" hangingPunct="1">
              <a:lnSpc>
                <a:spcPct val="90000"/>
              </a:lnSpc>
              <a:buClr>
                <a:schemeClr val="tx1"/>
              </a:buClr>
            </a:pPr>
            <a:r>
              <a:rPr lang="de-DE" altLang="de-DE" sz="2000" dirty="0">
                <a:effectLst/>
              </a:rPr>
              <a:t>Erinnerung (§ 766 ZPO)</a:t>
            </a:r>
          </a:p>
          <a:p>
            <a:pPr eaLnBrk="1" hangingPunct="1">
              <a:lnSpc>
                <a:spcPct val="90000"/>
              </a:lnSpc>
              <a:buClr>
                <a:schemeClr val="tx1"/>
              </a:buClr>
            </a:pPr>
            <a:r>
              <a:rPr lang="de-DE" altLang="de-DE" sz="2000" dirty="0">
                <a:effectLst/>
              </a:rPr>
              <a:t>Sof. Beschwerde (§ 793 ZPO)</a:t>
            </a:r>
          </a:p>
          <a:p>
            <a:pPr eaLnBrk="1" hangingPunct="1">
              <a:lnSpc>
                <a:spcPct val="90000"/>
              </a:lnSpc>
              <a:buClr>
                <a:schemeClr val="tx1"/>
              </a:buClr>
            </a:pPr>
            <a:r>
              <a:rPr lang="de-DE" altLang="de-DE" sz="2000" dirty="0" err="1">
                <a:effectLst/>
              </a:rPr>
              <a:t>Grundbuchbeschw</a:t>
            </a:r>
            <a:r>
              <a:rPr lang="de-DE" altLang="de-DE" sz="2000" dirty="0">
                <a:effectLst/>
              </a:rPr>
              <a:t>.(§ 71 GBO)</a:t>
            </a:r>
          </a:p>
          <a:p>
            <a:pPr eaLnBrk="1" hangingPunct="1">
              <a:lnSpc>
                <a:spcPct val="90000"/>
              </a:lnSpc>
              <a:buClr>
                <a:schemeClr val="tx1"/>
              </a:buClr>
            </a:pPr>
            <a:r>
              <a:rPr lang="de-DE" altLang="de-DE" sz="2000" dirty="0" err="1">
                <a:effectLst/>
              </a:rPr>
              <a:t>Rpflerinnerung</a:t>
            </a:r>
            <a:r>
              <a:rPr lang="de-DE" altLang="de-DE" sz="2000" dirty="0">
                <a:effectLst/>
              </a:rPr>
              <a:t> (§ 11 II </a:t>
            </a:r>
            <a:r>
              <a:rPr lang="de-DE" altLang="de-DE" sz="2000" dirty="0" err="1">
                <a:effectLst/>
              </a:rPr>
              <a:t>RpflG</a:t>
            </a:r>
            <a:r>
              <a:rPr lang="de-DE" altLang="de-DE" sz="2000" dirty="0">
                <a:effectLst/>
              </a:rPr>
              <a:t>)</a:t>
            </a:r>
          </a:p>
          <a:p>
            <a:pPr eaLnBrk="1" hangingPunct="1">
              <a:lnSpc>
                <a:spcPct val="90000"/>
              </a:lnSpc>
              <a:buClr>
                <a:schemeClr val="tx1"/>
              </a:buClr>
            </a:pPr>
            <a:r>
              <a:rPr lang="de-DE" altLang="de-DE" sz="2000" dirty="0">
                <a:effectLst/>
              </a:rPr>
              <a:t>Vollstreckungsschutz (§ 765a ZPO)</a:t>
            </a:r>
          </a:p>
        </p:txBody>
      </p:sp>
      <p:sp>
        <p:nvSpPr>
          <p:cNvPr id="37892" name="Rectangle 4"/>
          <p:cNvSpPr>
            <a:spLocks noGrp="1" noChangeArrowheads="1"/>
          </p:cNvSpPr>
          <p:nvPr>
            <p:ph type="body" sz="half" idx="2"/>
          </p:nvPr>
        </p:nvSpPr>
        <p:spPr/>
        <p:txBody>
          <a:bodyPr/>
          <a:lstStyle/>
          <a:p>
            <a:pPr eaLnBrk="1" hangingPunct="1">
              <a:lnSpc>
                <a:spcPct val="90000"/>
              </a:lnSpc>
            </a:pPr>
            <a:r>
              <a:rPr lang="de-DE" altLang="de-DE">
                <a:effectLst/>
              </a:rPr>
              <a:t>Materiellen Einwendungen</a:t>
            </a:r>
          </a:p>
          <a:p>
            <a:pPr eaLnBrk="1" hangingPunct="1">
              <a:lnSpc>
                <a:spcPct val="90000"/>
              </a:lnSpc>
              <a:buFont typeface="Wingdings" pitchFamily="2" charset="2"/>
              <a:buNone/>
            </a:pPr>
            <a:endParaRPr lang="de-DE" altLang="de-DE">
              <a:effectLst/>
            </a:endParaRPr>
          </a:p>
          <a:p>
            <a:pPr eaLnBrk="1" hangingPunct="1">
              <a:lnSpc>
                <a:spcPct val="90000"/>
              </a:lnSpc>
              <a:buClr>
                <a:schemeClr val="tx1"/>
              </a:buClr>
            </a:pPr>
            <a:r>
              <a:rPr lang="de-DE" altLang="de-DE" sz="2000">
                <a:effectLst/>
              </a:rPr>
              <a:t>Vollstreckungsabwehrklage</a:t>
            </a:r>
          </a:p>
          <a:p>
            <a:pPr eaLnBrk="1" hangingPunct="1">
              <a:lnSpc>
                <a:spcPct val="90000"/>
              </a:lnSpc>
              <a:buClr>
                <a:schemeClr val="tx1"/>
              </a:buClr>
              <a:buFont typeface="Wingdings" pitchFamily="2" charset="2"/>
              <a:buNone/>
            </a:pPr>
            <a:r>
              <a:rPr lang="de-DE" altLang="de-DE" sz="2000">
                <a:effectLst/>
              </a:rPr>
              <a:t>    (§ 767 ZPO) </a:t>
            </a:r>
          </a:p>
          <a:p>
            <a:pPr eaLnBrk="1" hangingPunct="1">
              <a:lnSpc>
                <a:spcPct val="90000"/>
              </a:lnSpc>
              <a:buClr>
                <a:schemeClr val="tx1"/>
              </a:buClr>
            </a:pPr>
            <a:r>
              <a:rPr lang="de-DE" altLang="de-DE" sz="2000">
                <a:effectLst/>
              </a:rPr>
              <a:t>Drittwiderspruchsklage (§771 ZPO)</a:t>
            </a:r>
          </a:p>
          <a:p>
            <a:pPr eaLnBrk="1" hangingPunct="1">
              <a:lnSpc>
                <a:spcPct val="90000"/>
              </a:lnSpc>
              <a:buClr>
                <a:schemeClr val="tx1"/>
              </a:buClr>
            </a:pPr>
            <a:r>
              <a:rPr lang="de-DE" altLang="de-DE" sz="2000">
                <a:effectLst/>
              </a:rPr>
              <a:t>Klage auf vorzugsweise Befriedigung (§ 805 ZPO)</a:t>
            </a:r>
          </a:p>
          <a:p>
            <a:pPr eaLnBrk="1" hangingPunct="1">
              <a:lnSpc>
                <a:spcPct val="90000"/>
              </a:lnSpc>
              <a:buClr>
                <a:schemeClr val="tx1"/>
              </a:buClr>
            </a:pPr>
            <a:r>
              <a:rPr lang="de-DE" altLang="de-DE" sz="2000">
                <a:effectLst/>
              </a:rPr>
              <a:t>Klage auf Schadensersatz </a:t>
            </a:r>
          </a:p>
          <a:p>
            <a:pPr eaLnBrk="1" hangingPunct="1">
              <a:lnSpc>
                <a:spcPct val="90000"/>
              </a:lnSpc>
              <a:buClr>
                <a:schemeClr val="tx1"/>
              </a:buClr>
              <a:buFont typeface="Wingdings" pitchFamily="2" charset="2"/>
              <a:buNone/>
            </a:pPr>
            <a:r>
              <a:rPr lang="de-DE" altLang="de-DE" sz="2000">
                <a:effectLst/>
              </a:rPr>
              <a:t>    (§ 826 BGB)</a:t>
            </a:r>
          </a:p>
        </p:txBody>
      </p:sp>
    </p:spTree>
    <p:extLst>
      <p:ext uri="{BB962C8B-B14F-4D97-AF65-F5344CB8AC3E}">
        <p14:creationId xmlns:p14="http://schemas.microsoft.com/office/powerpoint/2010/main" val="14985813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27584" y="1582341"/>
            <a:ext cx="7488832" cy="2862322"/>
          </a:xfrm>
          <a:prstGeom prst="rect">
            <a:avLst/>
          </a:prstGeom>
        </p:spPr>
        <p:txBody>
          <a:bodyPr wrap="square">
            <a:spAutoFit/>
          </a:bodyPr>
          <a:lstStyle/>
          <a:p>
            <a:r>
              <a:rPr lang="de-DE" sz="2000" b="1" dirty="0"/>
              <a:t>Fall 19:</a:t>
            </a:r>
            <a:endParaRPr lang="de-DE" sz="2000" dirty="0"/>
          </a:p>
          <a:p>
            <a:r>
              <a:rPr lang="de-DE" sz="2000" dirty="0"/>
              <a:t>Mieter M hat gegen seinen Vermieter, der ihm den Strom abgestellt hatte, einen Titel erstritten mit folgendem Inhalt: „V wird verurteilt, die Wohnung des M in … die Strom- und Gasversorgung … unverzüglich wiederherzustellen und den M von Kostenforderungen der Stadtwerke für die Zeit von … bis … in Höhe von 1000 Euro freizustellen. Darüber hinaus ist V verpflichtet, M von zukünftigen Kostenforderungen wegen der Energieversorgung freizustellen.“</a:t>
            </a:r>
          </a:p>
          <a:p>
            <a:r>
              <a:rPr lang="de-DE" sz="2000" dirty="0"/>
              <a:t>Ist der Titel vollstreckbar?</a:t>
            </a:r>
          </a:p>
        </p:txBody>
      </p:sp>
    </p:spTree>
    <p:extLst>
      <p:ext uri="{BB962C8B-B14F-4D97-AF65-F5344CB8AC3E}">
        <p14:creationId xmlns:p14="http://schemas.microsoft.com/office/powerpoint/2010/main" val="266940417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defRPr/>
            </a:pPr>
            <a:r>
              <a:rPr lang="de-DE" sz="3600" dirty="0">
                <a:effectLst/>
              </a:rPr>
              <a:t>Vollstreckungsarten</a:t>
            </a:r>
            <a:r>
              <a:rPr lang="de-DE" dirty="0"/>
              <a:t> </a:t>
            </a:r>
            <a:r>
              <a:rPr lang="de-DE" sz="2400" dirty="0">
                <a:effectLst/>
              </a:rPr>
              <a:t>(1)</a:t>
            </a:r>
          </a:p>
        </p:txBody>
      </p:sp>
      <p:sp>
        <p:nvSpPr>
          <p:cNvPr id="38915" name="Rectangle 3"/>
          <p:cNvSpPr>
            <a:spLocks noGrp="1" noChangeArrowheads="1"/>
          </p:cNvSpPr>
          <p:nvPr>
            <p:ph type="body" idx="1"/>
          </p:nvPr>
        </p:nvSpPr>
        <p:spPr>
          <a:xfrm>
            <a:off x="468313" y="1812925"/>
            <a:ext cx="8229600" cy="4525963"/>
          </a:xfrm>
        </p:spPr>
        <p:txBody>
          <a:bodyPr/>
          <a:lstStyle/>
          <a:p>
            <a:pPr eaLnBrk="1" hangingPunct="1"/>
            <a:r>
              <a:rPr lang="de-DE" altLang="de-DE" sz="2800" u="sng">
                <a:effectLst/>
              </a:rPr>
              <a:t>Zwangsvollstreckung </a:t>
            </a:r>
            <a:r>
              <a:rPr lang="de-DE" altLang="de-DE" sz="2800" b="1" u="sng">
                <a:effectLst/>
              </a:rPr>
              <a:t>wegen</a:t>
            </a:r>
            <a:r>
              <a:rPr lang="de-DE" altLang="de-DE" sz="2800" u="sng">
                <a:effectLst/>
              </a:rPr>
              <a:t> Geldforderungen</a:t>
            </a:r>
          </a:p>
          <a:p>
            <a:pPr eaLnBrk="1" hangingPunct="1">
              <a:buFont typeface="Wingdings" pitchFamily="2" charset="2"/>
              <a:buNone/>
            </a:pPr>
            <a:r>
              <a:rPr lang="de-DE" altLang="de-DE" sz="2800" b="1">
                <a:effectLst/>
              </a:rPr>
              <a:t>                                    in</a:t>
            </a:r>
          </a:p>
          <a:p>
            <a:pPr eaLnBrk="1" hangingPunct="1">
              <a:buFont typeface="Wingdings" pitchFamily="2" charset="2"/>
              <a:buNone/>
            </a:pPr>
            <a:endParaRPr lang="de-DE" altLang="de-DE" sz="2800" b="1">
              <a:effectLst/>
            </a:endParaRPr>
          </a:p>
          <a:p>
            <a:pPr eaLnBrk="1" hangingPunct="1">
              <a:buFont typeface="Wingdings" pitchFamily="2" charset="2"/>
              <a:buNone/>
            </a:pPr>
            <a:r>
              <a:rPr lang="de-DE" altLang="de-DE" sz="2800" b="1">
                <a:effectLst/>
              </a:rPr>
              <a:t>bewegliches Vermögen    unbewegl.Vermögen</a:t>
            </a:r>
          </a:p>
          <a:p>
            <a:pPr eaLnBrk="1" hangingPunct="1">
              <a:buFont typeface="Wingdings" pitchFamily="2" charset="2"/>
              <a:buNone/>
            </a:pPr>
            <a:endParaRPr lang="de-DE" altLang="de-DE" sz="2800" b="1">
              <a:effectLst/>
            </a:endParaRPr>
          </a:p>
          <a:p>
            <a:pPr eaLnBrk="1" hangingPunct="1">
              <a:buFont typeface="Wingdings" pitchFamily="2" charset="2"/>
              <a:buNone/>
            </a:pPr>
            <a:r>
              <a:rPr lang="de-DE" altLang="de-DE" sz="2800" b="1">
                <a:effectLst/>
              </a:rPr>
              <a:t>Körperl.       Forderungen und</a:t>
            </a:r>
          </a:p>
          <a:p>
            <a:pPr eaLnBrk="1" hangingPunct="1">
              <a:buFont typeface="Wingdings" pitchFamily="2" charset="2"/>
              <a:buNone/>
            </a:pPr>
            <a:r>
              <a:rPr lang="de-DE" altLang="de-DE" sz="2800" b="1">
                <a:effectLst/>
              </a:rPr>
              <a:t>Sachen        andere VermRechte</a:t>
            </a:r>
          </a:p>
        </p:txBody>
      </p:sp>
      <p:sp>
        <p:nvSpPr>
          <p:cNvPr id="38916" name="Line 4"/>
          <p:cNvSpPr>
            <a:spLocks noChangeShapeType="1"/>
          </p:cNvSpPr>
          <p:nvPr/>
        </p:nvSpPr>
        <p:spPr bwMode="auto">
          <a:xfrm flipH="1">
            <a:off x="2700338" y="2565400"/>
            <a:ext cx="1439862"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17" name="Line 5"/>
          <p:cNvSpPr>
            <a:spLocks noChangeShapeType="1"/>
          </p:cNvSpPr>
          <p:nvPr/>
        </p:nvSpPr>
        <p:spPr bwMode="auto">
          <a:xfrm>
            <a:off x="4284663" y="2565400"/>
            <a:ext cx="2232025"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18" name="Line 6"/>
          <p:cNvSpPr>
            <a:spLocks noChangeShapeType="1"/>
          </p:cNvSpPr>
          <p:nvPr/>
        </p:nvSpPr>
        <p:spPr bwMode="auto">
          <a:xfrm flipH="1">
            <a:off x="1476375" y="3717031"/>
            <a:ext cx="1295400" cy="43269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8919" name="Line 7"/>
          <p:cNvSpPr>
            <a:spLocks noChangeShapeType="1"/>
          </p:cNvSpPr>
          <p:nvPr/>
        </p:nvSpPr>
        <p:spPr bwMode="auto">
          <a:xfrm>
            <a:off x="2916238" y="3717924"/>
            <a:ext cx="86360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420606619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defRPr/>
            </a:pPr>
            <a:r>
              <a:rPr lang="de-DE" sz="3600" dirty="0">
                <a:effectLst/>
              </a:rPr>
              <a:t>Vollstreckungsarten</a:t>
            </a:r>
            <a:r>
              <a:rPr lang="de-DE" dirty="0"/>
              <a:t> </a:t>
            </a:r>
            <a:r>
              <a:rPr lang="de-DE" sz="2000" dirty="0">
                <a:effectLst/>
              </a:rPr>
              <a:t>(2)</a:t>
            </a:r>
          </a:p>
        </p:txBody>
      </p:sp>
      <p:sp>
        <p:nvSpPr>
          <p:cNvPr id="39939" name="Rectangle 3"/>
          <p:cNvSpPr>
            <a:spLocks noGrp="1" noChangeArrowheads="1"/>
          </p:cNvSpPr>
          <p:nvPr>
            <p:ph type="body" idx="1"/>
          </p:nvPr>
        </p:nvSpPr>
        <p:spPr/>
        <p:txBody>
          <a:bodyPr/>
          <a:lstStyle/>
          <a:p>
            <a:pPr eaLnBrk="1" hangingPunct="1"/>
            <a:r>
              <a:rPr lang="de-DE" altLang="de-DE" sz="2800" u="sng" dirty="0">
                <a:effectLst/>
              </a:rPr>
              <a:t>Zwangsvollstreckung </a:t>
            </a:r>
            <a:r>
              <a:rPr lang="de-DE" altLang="de-DE" sz="2800" b="1" u="sng" dirty="0">
                <a:effectLst/>
              </a:rPr>
              <a:t>wegen </a:t>
            </a:r>
            <a:r>
              <a:rPr lang="de-DE" altLang="de-DE" sz="2800" u="sng" dirty="0">
                <a:effectLst/>
              </a:rPr>
              <a:t>anderer Titel</a:t>
            </a:r>
          </a:p>
          <a:p>
            <a:pPr eaLnBrk="1" hangingPunct="1">
              <a:buFont typeface="Wingdings" pitchFamily="2" charset="2"/>
              <a:buNone/>
            </a:pPr>
            <a:r>
              <a:rPr lang="de-DE" altLang="de-DE" sz="2800" b="1" dirty="0">
                <a:effectLst/>
              </a:rPr>
              <a:t>                                   auf</a:t>
            </a:r>
          </a:p>
          <a:p>
            <a:pPr eaLnBrk="1" hangingPunct="1">
              <a:buFont typeface="Wingdings" pitchFamily="2" charset="2"/>
              <a:buNone/>
            </a:pPr>
            <a:endParaRPr lang="de-DE" altLang="de-DE" sz="2800" b="1" dirty="0">
              <a:effectLst/>
            </a:endParaRPr>
          </a:p>
          <a:p>
            <a:pPr lvl="1" eaLnBrk="1" hangingPunct="1"/>
            <a:endParaRPr lang="de-DE" altLang="de-DE" sz="2400" b="1" dirty="0">
              <a:effectLst/>
            </a:endParaRPr>
          </a:p>
          <a:p>
            <a:pPr eaLnBrk="1" hangingPunct="1"/>
            <a:endParaRPr lang="de-DE" altLang="de-DE" sz="2800" u="sng" dirty="0">
              <a:effectLst/>
            </a:endParaRPr>
          </a:p>
          <a:p>
            <a:pPr eaLnBrk="1" hangingPunct="1">
              <a:buFont typeface="Wingdings" pitchFamily="2" charset="2"/>
              <a:buNone/>
            </a:pPr>
            <a:endParaRPr lang="de-DE" altLang="de-DE" sz="2800" dirty="0">
              <a:effectLst/>
            </a:endParaRPr>
          </a:p>
          <a:p>
            <a:pPr eaLnBrk="1" hangingPunct="1">
              <a:buFont typeface="Wingdings" pitchFamily="2" charset="2"/>
              <a:buNone/>
            </a:pPr>
            <a:r>
              <a:rPr lang="de-DE" altLang="de-DE" sz="2800" dirty="0">
                <a:effectLst/>
              </a:rPr>
              <a:t>Herausgabe  Handlung        Unterlassung Abgabe WE</a:t>
            </a:r>
          </a:p>
        </p:txBody>
      </p:sp>
      <p:sp>
        <p:nvSpPr>
          <p:cNvPr id="39940" name="Line 4"/>
          <p:cNvSpPr>
            <a:spLocks noChangeShapeType="1"/>
          </p:cNvSpPr>
          <p:nvPr/>
        </p:nvSpPr>
        <p:spPr bwMode="auto">
          <a:xfrm flipH="1">
            <a:off x="1476375" y="2701925"/>
            <a:ext cx="2735263" cy="20161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1" name="Line 5"/>
          <p:cNvSpPr>
            <a:spLocks noChangeShapeType="1"/>
          </p:cNvSpPr>
          <p:nvPr/>
        </p:nvSpPr>
        <p:spPr bwMode="auto">
          <a:xfrm flipH="1">
            <a:off x="3492500" y="2708275"/>
            <a:ext cx="719138" cy="187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2" name="Line 6"/>
          <p:cNvSpPr>
            <a:spLocks noChangeShapeType="1"/>
          </p:cNvSpPr>
          <p:nvPr/>
        </p:nvSpPr>
        <p:spPr bwMode="auto">
          <a:xfrm>
            <a:off x="4211638" y="2708275"/>
            <a:ext cx="1152525" cy="194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39943" name="Line 7"/>
          <p:cNvSpPr>
            <a:spLocks noChangeShapeType="1"/>
          </p:cNvSpPr>
          <p:nvPr/>
        </p:nvSpPr>
        <p:spPr bwMode="auto">
          <a:xfrm>
            <a:off x="4211638" y="2708275"/>
            <a:ext cx="3097212" cy="18732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37688932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r>
              <a:rPr lang="de-DE" altLang="de-DE" sz="3600">
                <a:effectLst/>
              </a:rPr>
              <a:t>Systematik des 8. Buchs </a:t>
            </a:r>
          </a:p>
        </p:txBody>
      </p:sp>
      <p:sp>
        <p:nvSpPr>
          <p:cNvPr id="40963" name="Rectangle 3"/>
          <p:cNvSpPr>
            <a:spLocks noGrp="1" noChangeArrowheads="1"/>
          </p:cNvSpPr>
          <p:nvPr>
            <p:ph type="body" idx="1"/>
          </p:nvPr>
        </p:nvSpPr>
        <p:spPr/>
        <p:txBody>
          <a:bodyPr/>
          <a:lstStyle/>
          <a:p>
            <a:pPr eaLnBrk="1" hangingPunct="1">
              <a:buFont typeface="Wingdings" pitchFamily="2" charset="2"/>
              <a:buNone/>
            </a:pPr>
            <a:r>
              <a:rPr lang="de-DE" altLang="de-DE" sz="2400" dirty="0">
                <a:effectLst/>
              </a:rPr>
              <a:t>Abschnitt 1: </a:t>
            </a:r>
            <a:r>
              <a:rPr lang="de-DE" altLang="de-DE" sz="2000" dirty="0">
                <a:effectLst/>
              </a:rPr>
              <a:t>Allgemeine Vorschriften                              §§ 704-802</a:t>
            </a:r>
          </a:p>
          <a:p>
            <a:pPr eaLnBrk="1" hangingPunct="1">
              <a:buFont typeface="Wingdings" pitchFamily="2" charset="2"/>
              <a:buNone/>
            </a:pPr>
            <a:endParaRPr lang="de-DE" altLang="de-DE" sz="2000" dirty="0">
              <a:effectLst/>
            </a:endParaRPr>
          </a:p>
          <a:p>
            <a:pPr eaLnBrk="1" hangingPunct="1">
              <a:buFont typeface="Wingdings" pitchFamily="2" charset="2"/>
              <a:buNone/>
            </a:pPr>
            <a:r>
              <a:rPr lang="de-DE" altLang="de-DE" sz="2400" dirty="0">
                <a:effectLst/>
              </a:rPr>
              <a:t>Abschnitt 2: </a:t>
            </a:r>
            <a:r>
              <a:rPr lang="de-DE" altLang="de-DE" sz="2000" dirty="0">
                <a:effectLst/>
              </a:rPr>
              <a:t>ZV wegen Geldforderungen                        §§ 802a-882h</a:t>
            </a:r>
          </a:p>
          <a:p>
            <a:pPr eaLnBrk="1" hangingPunct="1">
              <a:buFont typeface="Wingdings" pitchFamily="2" charset="2"/>
              <a:buNone/>
            </a:pPr>
            <a:endParaRPr lang="de-DE" altLang="de-DE" sz="2000" dirty="0">
              <a:effectLst/>
            </a:endParaRPr>
          </a:p>
          <a:p>
            <a:pPr eaLnBrk="1" hangingPunct="1">
              <a:buFont typeface="Wingdings" pitchFamily="2" charset="2"/>
              <a:buNone/>
            </a:pPr>
            <a:r>
              <a:rPr lang="de-DE" altLang="de-DE" sz="2400" dirty="0">
                <a:effectLst/>
              </a:rPr>
              <a:t>Abschnitt 3: </a:t>
            </a:r>
            <a:r>
              <a:rPr lang="de-DE" altLang="de-DE" sz="2000" dirty="0">
                <a:effectLst/>
              </a:rPr>
              <a:t>ZV zur Erwirkung v. Handeln oder</a:t>
            </a:r>
          </a:p>
          <a:p>
            <a:pPr eaLnBrk="1" hangingPunct="1">
              <a:buFont typeface="Wingdings" pitchFamily="2" charset="2"/>
              <a:buNone/>
            </a:pPr>
            <a:r>
              <a:rPr lang="de-DE" altLang="de-DE" sz="2000" dirty="0">
                <a:effectLst/>
              </a:rPr>
              <a:t>                   Unterlassen </a:t>
            </a:r>
            <a:r>
              <a:rPr lang="de-DE" altLang="de-DE" sz="2000" dirty="0" err="1">
                <a:effectLst/>
              </a:rPr>
              <a:t>u.der</a:t>
            </a:r>
            <a:r>
              <a:rPr lang="de-DE" altLang="de-DE" sz="2000" dirty="0">
                <a:effectLst/>
              </a:rPr>
              <a:t> Herausgabe von Sachen      §§ 883-898</a:t>
            </a:r>
          </a:p>
          <a:p>
            <a:pPr eaLnBrk="1" hangingPunct="1">
              <a:buFont typeface="Wingdings" pitchFamily="2" charset="2"/>
              <a:buNone/>
            </a:pPr>
            <a:endParaRPr lang="de-DE" altLang="de-DE" sz="2000" dirty="0">
              <a:effectLst/>
            </a:endParaRPr>
          </a:p>
          <a:p>
            <a:pPr eaLnBrk="1" hangingPunct="1">
              <a:buFont typeface="Wingdings" pitchFamily="2" charset="2"/>
              <a:buNone/>
            </a:pPr>
            <a:r>
              <a:rPr lang="de-DE" altLang="de-DE" sz="2400" dirty="0">
                <a:effectLst/>
              </a:rPr>
              <a:t>Abschnitt 4: </a:t>
            </a:r>
            <a:r>
              <a:rPr lang="de-DE" altLang="de-DE" sz="2000" dirty="0">
                <a:effectLst/>
              </a:rPr>
              <a:t>weggefallen</a:t>
            </a:r>
          </a:p>
          <a:p>
            <a:pPr eaLnBrk="1" hangingPunct="1">
              <a:buFont typeface="Wingdings" pitchFamily="2" charset="2"/>
              <a:buNone/>
            </a:pPr>
            <a:endParaRPr lang="de-DE" altLang="de-DE" sz="2000" dirty="0">
              <a:effectLst/>
            </a:endParaRPr>
          </a:p>
          <a:p>
            <a:pPr eaLnBrk="1" hangingPunct="1">
              <a:buFont typeface="Wingdings" pitchFamily="2" charset="2"/>
              <a:buNone/>
            </a:pPr>
            <a:r>
              <a:rPr lang="de-DE" altLang="de-DE" sz="2400" dirty="0">
                <a:effectLst/>
              </a:rPr>
              <a:t>Abschnitt 5: </a:t>
            </a:r>
            <a:r>
              <a:rPr lang="de-DE" altLang="de-DE" sz="2000" dirty="0">
                <a:effectLst/>
              </a:rPr>
              <a:t>Arrest und einstweilige Verfügung              §§ 916-945</a:t>
            </a:r>
          </a:p>
        </p:txBody>
      </p:sp>
    </p:spTree>
    <p:extLst>
      <p:ext uri="{BB962C8B-B14F-4D97-AF65-F5344CB8AC3E}">
        <p14:creationId xmlns:p14="http://schemas.microsoft.com/office/powerpoint/2010/main" val="133956756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de-DE" altLang="de-DE" sz="2800">
                <a:effectLst/>
              </a:rPr>
              <a:t>Abschnitt 1: Allgemeine Vorschriften §§ 704-802</a:t>
            </a:r>
          </a:p>
        </p:txBody>
      </p:sp>
      <p:sp>
        <p:nvSpPr>
          <p:cNvPr id="41987" name="Rectangle 3"/>
          <p:cNvSpPr>
            <a:spLocks noGrp="1" noChangeArrowheads="1"/>
          </p:cNvSpPr>
          <p:nvPr>
            <p:ph type="body" idx="1"/>
          </p:nvPr>
        </p:nvSpPr>
        <p:spPr/>
        <p:txBody>
          <a:bodyPr/>
          <a:lstStyle/>
          <a:p>
            <a:pPr eaLnBrk="1" hangingPunct="1"/>
            <a:r>
              <a:rPr lang="de-DE" altLang="de-DE" sz="2800">
                <a:effectLst/>
              </a:rPr>
              <a:t>Regelung des der Zwangsvollstreckung vorausgehenden Klauselverfahrens</a:t>
            </a:r>
          </a:p>
          <a:p>
            <a:pPr eaLnBrk="1" hangingPunct="1"/>
            <a:r>
              <a:rPr lang="de-DE" altLang="de-DE" sz="2800">
                <a:effectLst/>
              </a:rPr>
              <a:t>Regelung der Voraussetzungen der Zwangsvoll-streckung, die für alle Vollstreckungsarten gelten</a:t>
            </a:r>
          </a:p>
          <a:p>
            <a:pPr eaLnBrk="1" hangingPunct="1"/>
            <a:r>
              <a:rPr lang="de-DE" altLang="de-DE" sz="2800">
                <a:effectLst/>
              </a:rPr>
              <a:t>Regelung der Rechtsbehelfe in der Zwangs-vollstreckung</a:t>
            </a:r>
          </a:p>
          <a:p>
            <a:pPr eaLnBrk="1" hangingPunct="1"/>
            <a:r>
              <a:rPr lang="de-DE" altLang="de-DE" sz="2800">
                <a:effectLst/>
              </a:rPr>
              <a:t>Kostenregelung</a:t>
            </a:r>
          </a:p>
        </p:txBody>
      </p:sp>
    </p:spTree>
    <p:extLst>
      <p:ext uri="{BB962C8B-B14F-4D97-AF65-F5344CB8AC3E}">
        <p14:creationId xmlns:p14="http://schemas.microsoft.com/office/powerpoint/2010/main" val="408247876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de-DE" altLang="de-DE" sz="2800">
                <a:effectLst/>
              </a:rPr>
              <a:t>Abschnitt 2: ZV wegen Geldforderungen</a:t>
            </a:r>
          </a:p>
        </p:txBody>
      </p:sp>
      <p:sp>
        <p:nvSpPr>
          <p:cNvPr id="43011" name="Rectangle 3"/>
          <p:cNvSpPr>
            <a:spLocks noGrp="1" noChangeArrowheads="1"/>
          </p:cNvSpPr>
          <p:nvPr>
            <p:ph type="body" idx="1"/>
          </p:nvPr>
        </p:nvSpPr>
        <p:spPr/>
        <p:txBody>
          <a:bodyPr/>
          <a:lstStyle/>
          <a:p>
            <a:pPr marL="609600" indent="-609600" eaLnBrk="1" hangingPunct="1">
              <a:lnSpc>
                <a:spcPct val="90000"/>
              </a:lnSpc>
              <a:buClr>
                <a:schemeClr val="tx1"/>
              </a:buClr>
              <a:buFontTx/>
              <a:buNone/>
            </a:pPr>
            <a:r>
              <a:rPr lang="de-DE" altLang="de-DE" sz="2400" dirty="0">
                <a:effectLst/>
              </a:rPr>
              <a:t>Titel 1: Allgemeine Vorschriften              §§ 802a-802l</a:t>
            </a:r>
            <a:r>
              <a:rPr lang="de-DE" altLang="de-DE" sz="2400" b="1" dirty="0">
                <a:effectLst/>
              </a:rPr>
              <a:t>  </a:t>
            </a:r>
          </a:p>
          <a:p>
            <a:pPr marL="609600" indent="-609600" eaLnBrk="1" hangingPunct="1">
              <a:lnSpc>
                <a:spcPct val="90000"/>
              </a:lnSpc>
              <a:buClr>
                <a:schemeClr val="tx1"/>
              </a:buClr>
              <a:buFontTx/>
              <a:buNone/>
            </a:pPr>
            <a:r>
              <a:rPr lang="de-DE" altLang="de-DE" sz="2400" dirty="0">
                <a:effectLst/>
              </a:rPr>
              <a:t>Titel 2: ZV </a:t>
            </a:r>
            <a:r>
              <a:rPr lang="de-DE" altLang="de-DE" sz="2400" b="1" dirty="0">
                <a:effectLst/>
              </a:rPr>
              <a:t>in</a:t>
            </a:r>
            <a:r>
              <a:rPr lang="de-DE" altLang="de-DE" sz="2400" dirty="0">
                <a:effectLst/>
              </a:rPr>
              <a:t> das </a:t>
            </a:r>
            <a:r>
              <a:rPr lang="de-DE" altLang="de-DE" sz="2400" dirty="0" err="1">
                <a:effectLst/>
              </a:rPr>
              <a:t>bew</a:t>
            </a:r>
            <a:r>
              <a:rPr lang="de-DE" altLang="de-DE" sz="2400" dirty="0">
                <a:effectLst/>
              </a:rPr>
              <a:t>. Vermögen            §§ 803-863</a:t>
            </a:r>
          </a:p>
          <a:p>
            <a:pPr marL="609600" indent="-609600" eaLnBrk="1" hangingPunct="1">
              <a:lnSpc>
                <a:spcPct val="90000"/>
              </a:lnSpc>
              <a:buClr>
                <a:schemeClr val="tx1"/>
              </a:buClr>
              <a:buFontTx/>
              <a:buNone/>
            </a:pPr>
            <a:r>
              <a:rPr lang="de-DE" altLang="de-DE" sz="2400" dirty="0">
                <a:effectLst/>
              </a:rPr>
              <a:t>UT1.  Allgemeine Vorschriften                 §§ 803-807</a:t>
            </a:r>
          </a:p>
          <a:p>
            <a:pPr marL="609600" indent="-609600" eaLnBrk="1" hangingPunct="1">
              <a:lnSpc>
                <a:spcPct val="90000"/>
              </a:lnSpc>
              <a:buFont typeface="Wingdings" pitchFamily="2" charset="2"/>
              <a:buNone/>
            </a:pPr>
            <a:r>
              <a:rPr lang="de-DE" altLang="de-DE" sz="2400" dirty="0">
                <a:effectLst/>
              </a:rPr>
              <a:t>UT2.  ZV in körperliche Sachen                §§ 808-827</a:t>
            </a:r>
          </a:p>
          <a:p>
            <a:pPr marL="609600" indent="-609600" eaLnBrk="1" hangingPunct="1">
              <a:lnSpc>
                <a:spcPct val="90000"/>
              </a:lnSpc>
              <a:buFont typeface="Wingdings" pitchFamily="2" charset="2"/>
              <a:buNone/>
            </a:pPr>
            <a:r>
              <a:rPr lang="de-DE" altLang="de-DE" sz="2400" dirty="0">
                <a:effectLst/>
              </a:rPr>
              <a:t>UT3.  ZV in Ford./andere </a:t>
            </a:r>
            <a:r>
              <a:rPr lang="de-DE" altLang="de-DE" sz="2400" dirty="0" err="1">
                <a:effectLst/>
              </a:rPr>
              <a:t>Verm´rechte</a:t>
            </a:r>
            <a:r>
              <a:rPr lang="de-DE" altLang="de-DE" sz="2400" dirty="0">
                <a:effectLst/>
              </a:rPr>
              <a:t>   §§ 828-863</a:t>
            </a:r>
          </a:p>
          <a:p>
            <a:pPr marL="609600" indent="-609600" eaLnBrk="1" hangingPunct="1">
              <a:lnSpc>
                <a:spcPct val="90000"/>
              </a:lnSpc>
              <a:buFont typeface="Wingdings" pitchFamily="2" charset="2"/>
              <a:buNone/>
            </a:pPr>
            <a:r>
              <a:rPr lang="de-DE" altLang="de-DE" sz="2400" dirty="0">
                <a:effectLst/>
              </a:rPr>
              <a:t>Titel 3:  ZV in das </a:t>
            </a:r>
            <a:r>
              <a:rPr lang="de-DE" altLang="de-DE" sz="2400" dirty="0" err="1">
                <a:effectLst/>
              </a:rPr>
              <a:t>unbew</a:t>
            </a:r>
            <a:r>
              <a:rPr lang="de-DE" altLang="de-DE" sz="2400" dirty="0">
                <a:effectLst/>
              </a:rPr>
              <a:t>. Vermögen       §§ 864-871/ZVG</a:t>
            </a:r>
          </a:p>
          <a:p>
            <a:pPr marL="609600" indent="-609600" eaLnBrk="1" hangingPunct="1">
              <a:lnSpc>
                <a:spcPct val="90000"/>
              </a:lnSpc>
              <a:buFont typeface="Wingdings" pitchFamily="2" charset="2"/>
              <a:buNone/>
            </a:pPr>
            <a:r>
              <a:rPr lang="de-DE" altLang="de-DE" sz="2400" dirty="0">
                <a:effectLst/>
              </a:rPr>
              <a:t>Titel 4: Verteilungsverfahren                    §§ 872-882</a:t>
            </a:r>
          </a:p>
          <a:p>
            <a:pPr marL="609600" indent="-609600" eaLnBrk="1" hangingPunct="1">
              <a:lnSpc>
                <a:spcPct val="90000"/>
              </a:lnSpc>
              <a:buFont typeface="Wingdings" pitchFamily="2" charset="2"/>
              <a:buNone/>
            </a:pPr>
            <a:r>
              <a:rPr lang="de-DE" altLang="de-DE" sz="2400" dirty="0">
                <a:effectLst/>
              </a:rPr>
              <a:t>Titel 5: ZV gegen jur. Pers. des ÖR           § 882a</a:t>
            </a:r>
          </a:p>
          <a:p>
            <a:pPr marL="609600" indent="-609600" eaLnBrk="1" hangingPunct="1">
              <a:lnSpc>
                <a:spcPct val="90000"/>
              </a:lnSpc>
              <a:buFont typeface="Wingdings" pitchFamily="2" charset="2"/>
              <a:buNone/>
            </a:pPr>
            <a:r>
              <a:rPr lang="de-DE" altLang="de-DE" sz="2400" dirty="0">
                <a:effectLst/>
              </a:rPr>
              <a:t>Titel 6: Schuldnerverzeichnis                    §§ 882b-882h</a:t>
            </a:r>
          </a:p>
        </p:txBody>
      </p:sp>
    </p:spTree>
    <p:extLst>
      <p:ext uri="{BB962C8B-B14F-4D97-AF65-F5344CB8AC3E}">
        <p14:creationId xmlns:p14="http://schemas.microsoft.com/office/powerpoint/2010/main" val="3081474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defRPr/>
            </a:pPr>
            <a:r>
              <a:rPr lang="de-DE" sz="3200" dirty="0">
                <a:effectLst/>
              </a:rPr>
              <a:t>Zwangsvollstreckungsvoraussetzungen</a:t>
            </a:r>
            <a:r>
              <a:rPr lang="de-DE" sz="3200" dirty="0"/>
              <a:t> </a:t>
            </a:r>
            <a:r>
              <a:rPr lang="de-DE" sz="2400" dirty="0">
                <a:effectLst/>
              </a:rPr>
              <a:t>(1)</a:t>
            </a:r>
            <a:br>
              <a:rPr lang="de-DE" sz="2400" dirty="0">
                <a:effectLst/>
              </a:rPr>
            </a:br>
            <a:endParaRPr lang="de-DE" sz="2400" i="1" dirty="0">
              <a:effectLst/>
            </a:endParaRPr>
          </a:p>
        </p:txBody>
      </p:sp>
      <p:sp>
        <p:nvSpPr>
          <p:cNvPr id="55299" name="Rectangle 3"/>
          <p:cNvSpPr>
            <a:spLocks noGrp="1" noChangeArrowheads="1"/>
          </p:cNvSpPr>
          <p:nvPr>
            <p:ph type="body" idx="1"/>
          </p:nvPr>
        </p:nvSpPr>
        <p:spPr/>
        <p:txBody>
          <a:bodyPr/>
          <a:lstStyle/>
          <a:p>
            <a:pPr marL="609600" indent="-609600" eaLnBrk="1" hangingPunct="1">
              <a:lnSpc>
                <a:spcPct val="80000"/>
              </a:lnSpc>
              <a:buClr>
                <a:schemeClr val="tx1"/>
              </a:buClr>
              <a:buFont typeface="Wingdings" pitchFamily="2" charset="2"/>
              <a:buAutoNum type="arabicPeriod"/>
              <a:defRPr/>
            </a:pPr>
            <a:r>
              <a:rPr lang="de-DE" i="1" dirty="0">
                <a:effectLst/>
              </a:rPr>
              <a:t>Allgemeine Verfahrensvoraussetzungen</a:t>
            </a:r>
          </a:p>
          <a:p>
            <a:pPr marL="609600" indent="-609600" eaLnBrk="1" hangingPunct="1">
              <a:lnSpc>
                <a:spcPct val="80000"/>
              </a:lnSpc>
              <a:buClr>
                <a:schemeClr val="tx1"/>
              </a:buClr>
              <a:defRPr/>
            </a:pPr>
            <a:r>
              <a:rPr lang="de-DE" sz="2400" dirty="0">
                <a:effectLst/>
              </a:rPr>
              <a:t>Deutsche Gerichtsbarkeit</a:t>
            </a:r>
          </a:p>
          <a:p>
            <a:pPr marL="609600" indent="-609600" eaLnBrk="1" hangingPunct="1">
              <a:lnSpc>
                <a:spcPct val="80000"/>
              </a:lnSpc>
              <a:defRPr/>
            </a:pPr>
            <a:r>
              <a:rPr lang="de-DE" sz="2400" dirty="0">
                <a:effectLst/>
              </a:rPr>
              <a:t>Zulässigkeit des Rechtsweges</a:t>
            </a:r>
          </a:p>
          <a:p>
            <a:pPr marL="609600" indent="-609600" eaLnBrk="1" hangingPunct="1">
              <a:lnSpc>
                <a:spcPct val="80000"/>
              </a:lnSpc>
              <a:defRPr/>
            </a:pPr>
            <a:r>
              <a:rPr lang="de-DE" sz="2400" dirty="0">
                <a:effectLst/>
              </a:rPr>
              <a:t>Ordnungsgemäßer Vollstreckungsantrag</a:t>
            </a:r>
          </a:p>
          <a:p>
            <a:pPr marL="609600" indent="-609600" eaLnBrk="1" hangingPunct="1">
              <a:lnSpc>
                <a:spcPct val="80000"/>
              </a:lnSpc>
              <a:defRPr/>
            </a:pPr>
            <a:r>
              <a:rPr lang="de-DE" sz="2400" dirty="0">
                <a:effectLst/>
              </a:rPr>
              <a:t>Funktionell, örtlich und sachlich zuständiges Vollstreckungsorgan</a:t>
            </a:r>
          </a:p>
          <a:p>
            <a:pPr marL="609600" indent="-609600" eaLnBrk="1" hangingPunct="1">
              <a:lnSpc>
                <a:spcPct val="80000"/>
              </a:lnSpc>
              <a:defRPr/>
            </a:pPr>
            <a:r>
              <a:rPr lang="de-DE" sz="2400" dirty="0">
                <a:effectLst/>
              </a:rPr>
              <a:t>Parteifähigkeit von Gläubiger/Schuldner</a:t>
            </a:r>
          </a:p>
          <a:p>
            <a:pPr marL="609600" indent="-609600" eaLnBrk="1" hangingPunct="1">
              <a:lnSpc>
                <a:spcPct val="80000"/>
              </a:lnSpc>
              <a:defRPr/>
            </a:pPr>
            <a:r>
              <a:rPr lang="de-DE" sz="2400" dirty="0">
                <a:effectLst/>
              </a:rPr>
              <a:t>Prozessfähigkeit von Gl und </a:t>
            </a:r>
            <a:r>
              <a:rPr lang="de-DE" sz="2400" dirty="0" err="1">
                <a:effectLst/>
              </a:rPr>
              <a:t>Sch</a:t>
            </a:r>
            <a:endParaRPr lang="de-DE" sz="2400" dirty="0">
              <a:effectLst/>
            </a:endParaRPr>
          </a:p>
          <a:p>
            <a:pPr marL="609600" indent="-609600" eaLnBrk="1" hangingPunct="1">
              <a:lnSpc>
                <a:spcPct val="80000"/>
              </a:lnSpc>
              <a:defRPr/>
            </a:pPr>
            <a:r>
              <a:rPr lang="de-DE" sz="2400" dirty="0">
                <a:effectLst/>
              </a:rPr>
              <a:t>(</a:t>
            </a:r>
            <a:r>
              <a:rPr lang="de-DE" sz="2400" dirty="0" err="1">
                <a:effectLst/>
              </a:rPr>
              <a:t>ggf</a:t>
            </a:r>
            <a:r>
              <a:rPr lang="de-DE" sz="2400" dirty="0">
                <a:effectLst/>
              </a:rPr>
              <a:t>) Vollmacht</a:t>
            </a:r>
          </a:p>
          <a:p>
            <a:pPr marL="609600" indent="-609600" eaLnBrk="1" hangingPunct="1">
              <a:lnSpc>
                <a:spcPct val="80000"/>
              </a:lnSpc>
              <a:defRPr/>
            </a:pPr>
            <a:r>
              <a:rPr lang="de-DE" sz="2400" dirty="0">
                <a:effectLst/>
              </a:rPr>
              <a:t>(</a:t>
            </a:r>
            <a:r>
              <a:rPr lang="de-DE" sz="2400" dirty="0" err="1">
                <a:effectLst/>
              </a:rPr>
              <a:t>ggf</a:t>
            </a:r>
            <a:r>
              <a:rPr lang="de-DE" sz="2400" dirty="0">
                <a:effectLst/>
              </a:rPr>
              <a:t>) Postulationsfähigkeit</a:t>
            </a:r>
          </a:p>
          <a:p>
            <a:pPr marL="609600" indent="-609600" eaLnBrk="1" hangingPunct="1">
              <a:lnSpc>
                <a:spcPct val="80000"/>
              </a:lnSpc>
              <a:defRPr/>
            </a:pPr>
            <a:r>
              <a:rPr lang="de-DE" sz="2400" dirty="0">
                <a:effectLst/>
              </a:rPr>
              <a:t>Verfahrensführungsbefugnis</a:t>
            </a:r>
          </a:p>
          <a:p>
            <a:pPr marL="609600" indent="-609600" eaLnBrk="1" hangingPunct="1">
              <a:lnSpc>
                <a:spcPct val="80000"/>
              </a:lnSpc>
              <a:defRPr/>
            </a:pPr>
            <a:r>
              <a:rPr lang="de-DE" sz="2400" dirty="0">
                <a:effectLst/>
              </a:rPr>
              <a:t>Rechtsschutzinteresse</a:t>
            </a:r>
          </a:p>
          <a:p>
            <a:pPr marL="609600" indent="-609600" eaLnBrk="1" hangingPunct="1">
              <a:lnSpc>
                <a:spcPct val="80000"/>
              </a:lnSpc>
              <a:defRPr/>
            </a:pPr>
            <a:endParaRPr lang="de-DE" sz="2400" dirty="0"/>
          </a:p>
        </p:txBody>
      </p:sp>
    </p:spTree>
    <p:extLst>
      <p:ext uri="{BB962C8B-B14F-4D97-AF65-F5344CB8AC3E}">
        <p14:creationId xmlns:p14="http://schemas.microsoft.com/office/powerpoint/2010/main" val="248591062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defRPr/>
            </a:pPr>
            <a:r>
              <a:rPr lang="de-DE" sz="3200" dirty="0">
                <a:effectLst/>
              </a:rPr>
              <a:t>Zwangsvollstreckungsvoraussetzungen</a:t>
            </a:r>
            <a:r>
              <a:rPr lang="de-DE" sz="3200" dirty="0"/>
              <a:t> </a:t>
            </a:r>
            <a:r>
              <a:rPr lang="de-DE" sz="2400" dirty="0">
                <a:effectLst/>
              </a:rPr>
              <a:t>(2)</a:t>
            </a:r>
            <a:endParaRPr lang="de-DE" sz="2400" i="1" dirty="0">
              <a:effectLst/>
            </a:endParaRPr>
          </a:p>
        </p:txBody>
      </p:sp>
      <p:sp>
        <p:nvSpPr>
          <p:cNvPr id="45059" name="Rectangle 3"/>
          <p:cNvSpPr>
            <a:spLocks noGrp="1" noChangeArrowheads="1"/>
          </p:cNvSpPr>
          <p:nvPr>
            <p:ph type="body" idx="1"/>
          </p:nvPr>
        </p:nvSpPr>
        <p:spPr/>
        <p:txBody>
          <a:bodyPr/>
          <a:lstStyle/>
          <a:p>
            <a:pPr eaLnBrk="1" hangingPunct="1">
              <a:buFont typeface="Wingdings" pitchFamily="2" charset="2"/>
              <a:buNone/>
            </a:pPr>
            <a:r>
              <a:rPr lang="de-DE" altLang="de-DE" sz="2800" i="1">
                <a:effectLst/>
              </a:rPr>
              <a:t>2. Allgemeine Vollstreckungsvoraussetzungen</a:t>
            </a:r>
            <a:endParaRPr lang="de-DE" altLang="de-DE" sz="2800">
              <a:effectLst/>
            </a:endParaRPr>
          </a:p>
          <a:p>
            <a:pPr eaLnBrk="1" hangingPunct="1"/>
            <a:r>
              <a:rPr lang="de-DE" altLang="de-DE">
                <a:effectLst/>
              </a:rPr>
              <a:t>Vollstreckungstitel</a:t>
            </a:r>
          </a:p>
          <a:p>
            <a:pPr eaLnBrk="1" hangingPunct="1"/>
            <a:r>
              <a:rPr lang="de-DE" altLang="de-DE">
                <a:effectLst/>
              </a:rPr>
              <a:t>Vollstreckungsklausel</a:t>
            </a:r>
          </a:p>
          <a:p>
            <a:pPr eaLnBrk="1" hangingPunct="1"/>
            <a:r>
              <a:rPr lang="de-DE" altLang="de-DE">
                <a:effectLst/>
              </a:rPr>
              <a:t>Zustellung des Titels</a:t>
            </a:r>
          </a:p>
          <a:p>
            <a:pPr eaLnBrk="1" hangingPunct="1">
              <a:buFont typeface="Wingdings" pitchFamily="2" charset="2"/>
              <a:buNone/>
            </a:pPr>
            <a:endParaRPr lang="de-DE" altLang="de-DE">
              <a:effectLst/>
            </a:endParaRPr>
          </a:p>
          <a:p>
            <a:pPr eaLnBrk="1" hangingPunct="1">
              <a:buFont typeface="Wingdings" pitchFamily="2" charset="2"/>
              <a:buNone/>
            </a:pPr>
            <a:r>
              <a:rPr lang="de-DE" altLang="de-DE" sz="2800" i="1">
                <a:effectLst/>
              </a:rPr>
              <a:t>3. Besondere Vollstreckungsvoraussetzungen</a:t>
            </a:r>
          </a:p>
          <a:p>
            <a:pPr eaLnBrk="1" hangingPunct="1">
              <a:buFont typeface="Wingdings" pitchFamily="2" charset="2"/>
              <a:buNone/>
            </a:pPr>
            <a:endParaRPr lang="de-DE" altLang="de-DE" sz="2800" i="1">
              <a:effectLst/>
            </a:endParaRPr>
          </a:p>
          <a:p>
            <a:pPr eaLnBrk="1" hangingPunct="1">
              <a:buFont typeface="Wingdings" pitchFamily="2" charset="2"/>
              <a:buNone/>
            </a:pPr>
            <a:r>
              <a:rPr lang="de-DE" altLang="de-DE" sz="2800" i="1">
                <a:effectLst/>
              </a:rPr>
              <a:t>4. Keine Vollstreckungshindernisse</a:t>
            </a:r>
          </a:p>
          <a:p>
            <a:pPr eaLnBrk="1" hangingPunct="1">
              <a:buFont typeface="Wingdings" pitchFamily="2" charset="2"/>
              <a:buNone/>
            </a:pPr>
            <a:endParaRPr lang="de-DE" altLang="de-DE">
              <a:effectLst/>
            </a:endParaRPr>
          </a:p>
        </p:txBody>
      </p:sp>
    </p:spTree>
    <p:extLst>
      <p:ext uri="{BB962C8B-B14F-4D97-AF65-F5344CB8AC3E}">
        <p14:creationId xmlns:p14="http://schemas.microsoft.com/office/powerpoint/2010/main" val="349784851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de-DE" altLang="de-DE">
                <a:effectLst/>
              </a:rPr>
              <a:t>PKH-Verfahren</a:t>
            </a:r>
          </a:p>
        </p:txBody>
      </p:sp>
      <p:sp>
        <p:nvSpPr>
          <p:cNvPr id="6147" name="Rectangle 3"/>
          <p:cNvSpPr>
            <a:spLocks noGrp="1" noChangeArrowheads="1"/>
          </p:cNvSpPr>
          <p:nvPr>
            <p:ph type="body" idx="1"/>
          </p:nvPr>
        </p:nvSpPr>
        <p:spPr/>
        <p:txBody>
          <a:bodyPr/>
          <a:lstStyle/>
          <a:p>
            <a:pPr eaLnBrk="1" hangingPunct="1"/>
            <a:r>
              <a:rPr lang="de-DE" altLang="de-DE">
                <a:effectLst/>
              </a:rPr>
              <a:t>Antragssteller ist unter Berücksichtigung seiner Einkommens- und Vermögens-verhältnisse mittellos</a:t>
            </a:r>
          </a:p>
          <a:p>
            <a:pPr eaLnBrk="1" hangingPunct="1"/>
            <a:r>
              <a:rPr lang="de-DE" altLang="de-DE">
                <a:effectLst/>
              </a:rPr>
              <a:t>Die beabsichtigte Klage hat hinreichende Aussicht auf Erfolg und ist nicht mutwillig</a:t>
            </a:r>
          </a:p>
        </p:txBody>
      </p:sp>
    </p:spTree>
    <p:extLst>
      <p:ext uri="{BB962C8B-B14F-4D97-AF65-F5344CB8AC3E}">
        <p14:creationId xmlns:p14="http://schemas.microsoft.com/office/powerpoint/2010/main" val="36139512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pPr eaLnBrk="1" hangingPunct="1"/>
            <a:r>
              <a:rPr lang="de-DE" altLang="de-DE" sz="3600">
                <a:effectLst/>
              </a:rPr>
              <a:t>Die Vollstreckungstitel</a:t>
            </a:r>
          </a:p>
        </p:txBody>
      </p:sp>
      <p:graphicFrame>
        <p:nvGraphicFramePr>
          <p:cNvPr id="58371" name="Group 3"/>
          <p:cNvGraphicFramePr>
            <a:graphicFrameLocks noGrp="1"/>
          </p:cNvGraphicFramePr>
          <p:nvPr>
            <p:ph idx="1"/>
            <p:extLst>
              <p:ext uri="{D42A27DB-BD31-4B8C-83A1-F6EECF244321}">
                <p14:modId xmlns:p14="http://schemas.microsoft.com/office/powerpoint/2010/main" val="2071328775"/>
              </p:ext>
            </p:extLst>
          </p:nvPr>
        </p:nvGraphicFramePr>
        <p:xfrm>
          <a:off x="457200" y="1600200"/>
          <a:ext cx="8229600" cy="4614863"/>
        </p:xfrm>
        <a:graphic>
          <a:graphicData uri="http://schemas.openxmlformats.org/drawingml/2006/table">
            <a:tbl>
              <a:tblPr/>
              <a:tblGrid>
                <a:gridCol w="2743200">
                  <a:extLst>
                    <a:ext uri="{9D8B030D-6E8A-4147-A177-3AD203B41FA5}">
                      <a16:colId xmlns:a16="http://schemas.microsoft.com/office/drawing/2014/main" val="20000"/>
                    </a:ext>
                  </a:extLst>
                </a:gridCol>
                <a:gridCol w="27432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tblGrid>
              <a:tr h="4614863">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1" i="0" u="none" strike="noStrike" cap="none" normalizeH="0" baseline="0" dirty="0">
                          <a:ln>
                            <a:noFill/>
                          </a:ln>
                          <a:solidFill>
                            <a:schemeClr val="tx1"/>
                          </a:solidFill>
                          <a:effectLst/>
                          <a:latin typeface="Arial" charset="0"/>
                        </a:rPr>
                        <a:t>Endurteile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0" i="0" u="none" strike="noStrike" cap="none" normalizeH="0" baseline="0" dirty="0">
                          <a:ln>
                            <a:noFill/>
                          </a:ln>
                          <a:solidFill>
                            <a:schemeClr val="tx1"/>
                          </a:solidFill>
                          <a:effectLst/>
                          <a:latin typeface="Arial" charset="0"/>
                        </a:rPr>
                        <a:t>§ 704</a:t>
                      </a:r>
                    </a:p>
                  </a:txBody>
                  <a:tcPr marT="45722" marB="4572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1" i="0" u="none" strike="noStrike" cap="none" normalizeH="0" baseline="0" dirty="0">
                          <a:ln>
                            <a:noFill/>
                          </a:ln>
                          <a:solidFill>
                            <a:schemeClr val="tx1"/>
                          </a:solidFill>
                          <a:effectLst/>
                          <a:latin typeface="Arial" charset="0"/>
                        </a:rPr>
                        <a:t>Andere ZPO-Titel</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0" i="0" u="none" strike="noStrike" cap="none" normalizeH="0" baseline="0" dirty="0">
                          <a:ln>
                            <a:noFill/>
                          </a:ln>
                          <a:solidFill>
                            <a:schemeClr val="tx1"/>
                          </a:solidFill>
                          <a:effectLst/>
                          <a:latin typeface="Arial" charset="0"/>
                        </a:rPr>
                        <a:t>§ 794:</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0" i="0" u="none" strike="noStrike" cap="none" normalizeH="0" baseline="0" dirty="0">
                          <a:ln>
                            <a:noFill/>
                          </a:ln>
                          <a:solidFill>
                            <a:schemeClr val="tx1"/>
                          </a:solidFill>
                          <a:effectLst/>
                          <a:latin typeface="Arial" charset="0"/>
                        </a:rPr>
                        <a:t>z.B.</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0" i="0" u="none" strike="noStrike" cap="none" normalizeH="0" baseline="0" dirty="0">
                          <a:ln>
                            <a:noFill/>
                          </a:ln>
                          <a:solidFill>
                            <a:schemeClr val="tx1"/>
                          </a:solidFill>
                          <a:effectLst/>
                          <a:latin typeface="Arial" charset="0"/>
                        </a:rPr>
                        <a:t>Vergleiche</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0" i="0" u="none" strike="noStrike" cap="none" normalizeH="0" baseline="0" dirty="0">
                          <a:ln>
                            <a:noFill/>
                          </a:ln>
                          <a:solidFill>
                            <a:schemeClr val="tx1"/>
                          </a:solidFill>
                          <a:effectLst/>
                          <a:latin typeface="Arial" charset="0"/>
                        </a:rPr>
                        <a:t>Notarielle Urkunden</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0" i="0" u="none" strike="noStrike" cap="none" normalizeH="0" baseline="0" dirty="0">
                          <a:ln>
                            <a:noFill/>
                          </a:ln>
                          <a:solidFill>
                            <a:schemeClr val="tx1"/>
                          </a:solidFill>
                          <a:effectLst/>
                          <a:latin typeface="Arial" charset="0"/>
                        </a:rPr>
                        <a:t>§§ 928, 936</a:t>
                      </a:r>
                    </a:p>
                  </a:txBody>
                  <a:tcPr marT="45722" marB="4572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1" i="0" u="none" strike="noStrike" cap="none" normalizeH="0" baseline="0" dirty="0">
                          <a:ln>
                            <a:noFill/>
                          </a:ln>
                          <a:solidFill>
                            <a:schemeClr val="tx1"/>
                          </a:solidFill>
                          <a:effectLst/>
                          <a:latin typeface="Arial" charset="0"/>
                        </a:rPr>
                        <a:t>Weitere Titel außerhalb der ZPO</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0" i="0" u="none" strike="noStrike" cap="none" normalizeH="0" baseline="0" dirty="0">
                          <a:ln>
                            <a:noFill/>
                          </a:ln>
                          <a:solidFill>
                            <a:schemeClr val="tx1"/>
                          </a:solidFill>
                          <a:effectLst/>
                          <a:latin typeface="Arial" charset="0"/>
                        </a:rPr>
                        <a:t>z.B. Zuschlag in der </a:t>
                      </a:r>
                      <a:r>
                        <a:rPr kumimoji="0" lang="de-DE" sz="2800" b="0" i="0" u="none" strike="noStrike" cap="none" normalizeH="0" baseline="0" dirty="0" err="1">
                          <a:ln>
                            <a:noFill/>
                          </a:ln>
                          <a:solidFill>
                            <a:schemeClr val="tx1"/>
                          </a:solidFill>
                          <a:effectLst/>
                          <a:latin typeface="Arial" charset="0"/>
                        </a:rPr>
                        <a:t>Zwangsverstei-gerung</a:t>
                      </a:r>
                      <a:endParaRPr kumimoji="0" lang="de-DE" sz="2800" b="0" i="0" u="none" strike="noStrike" cap="none" normalizeH="0" baseline="0" dirty="0">
                        <a:ln>
                          <a:noFill/>
                        </a:ln>
                        <a:solidFill>
                          <a:schemeClr val="tx1"/>
                        </a:solidFill>
                        <a:effectLst/>
                        <a:latin typeface="Arial" charset="0"/>
                      </a:endParaRP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0" i="0" u="none" strike="noStrike" cap="none" normalizeH="0" baseline="0" dirty="0">
                          <a:ln>
                            <a:noFill/>
                          </a:ln>
                          <a:solidFill>
                            <a:schemeClr val="tx1"/>
                          </a:solidFill>
                          <a:effectLst/>
                          <a:latin typeface="Arial" charset="0"/>
                        </a:rPr>
                        <a:t>z.B. Feststellung zur</a:t>
                      </a:r>
                    </a:p>
                    <a:p>
                      <a:pPr marL="0" marR="0" lvl="0" indent="0" algn="l" defTabSz="914400" rtl="0" eaLnBrk="1" fontAlgn="base" latinLnBrk="0" hangingPunct="1">
                        <a:lnSpc>
                          <a:spcPct val="100000"/>
                        </a:lnSpc>
                        <a:spcBef>
                          <a:spcPct val="20000"/>
                        </a:spcBef>
                        <a:spcAft>
                          <a:spcPct val="0"/>
                        </a:spcAft>
                        <a:buClr>
                          <a:schemeClr val="hlink"/>
                        </a:buClr>
                        <a:buSzPct val="80000"/>
                        <a:buFont typeface="Wingdings" pitchFamily="2" charset="2"/>
                        <a:buNone/>
                        <a:tabLst/>
                      </a:pPr>
                      <a:r>
                        <a:rPr kumimoji="0" lang="de-DE" sz="2800" b="0" i="0" u="none" strike="noStrike" cap="none" normalizeH="0" baseline="0" dirty="0" err="1">
                          <a:ln>
                            <a:noFill/>
                          </a:ln>
                          <a:solidFill>
                            <a:schemeClr val="tx1"/>
                          </a:solidFill>
                          <a:effectLst/>
                          <a:latin typeface="Arial" charset="0"/>
                        </a:rPr>
                        <a:t>InsOTabelle</a:t>
                      </a:r>
                      <a:endParaRPr kumimoji="0" lang="de-DE" sz="2800" b="0" i="0" u="none" strike="noStrike" cap="none" normalizeH="0" baseline="0" dirty="0">
                        <a:ln>
                          <a:noFill/>
                        </a:ln>
                        <a:solidFill>
                          <a:schemeClr val="tx1"/>
                        </a:solidFill>
                        <a:effectLst/>
                        <a:latin typeface="Arial" charset="0"/>
                      </a:endParaRPr>
                    </a:p>
                  </a:txBody>
                  <a:tcPr marT="45722" marB="4572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41558442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251520" y="260648"/>
            <a:ext cx="8424936" cy="5940088"/>
          </a:xfrm>
          <a:prstGeom prst="rect">
            <a:avLst/>
          </a:prstGeom>
        </p:spPr>
        <p:txBody>
          <a:bodyPr wrap="square">
            <a:spAutoFit/>
          </a:bodyPr>
          <a:lstStyle/>
          <a:p>
            <a:r>
              <a:rPr lang="de-DE" sz="2000" b="1" dirty="0"/>
              <a:t>Fall 20:</a:t>
            </a:r>
            <a:endParaRPr lang="de-DE" sz="2000" dirty="0"/>
          </a:p>
          <a:p>
            <a:r>
              <a:rPr lang="de-DE" sz="2000" dirty="0"/>
              <a:t>Der Beklagte wird verurteilt</a:t>
            </a:r>
          </a:p>
          <a:p>
            <a:r>
              <a:rPr lang="de-DE" sz="2000" dirty="0"/>
              <a:t>     „es zu unterlassen, seinen PKW gegenüber der Grundstücksausfahrt des</a:t>
            </a:r>
          </a:p>
          <a:p>
            <a:r>
              <a:rPr lang="de-DE" sz="2000" dirty="0"/>
              <a:t> Klägers, </a:t>
            </a:r>
            <a:r>
              <a:rPr lang="de-DE" sz="2000" dirty="0" err="1"/>
              <a:t>Marbacherweg</a:t>
            </a:r>
            <a:r>
              <a:rPr lang="de-DE" sz="2000" dirty="0"/>
              <a:t> 34, 35041 MR abzustellen“.</a:t>
            </a:r>
          </a:p>
          <a:p>
            <a:r>
              <a:rPr lang="de-DE" sz="2000" dirty="0"/>
              <a:t>Aus den Urteilsgründen ergibt sich, dass der Kläger nicht behindert werden darf, vorwärts und rückwärts ohne notwendiges Rangieren aus seiner Garagenausfahrt auf die Straße aufzufahren. Ist der Titel ausreichend bestimmt?</a:t>
            </a:r>
          </a:p>
          <a:p>
            <a:r>
              <a:rPr lang="de-DE" sz="2000" dirty="0"/>
              <a:t> </a:t>
            </a:r>
          </a:p>
          <a:p>
            <a:r>
              <a:rPr lang="de-DE" sz="2000" b="1" dirty="0"/>
              <a:t>Fall 21:</a:t>
            </a:r>
            <a:endParaRPr lang="de-DE" sz="2000" dirty="0"/>
          </a:p>
          <a:p>
            <a:r>
              <a:rPr lang="de-DE" sz="2000" dirty="0"/>
              <a:t>Im Wege der einstweiligen Verfügung war der Schuldnerin aufgegeben worden,</a:t>
            </a:r>
          </a:p>
          <a:p>
            <a:r>
              <a:rPr lang="de-DE" sz="2000" dirty="0"/>
              <a:t>„das Ladenlokal im 1. Obergeschoss des Herkules Centers </a:t>
            </a:r>
          </a:p>
          <a:p>
            <a:r>
              <a:rPr lang="de-DE" sz="2000" dirty="0"/>
              <a:t>in der Bahnhofstraße 19, 35576 Wetzlar, Ladenlokal Nr. 100</a:t>
            </a:r>
          </a:p>
          <a:p>
            <a:r>
              <a:rPr lang="de-DE" sz="2000" dirty="0"/>
              <a:t>118 –  ...   – während der üblichen Ladenöffnungszeiten.. . bis </a:t>
            </a:r>
          </a:p>
          <a:p>
            <a:r>
              <a:rPr lang="de-DE" sz="2000" dirty="0"/>
              <a:t>zum Ablauf des 31.12.2005 geöffnet zu halten und zu betreiben.“</a:t>
            </a:r>
          </a:p>
          <a:p>
            <a:r>
              <a:rPr lang="de-DE" sz="2000" dirty="0"/>
              <a:t>Nach Vertrag schuldete das den Markt betreibende Unternehmen ein Vollsortiment; der Vermieter will jetzt aus dem Titel gegen das Unternehmen vorgehen, weil eine Backwaren- und eine Obst/Gemüseabteilung fehlt.</a:t>
            </a:r>
          </a:p>
          <a:p>
            <a:r>
              <a:rPr lang="de-DE" sz="2000" dirty="0"/>
              <a:t>Zu Recht ?</a:t>
            </a:r>
          </a:p>
        </p:txBody>
      </p:sp>
    </p:spTree>
    <p:extLst>
      <p:ext uri="{BB962C8B-B14F-4D97-AF65-F5344CB8AC3E}">
        <p14:creationId xmlns:p14="http://schemas.microsoft.com/office/powerpoint/2010/main" val="387469501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457200" y="836613"/>
            <a:ext cx="8229600" cy="5289550"/>
          </a:xfrm>
        </p:spPr>
        <p:txBody>
          <a:bodyPr/>
          <a:lstStyle/>
          <a:p>
            <a:pPr marL="0" indent="0">
              <a:buFont typeface="Wingdings" pitchFamily="2" charset="2"/>
              <a:buNone/>
              <a:defRPr/>
            </a:pPr>
            <a:r>
              <a:rPr lang="de-DE" dirty="0">
                <a:effectLst/>
              </a:rPr>
              <a:t>MERKE:</a:t>
            </a:r>
          </a:p>
          <a:p>
            <a:pPr marL="0" indent="0">
              <a:buFont typeface="Wingdings" pitchFamily="2" charset="2"/>
              <a:buNone/>
              <a:defRPr/>
            </a:pPr>
            <a:endParaRPr lang="de-DE" dirty="0">
              <a:effectLst/>
            </a:endParaRPr>
          </a:p>
          <a:p>
            <a:pPr marL="0" indent="0">
              <a:buFont typeface="Wingdings" pitchFamily="2" charset="2"/>
              <a:buNone/>
              <a:defRPr/>
            </a:pPr>
            <a:r>
              <a:rPr lang="de-DE" dirty="0">
                <a:effectLst/>
              </a:rPr>
              <a:t>Immer zunächst fragen:</a:t>
            </a:r>
          </a:p>
          <a:p>
            <a:pPr marL="0" indent="0">
              <a:buFont typeface="Wingdings" pitchFamily="2" charset="2"/>
              <a:buNone/>
              <a:defRPr/>
            </a:pPr>
            <a:endParaRPr lang="de-DE" dirty="0">
              <a:effectLst/>
            </a:endParaRPr>
          </a:p>
          <a:p>
            <a:pPr>
              <a:defRPr/>
            </a:pPr>
            <a:r>
              <a:rPr lang="de-DE" i="1" dirty="0">
                <a:effectLst/>
              </a:rPr>
              <a:t>WEGEN</a:t>
            </a:r>
            <a:r>
              <a:rPr lang="de-DE" dirty="0">
                <a:effectLst/>
              </a:rPr>
              <a:t> was wird vollstreckt?</a:t>
            </a:r>
          </a:p>
          <a:p>
            <a:pPr>
              <a:defRPr/>
            </a:pPr>
            <a:r>
              <a:rPr lang="de-DE" i="1" dirty="0">
                <a:effectLst/>
              </a:rPr>
              <a:t>IN</a:t>
            </a:r>
            <a:r>
              <a:rPr lang="de-DE" dirty="0">
                <a:effectLst/>
              </a:rPr>
              <a:t> was wird vollstreckt?</a:t>
            </a:r>
          </a:p>
        </p:txBody>
      </p:sp>
    </p:spTree>
    <p:extLst>
      <p:ext uri="{BB962C8B-B14F-4D97-AF65-F5344CB8AC3E}">
        <p14:creationId xmlns:p14="http://schemas.microsoft.com/office/powerpoint/2010/main" val="281169457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fontScale="90000"/>
          </a:bodyPr>
          <a:lstStyle/>
          <a:p>
            <a:pPr eaLnBrk="1" hangingPunct="1"/>
            <a:r>
              <a:rPr lang="de-DE" altLang="de-DE" sz="3600">
                <a:effectLst/>
              </a:rPr>
              <a:t>Vollstreckungsorgane</a:t>
            </a:r>
            <a:br>
              <a:rPr lang="de-DE" altLang="de-DE" sz="3600">
                <a:effectLst/>
              </a:rPr>
            </a:br>
            <a:endParaRPr lang="de-DE" altLang="de-DE" sz="3600" i="1">
              <a:effectLst/>
            </a:endParaRPr>
          </a:p>
        </p:txBody>
      </p:sp>
      <p:sp>
        <p:nvSpPr>
          <p:cNvPr id="48131" name="Rectangle 3"/>
          <p:cNvSpPr>
            <a:spLocks noGrp="1" noChangeArrowheads="1"/>
          </p:cNvSpPr>
          <p:nvPr>
            <p:ph type="body" idx="1"/>
          </p:nvPr>
        </p:nvSpPr>
        <p:spPr>
          <a:xfrm>
            <a:off x="468313" y="1628775"/>
            <a:ext cx="8229600" cy="4525963"/>
          </a:xfrm>
        </p:spPr>
        <p:txBody>
          <a:bodyPr/>
          <a:lstStyle/>
          <a:p>
            <a:pPr eaLnBrk="1" hangingPunct="1">
              <a:lnSpc>
                <a:spcPct val="80000"/>
              </a:lnSpc>
              <a:buFont typeface="Wingdings" pitchFamily="2" charset="2"/>
              <a:buNone/>
            </a:pPr>
            <a:r>
              <a:rPr lang="de-DE" altLang="de-DE" sz="2800" b="1" dirty="0" err="1">
                <a:effectLst/>
              </a:rPr>
              <a:t>GVollz</a:t>
            </a:r>
            <a:r>
              <a:rPr lang="de-DE" altLang="de-DE" sz="2800" b="1" dirty="0">
                <a:effectLst/>
              </a:rPr>
              <a:t>  </a:t>
            </a:r>
            <a:r>
              <a:rPr lang="de-DE" altLang="de-DE" sz="2800" b="1" dirty="0" err="1">
                <a:effectLst/>
              </a:rPr>
              <a:t>VollstrGericht</a:t>
            </a:r>
            <a:r>
              <a:rPr lang="de-DE" altLang="de-DE" sz="2800" b="1" dirty="0">
                <a:effectLst/>
              </a:rPr>
              <a:t>        Prozessgericht         </a:t>
            </a:r>
            <a:r>
              <a:rPr lang="de-DE" altLang="de-DE" sz="2800" b="1" dirty="0" err="1">
                <a:effectLst/>
              </a:rPr>
              <a:t>GBamt</a:t>
            </a:r>
            <a:endParaRPr lang="de-DE" altLang="de-DE" sz="2800" b="1" dirty="0">
              <a:effectLst/>
            </a:endParaRPr>
          </a:p>
          <a:p>
            <a:pPr eaLnBrk="1" hangingPunct="1">
              <a:lnSpc>
                <a:spcPct val="80000"/>
              </a:lnSpc>
              <a:buFont typeface="Wingdings" pitchFamily="2" charset="2"/>
              <a:buNone/>
            </a:pPr>
            <a:endParaRPr lang="de-DE" altLang="de-DE" sz="2800" b="1" dirty="0">
              <a:effectLst/>
            </a:endParaRPr>
          </a:p>
          <a:p>
            <a:pPr eaLnBrk="1" hangingPunct="1">
              <a:lnSpc>
                <a:spcPct val="80000"/>
              </a:lnSpc>
              <a:buFont typeface="Wingdings" pitchFamily="2" charset="2"/>
              <a:buNone/>
            </a:pPr>
            <a:r>
              <a:rPr lang="de-DE" altLang="de-DE" sz="2400" dirty="0">
                <a:effectLst/>
              </a:rPr>
              <a:t>                                                                      </a:t>
            </a:r>
          </a:p>
          <a:p>
            <a:pPr eaLnBrk="1" hangingPunct="1">
              <a:lnSpc>
                <a:spcPct val="80000"/>
              </a:lnSpc>
              <a:buFont typeface="Wingdings" pitchFamily="2" charset="2"/>
              <a:buNone/>
            </a:pPr>
            <a:r>
              <a:rPr lang="de-DE" altLang="de-DE" sz="2400" dirty="0">
                <a:effectLst/>
              </a:rPr>
              <a:t>                Forderungs-</a:t>
            </a:r>
          </a:p>
          <a:p>
            <a:pPr eaLnBrk="1" hangingPunct="1">
              <a:lnSpc>
                <a:spcPct val="80000"/>
              </a:lnSpc>
              <a:buFont typeface="Wingdings" pitchFamily="2" charset="2"/>
              <a:buNone/>
            </a:pPr>
            <a:r>
              <a:rPr lang="de-DE" altLang="de-DE" sz="2400" dirty="0">
                <a:effectLst/>
              </a:rPr>
              <a:t>                u. </a:t>
            </a:r>
            <a:r>
              <a:rPr lang="de-DE" altLang="de-DE" sz="2400" dirty="0" err="1">
                <a:effectLst/>
              </a:rPr>
              <a:t>Immobiliar</a:t>
            </a:r>
            <a:r>
              <a:rPr lang="de-DE" altLang="de-DE" sz="2400" dirty="0">
                <a:effectLst/>
              </a:rPr>
              <a:t>-                                                 </a:t>
            </a:r>
            <a:r>
              <a:rPr lang="de-DE" altLang="de-DE" sz="2400" dirty="0" err="1">
                <a:effectLst/>
              </a:rPr>
              <a:t>Immobiliar</a:t>
            </a:r>
            <a:r>
              <a:rPr lang="de-DE" altLang="de-DE" sz="2400" dirty="0">
                <a:effectLst/>
              </a:rPr>
              <a:t>-</a:t>
            </a:r>
          </a:p>
          <a:p>
            <a:pPr eaLnBrk="1" hangingPunct="1">
              <a:lnSpc>
                <a:spcPct val="80000"/>
              </a:lnSpc>
              <a:buFont typeface="Wingdings" pitchFamily="2" charset="2"/>
              <a:buNone/>
            </a:pPr>
            <a:r>
              <a:rPr lang="de-DE" altLang="de-DE" sz="2400" dirty="0">
                <a:effectLst/>
              </a:rPr>
              <a:t>                </a:t>
            </a:r>
            <a:r>
              <a:rPr lang="de-DE" altLang="de-DE" sz="2400" dirty="0" err="1">
                <a:effectLst/>
              </a:rPr>
              <a:t>vollstreckung</a:t>
            </a:r>
            <a:r>
              <a:rPr lang="de-DE" altLang="de-DE" sz="2400" dirty="0">
                <a:effectLst/>
              </a:rPr>
              <a:t>                                                   </a:t>
            </a:r>
            <a:r>
              <a:rPr lang="de-DE" altLang="de-DE" sz="2400" dirty="0" err="1">
                <a:effectLst/>
              </a:rPr>
              <a:t>vollstreckung</a:t>
            </a:r>
            <a:r>
              <a:rPr lang="de-DE" altLang="de-DE" sz="2400" dirty="0">
                <a:effectLst/>
              </a:rPr>
              <a:t>              </a:t>
            </a:r>
          </a:p>
          <a:p>
            <a:pPr eaLnBrk="1" hangingPunct="1">
              <a:lnSpc>
                <a:spcPct val="80000"/>
              </a:lnSpc>
              <a:buFont typeface="Wingdings" pitchFamily="2" charset="2"/>
              <a:buNone/>
            </a:pPr>
            <a:r>
              <a:rPr lang="de-DE" altLang="de-DE" sz="2400" dirty="0">
                <a:effectLst/>
              </a:rPr>
              <a:t>Fahrnis-                                              Handlung             (Eintrag der</a:t>
            </a:r>
          </a:p>
          <a:p>
            <a:pPr eaLnBrk="1" hangingPunct="1">
              <a:lnSpc>
                <a:spcPct val="80000"/>
              </a:lnSpc>
              <a:buFont typeface="Wingdings" pitchFamily="2" charset="2"/>
              <a:buNone/>
            </a:pPr>
            <a:r>
              <a:rPr lang="de-DE" altLang="de-DE" sz="2400" dirty="0">
                <a:effectLst/>
              </a:rPr>
              <a:t>und                                                      Duldung                 </a:t>
            </a:r>
            <a:r>
              <a:rPr lang="de-DE" altLang="de-DE" sz="2400" dirty="0" err="1">
                <a:effectLst/>
              </a:rPr>
              <a:t>Zwangshypo</a:t>
            </a:r>
            <a:r>
              <a:rPr lang="de-DE" altLang="de-DE" sz="2400" dirty="0">
                <a:effectLst/>
              </a:rPr>
              <a:t>)                              </a:t>
            </a:r>
          </a:p>
          <a:p>
            <a:pPr eaLnBrk="1" hangingPunct="1">
              <a:lnSpc>
                <a:spcPct val="80000"/>
              </a:lnSpc>
              <a:buFont typeface="Wingdings" pitchFamily="2" charset="2"/>
              <a:buNone/>
            </a:pPr>
            <a:r>
              <a:rPr lang="de-DE" altLang="de-DE" sz="2400" dirty="0">
                <a:effectLst/>
              </a:rPr>
              <a:t>Herausgabe-</a:t>
            </a:r>
          </a:p>
          <a:p>
            <a:pPr eaLnBrk="1" hangingPunct="1">
              <a:lnSpc>
                <a:spcPct val="80000"/>
              </a:lnSpc>
              <a:buFont typeface="Wingdings" pitchFamily="2" charset="2"/>
              <a:buNone/>
            </a:pPr>
            <a:r>
              <a:rPr lang="de-DE" altLang="de-DE" sz="2400" dirty="0" err="1">
                <a:effectLst/>
              </a:rPr>
              <a:t>vollstr</a:t>
            </a:r>
            <a:r>
              <a:rPr lang="de-DE" altLang="de-DE" sz="2400" dirty="0">
                <a:effectLst/>
              </a:rPr>
              <a:t>.</a:t>
            </a:r>
          </a:p>
          <a:p>
            <a:pPr eaLnBrk="1" hangingPunct="1">
              <a:lnSpc>
                <a:spcPct val="80000"/>
              </a:lnSpc>
              <a:buFont typeface="Wingdings" pitchFamily="2" charset="2"/>
              <a:buNone/>
            </a:pPr>
            <a:r>
              <a:rPr lang="de-DE" altLang="de-DE" sz="2400" dirty="0">
                <a:effectLst/>
              </a:rPr>
              <a:t>und e.V.</a:t>
            </a:r>
          </a:p>
        </p:txBody>
      </p:sp>
      <p:sp>
        <p:nvSpPr>
          <p:cNvPr id="48132" name="Line 4"/>
          <p:cNvSpPr>
            <a:spLocks noChangeShapeType="1"/>
          </p:cNvSpPr>
          <p:nvPr/>
        </p:nvSpPr>
        <p:spPr bwMode="auto">
          <a:xfrm>
            <a:off x="1127126" y="1989138"/>
            <a:ext cx="0" cy="1944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33" name="Line 5"/>
          <p:cNvSpPr>
            <a:spLocks noChangeShapeType="1"/>
          </p:cNvSpPr>
          <p:nvPr/>
        </p:nvSpPr>
        <p:spPr bwMode="auto">
          <a:xfrm>
            <a:off x="2555875" y="1989138"/>
            <a:ext cx="0" cy="79216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34" name="Line 6"/>
          <p:cNvSpPr>
            <a:spLocks noChangeShapeType="1"/>
          </p:cNvSpPr>
          <p:nvPr/>
        </p:nvSpPr>
        <p:spPr bwMode="auto">
          <a:xfrm>
            <a:off x="7596188" y="2133600"/>
            <a:ext cx="0" cy="9350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48135" name="Line 7"/>
          <p:cNvSpPr>
            <a:spLocks noChangeShapeType="1"/>
          </p:cNvSpPr>
          <p:nvPr/>
        </p:nvSpPr>
        <p:spPr bwMode="auto">
          <a:xfrm>
            <a:off x="5364163" y="1989138"/>
            <a:ext cx="0" cy="194468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418768131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8313" y="260350"/>
            <a:ext cx="8229600" cy="1584325"/>
          </a:xfrm>
        </p:spPr>
        <p:txBody>
          <a:bodyPr/>
          <a:lstStyle/>
          <a:p>
            <a:pPr eaLnBrk="1" hangingPunct="1">
              <a:defRPr/>
            </a:pPr>
            <a:r>
              <a:rPr lang="de-DE" sz="3200" dirty="0">
                <a:effectLst/>
              </a:rPr>
              <a:t>Zuständigkeit des Gerichtsvollziehers </a:t>
            </a:r>
            <a:r>
              <a:rPr lang="de-DE" sz="2400" dirty="0">
                <a:effectLst/>
              </a:rPr>
              <a:t>(1)</a:t>
            </a:r>
            <a:br>
              <a:rPr lang="de-DE" sz="4000" dirty="0"/>
            </a:br>
            <a:endParaRPr lang="de-DE" sz="4000" dirty="0"/>
          </a:p>
        </p:txBody>
      </p:sp>
      <p:sp>
        <p:nvSpPr>
          <p:cNvPr id="46083" name="Rectangle 3"/>
          <p:cNvSpPr>
            <a:spLocks noGrp="1" noChangeArrowheads="1"/>
          </p:cNvSpPr>
          <p:nvPr>
            <p:ph type="body" idx="1"/>
          </p:nvPr>
        </p:nvSpPr>
        <p:spPr/>
        <p:txBody>
          <a:bodyPr/>
          <a:lstStyle/>
          <a:p>
            <a:pPr eaLnBrk="1" hangingPunct="1">
              <a:buFont typeface="Wingdings" pitchFamily="2" charset="2"/>
              <a:buNone/>
              <a:defRPr/>
            </a:pPr>
            <a:r>
              <a:rPr lang="de-DE" dirty="0"/>
              <a:t>  </a:t>
            </a:r>
          </a:p>
          <a:p>
            <a:pPr eaLnBrk="1" hangingPunct="1">
              <a:buClr>
                <a:schemeClr val="tx1"/>
              </a:buClr>
              <a:buFont typeface="Wingdings" pitchFamily="2" charset="2"/>
              <a:buChar char="§"/>
              <a:defRPr/>
            </a:pPr>
            <a:r>
              <a:rPr lang="de-DE" sz="3600" dirty="0">
                <a:effectLst/>
              </a:rPr>
              <a:t>wegen tit. Geldforderungen in Fahrnis</a:t>
            </a:r>
          </a:p>
        </p:txBody>
      </p:sp>
    </p:spTree>
    <p:extLst>
      <p:ext uri="{BB962C8B-B14F-4D97-AF65-F5344CB8AC3E}">
        <p14:creationId xmlns:p14="http://schemas.microsoft.com/office/powerpoint/2010/main" val="24644976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de-DE" altLang="de-DE" sz="3200">
                <a:effectLst/>
              </a:rPr>
              <a:t>Verwertung gepfändeter Sachen („Fahrnis“) durch Gerichtsvollzieher</a:t>
            </a:r>
          </a:p>
        </p:txBody>
      </p:sp>
      <p:sp>
        <p:nvSpPr>
          <p:cNvPr id="50179" name="Rectangle 3"/>
          <p:cNvSpPr>
            <a:spLocks noGrp="1" noChangeArrowheads="1"/>
          </p:cNvSpPr>
          <p:nvPr>
            <p:ph type="body" idx="1"/>
          </p:nvPr>
        </p:nvSpPr>
        <p:spPr/>
        <p:txBody>
          <a:bodyPr/>
          <a:lstStyle/>
          <a:p>
            <a:pPr eaLnBrk="1" hangingPunct="1">
              <a:buClr>
                <a:srgbClr val="FF0000"/>
              </a:buClr>
            </a:pPr>
            <a:endParaRPr lang="de-DE" altLang="de-DE" sz="2800">
              <a:effectLst/>
            </a:endParaRPr>
          </a:p>
          <a:p>
            <a:pPr eaLnBrk="1" hangingPunct="1">
              <a:buClr>
                <a:srgbClr val="FF0000"/>
              </a:buClr>
            </a:pPr>
            <a:r>
              <a:rPr lang="de-DE" altLang="de-DE" sz="2800">
                <a:effectLst/>
              </a:rPr>
              <a:t>Regelfall: Öffentliche Versteigerung, §§ 817 ff</a:t>
            </a:r>
          </a:p>
          <a:p>
            <a:pPr eaLnBrk="1" hangingPunct="1">
              <a:buClr>
                <a:srgbClr val="FF0000"/>
              </a:buClr>
            </a:pPr>
            <a:r>
              <a:rPr lang="de-DE" altLang="de-DE" sz="2800">
                <a:effectLst/>
              </a:rPr>
              <a:t>Ablieferung gepfändeten Geldes, § 815</a:t>
            </a:r>
          </a:p>
          <a:p>
            <a:pPr eaLnBrk="1" hangingPunct="1">
              <a:buClr>
                <a:srgbClr val="FF0000"/>
              </a:buClr>
            </a:pPr>
            <a:r>
              <a:rPr lang="de-DE" altLang="de-DE" sz="2800">
                <a:effectLst/>
              </a:rPr>
              <a:t>Freihändiger Verkauf von Wertpapieren etc.</a:t>
            </a:r>
          </a:p>
          <a:p>
            <a:pPr eaLnBrk="1" hangingPunct="1">
              <a:buClr>
                <a:srgbClr val="FF0000"/>
              </a:buClr>
            </a:pPr>
            <a:r>
              <a:rPr lang="de-DE" altLang="de-DE" sz="2800">
                <a:effectLst/>
              </a:rPr>
              <a:t>Anderweitige Verwertung nach § 825</a:t>
            </a:r>
          </a:p>
        </p:txBody>
      </p:sp>
    </p:spTree>
    <p:extLst>
      <p:ext uri="{BB962C8B-B14F-4D97-AF65-F5344CB8AC3E}">
        <p14:creationId xmlns:p14="http://schemas.microsoft.com/office/powerpoint/2010/main" val="394128141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68313" y="188913"/>
            <a:ext cx="8229600" cy="1079500"/>
          </a:xfrm>
        </p:spPr>
        <p:txBody>
          <a:bodyPr>
            <a:normAutofit fontScale="90000"/>
          </a:bodyPr>
          <a:lstStyle/>
          <a:p>
            <a:pPr eaLnBrk="1" hangingPunct="1"/>
            <a:br>
              <a:rPr lang="de-DE" altLang="de-DE" sz="3200">
                <a:effectLst/>
              </a:rPr>
            </a:br>
            <a:br>
              <a:rPr lang="de-DE" altLang="de-DE" sz="3200">
                <a:effectLst/>
              </a:rPr>
            </a:br>
            <a:r>
              <a:rPr lang="de-DE" altLang="de-DE" sz="3200">
                <a:effectLst/>
              </a:rPr>
              <a:t>Zuständigkeit des Gerichtsvollziehers </a:t>
            </a:r>
            <a:r>
              <a:rPr lang="de-DE" altLang="de-DE" sz="2400">
                <a:effectLst/>
              </a:rPr>
              <a:t>(2)</a:t>
            </a:r>
            <a:br>
              <a:rPr lang="de-DE" altLang="de-DE" sz="2400">
                <a:effectLst/>
              </a:rPr>
            </a:br>
            <a:br>
              <a:rPr lang="de-DE" altLang="de-DE" sz="3600">
                <a:effectLst/>
              </a:rPr>
            </a:br>
            <a:endParaRPr lang="de-DE" altLang="de-DE" sz="3600" i="1">
              <a:effectLst/>
            </a:endParaRPr>
          </a:p>
        </p:txBody>
      </p:sp>
      <p:sp>
        <p:nvSpPr>
          <p:cNvPr id="50179" name="Rectangle 3"/>
          <p:cNvSpPr>
            <a:spLocks noGrp="1" noChangeArrowheads="1"/>
          </p:cNvSpPr>
          <p:nvPr>
            <p:ph type="body" idx="1"/>
          </p:nvPr>
        </p:nvSpPr>
        <p:spPr>
          <a:xfrm>
            <a:off x="539750" y="1484313"/>
            <a:ext cx="8229600" cy="5373687"/>
          </a:xfrm>
        </p:spPr>
        <p:txBody>
          <a:bodyPr/>
          <a:lstStyle/>
          <a:p>
            <a:pPr marL="514350" indent="-514350" eaLnBrk="1" hangingPunct="1">
              <a:buFont typeface="Wingdings" pitchFamily="2" charset="2"/>
              <a:buAutoNum type="arabicPeriod"/>
              <a:defRPr/>
            </a:pPr>
            <a:endParaRPr lang="de-DE" altLang="de-DE" dirty="0">
              <a:effectLst/>
            </a:endParaRPr>
          </a:p>
          <a:p>
            <a:pPr marL="0" indent="0" eaLnBrk="1" hangingPunct="1">
              <a:buFont typeface="Wingdings" pitchFamily="2" charset="2"/>
              <a:buNone/>
              <a:defRPr/>
            </a:pPr>
            <a:r>
              <a:rPr lang="de-DE" altLang="de-DE" dirty="0">
                <a:effectLst/>
              </a:rPr>
              <a:t>wegen Herausgabe nach §§ 883-885 ZPO</a:t>
            </a:r>
          </a:p>
          <a:p>
            <a:pPr marL="514350" indent="-514350" eaLnBrk="1" hangingPunct="1">
              <a:buFont typeface="Wingdings" pitchFamily="2" charset="2"/>
              <a:buAutoNum type="arabicPeriod"/>
              <a:defRPr/>
            </a:pPr>
            <a:endParaRPr lang="de-DE" altLang="de-DE" dirty="0">
              <a:effectLst/>
            </a:endParaRPr>
          </a:p>
          <a:p>
            <a:pPr eaLnBrk="1" hangingPunct="1">
              <a:defRPr/>
            </a:pPr>
            <a:r>
              <a:rPr lang="de-DE" altLang="de-DE" dirty="0">
                <a:effectLst/>
              </a:rPr>
              <a:t>Herausgabe von beweglichen Sachen</a:t>
            </a:r>
          </a:p>
          <a:p>
            <a:pPr eaLnBrk="1" hangingPunct="1">
              <a:defRPr/>
            </a:pPr>
            <a:r>
              <a:rPr lang="de-DE" altLang="de-DE" dirty="0">
                <a:effectLst/>
              </a:rPr>
              <a:t>Herausgabe von unbeweglichen Sachen</a:t>
            </a:r>
          </a:p>
          <a:p>
            <a:pPr eaLnBrk="1" hangingPunct="1">
              <a:buFont typeface="Wingdings" pitchFamily="2" charset="2"/>
              <a:buNone/>
              <a:defRPr/>
            </a:pPr>
            <a:endParaRPr lang="de-DE" altLang="de-DE" dirty="0">
              <a:effectLst/>
            </a:endParaRPr>
          </a:p>
        </p:txBody>
      </p:sp>
    </p:spTree>
    <p:extLst>
      <p:ext uri="{BB962C8B-B14F-4D97-AF65-F5344CB8AC3E}">
        <p14:creationId xmlns:p14="http://schemas.microsoft.com/office/powerpoint/2010/main" val="151294791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pPr eaLnBrk="1" hangingPunct="1"/>
            <a:r>
              <a:rPr lang="de-DE" altLang="de-DE" sz="3600">
                <a:effectLst/>
              </a:rPr>
              <a:t>Zuständigkeit des Vollstreckungsgerichts</a:t>
            </a:r>
          </a:p>
        </p:txBody>
      </p:sp>
      <p:sp>
        <p:nvSpPr>
          <p:cNvPr id="72707" name="Rectangle 3"/>
          <p:cNvSpPr>
            <a:spLocks noGrp="1" noChangeArrowheads="1"/>
          </p:cNvSpPr>
          <p:nvPr>
            <p:ph type="body" idx="1"/>
          </p:nvPr>
        </p:nvSpPr>
        <p:spPr/>
        <p:txBody>
          <a:bodyPr/>
          <a:lstStyle/>
          <a:p>
            <a:pPr eaLnBrk="1" hangingPunct="1">
              <a:buFont typeface="Wingdings" pitchFamily="2" charset="2"/>
              <a:buNone/>
              <a:defRPr/>
            </a:pPr>
            <a:r>
              <a:rPr lang="de-DE" dirty="0">
                <a:effectLst/>
              </a:rPr>
              <a:t>Zwangsvollstreckung wegen titulierter Geldforderungen in</a:t>
            </a:r>
          </a:p>
          <a:p>
            <a:pPr eaLnBrk="1" hangingPunct="1">
              <a:buFont typeface="Wingdings" pitchFamily="2" charset="2"/>
              <a:buNone/>
              <a:defRPr/>
            </a:pPr>
            <a:r>
              <a:rPr lang="de-DE" dirty="0">
                <a:effectLst/>
              </a:rPr>
              <a:t>            </a:t>
            </a:r>
            <a:endParaRPr lang="de-DE" i="1" dirty="0">
              <a:effectLst/>
            </a:endParaRPr>
          </a:p>
          <a:p>
            <a:pPr eaLnBrk="1" hangingPunct="1">
              <a:buFont typeface="Wingdings" pitchFamily="2" charset="2"/>
              <a:buNone/>
              <a:defRPr/>
            </a:pPr>
            <a:endParaRPr lang="de-DE" i="1" dirty="0">
              <a:effectLst/>
            </a:endParaRPr>
          </a:p>
          <a:p>
            <a:pPr eaLnBrk="1" hangingPunct="1">
              <a:buFont typeface="Wingdings" pitchFamily="2" charset="2"/>
              <a:buNone/>
              <a:defRPr/>
            </a:pPr>
            <a:r>
              <a:rPr lang="de-DE" sz="2800" i="1" dirty="0">
                <a:effectLst/>
              </a:rPr>
              <a:t>Bewegliches Vermögen    </a:t>
            </a:r>
            <a:r>
              <a:rPr lang="de-DE" sz="2800" i="1" dirty="0" err="1">
                <a:effectLst/>
              </a:rPr>
              <a:t>Unbewegl</a:t>
            </a:r>
            <a:r>
              <a:rPr lang="de-DE" sz="2800" i="1" dirty="0">
                <a:effectLst/>
              </a:rPr>
              <a:t>. Vermögen</a:t>
            </a:r>
          </a:p>
          <a:p>
            <a:pPr eaLnBrk="1" hangingPunct="1">
              <a:buFont typeface="Arial" pitchFamily="34" charset="0"/>
              <a:buChar char="•"/>
              <a:defRPr/>
            </a:pPr>
            <a:r>
              <a:rPr lang="de-DE" sz="2400" dirty="0">
                <a:effectLst/>
              </a:rPr>
              <a:t>Forderungen</a:t>
            </a:r>
          </a:p>
          <a:p>
            <a:pPr eaLnBrk="1" hangingPunct="1">
              <a:buFont typeface="Arial" pitchFamily="34" charset="0"/>
              <a:buChar char="•"/>
              <a:defRPr/>
            </a:pPr>
            <a:r>
              <a:rPr lang="de-DE" sz="2400" dirty="0">
                <a:effectLst/>
              </a:rPr>
              <a:t>Sonstige Vermögensrechte          </a:t>
            </a:r>
            <a:r>
              <a:rPr lang="de-DE" sz="2400" dirty="0"/>
              <a:t>                 </a:t>
            </a:r>
          </a:p>
        </p:txBody>
      </p:sp>
      <p:sp>
        <p:nvSpPr>
          <p:cNvPr id="52228" name="Line 7"/>
          <p:cNvSpPr>
            <a:spLocks noChangeShapeType="1"/>
          </p:cNvSpPr>
          <p:nvPr/>
        </p:nvSpPr>
        <p:spPr bwMode="auto">
          <a:xfrm>
            <a:off x="4356100" y="3284538"/>
            <a:ext cx="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29" name="Line 8"/>
          <p:cNvSpPr>
            <a:spLocks noChangeShapeType="1"/>
          </p:cNvSpPr>
          <p:nvPr/>
        </p:nvSpPr>
        <p:spPr bwMode="auto">
          <a:xfrm flipH="1">
            <a:off x="2268538" y="2565400"/>
            <a:ext cx="1871662" cy="1368425"/>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52230" name="Line 9"/>
          <p:cNvSpPr>
            <a:spLocks noChangeShapeType="1"/>
          </p:cNvSpPr>
          <p:nvPr/>
        </p:nvSpPr>
        <p:spPr bwMode="auto">
          <a:xfrm>
            <a:off x="4067175" y="2565400"/>
            <a:ext cx="1728788"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extLst>
      <p:ext uri="{BB962C8B-B14F-4D97-AF65-F5344CB8AC3E}">
        <p14:creationId xmlns:p14="http://schemas.microsoft.com/office/powerpoint/2010/main" val="240226956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de-DE" altLang="de-DE" sz="2800">
                <a:effectLst/>
              </a:rPr>
              <a:t>Zwangsvollstreckung </a:t>
            </a:r>
            <a:r>
              <a:rPr lang="de-DE" altLang="de-DE" sz="2800" b="1">
                <a:effectLst/>
              </a:rPr>
              <a:t>wegen</a:t>
            </a:r>
            <a:r>
              <a:rPr lang="de-DE" altLang="de-DE" sz="2800">
                <a:effectLst/>
              </a:rPr>
              <a:t> Geldforderungen</a:t>
            </a:r>
            <a:br>
              <a:rPr lang="de-DE" altLang="de-DE" sz="2800">
                <a:effectLst/>
              </a:rPr>
            </a:br>
            <a:r>
              <a:rPr lang="de-DE" altLang="de-DE" sz="2800">
                <a:effectLst/>
              </a:rPr>
              <a:t>in</a:t>
            </a:r>
          </a:p>
        </p:txBody>
      </p:sp>
      <p:sp>
        <p:nvSpPr>
          <p:cNvPr id="53251" name="Rectangle 3"/>
          <p:cNvSpPr>
            <a:spLocks noGrp="1" noChangeArrowheads="1"/>
          </p:cNvSpPr>
          <p:nvPr>
            <p:ph type="body" sz="half" idx="1"/>
          </p:nvPr>
        </p:nvSpPr>
        <p:spPr/>
        <p:txBody>
          <a:bodyPr/>
          <a:lstStyle/>
          <a:p>
            <a:pPr eaLnBrk="1" hangingPunct="1">
              <a:buClr>
                <a:schemeClr val="tx1"/>
              </a:buClr>
              <a:buFontTx/>
              <a:buChar char=" "/>
            </a:pPr>
            <a:r>
              <a:rPr lang="de-DE" altLang="de-DE" sz="2400" i="1">
                <a:effectLst/>
              </a:rPr>
              <a:t>Forderungen §§ 829 ff</a:t>
            </a:r>
            <a:r>
              <a:rPr lang="de-DE" altLang="de-DE" sz="2400">
                <a:effectLst/>
              </a:rPr>
              <a:t> </a:t>
            </a:r>
          </a:p>
          <a:p>
            <a:pPr eaLnBrk="1" hangingPunct="1">
              <a:buClr>
                <a:schemeClr val="tx1"/>
              </a:buClr>
              <a:buFontTx/>
              <a:buChar char=" "/>
            </a:pPr>
            <a:r>
              <a:rPr lang="de-DE" altLang="de-DE" sz="2400">
                <a:effectLst/>
              </a:rPr>
              <a:t>    </a:t>
            </a:r>
          </a:p>
          <a:p>
            <a:pPr eaLnBrk="1" hangingPunct="1"/>
            <a:r>
              <a:rPr lang="de-DE" altLang="de-DE" sz="2400">
                <a:effectLst/>
              </a:rPr>
              <a:t>   Geldforderung  § 829</a:t>
            </a:r>
          </a:p>
          <a:p>
            <a:pPr eaLnBrk="1" hangingPunct="1"/>
            <a:r>
              <a:rPr lang="de-DE" altLang="de-DE" sz="2400">
                <a:effectLst/>
              </a:rPr>
              <a:t>   Forderung auf  </a:t>
            </a:r>
          </a:p>
          <a:p>
            <a:pPr eaLnBrk="1" hangingPunct="1">
              <a:buClr>
                <a:schemeClr val="tx1"/>
              </a:buClr>
              <a:buFontTx/>
              <a:buChar char=" "/>
            </a:pPr>
            <a:r>
              <a:rPr lang="de-DE" altLang="de-DE" sz="2400">
                <a:effectLst/>
              </a:rPr>
              <a:t>   Herausgabe oder</a:t>
            </a:r>
          </a:p>
          <a:p>
            <a:pPr eaLnBrk="1" hangingPunct="1">
              <a:buClr>
                <a:schemeClr val="tx1"/>
              </a:buClr>
              <a:buFontTx/>
              <a:buChar char=" "/>
            </a:pPr>
            <a:r>
              <a:rPr lang="de-DE" altLang="de-DE" sz="2400">
                <a:effectLst/>
              </a:rPr>
              <a:t>   Leistung beweglicher</a:t>
            </a:r>
          </a:p>
          <a:p>
            <a:pPr eaLnBrk="1" hangingPunct="1">
              <a:buClr>
                <a:schemeClr val="tx1"/>
              </a:buClr>
              <a:buFontTx/>
              <a:buChar char=" "/>
            </a:pPr>
            <a:r>
              <a:rPr lang="de-DE" altLang="de-DE" sz="2400">
                <a:effectLst/>
              </a:rPr>
              <a:t>   oder unbeweglicher </a:t>
            </a:r>
          </a:p>
          <a:p>
            <a:pPr eaLnBrk="1" hangingPunct="1">
              <a:buClr>
                <a:schemeClr val="tx1"/>
              </a:buClr>
              <a:buFontTx/>
              <a:buChar char=" "/>
            </a:pPr>
            <a:r>
              <a:rPr lang="de-DE" altLang="de-DE" sz="2400">
                <a:effectLst/>
              </a:rPr>
              <a:t>   Sachen  §§ 846, 829, </a:t>
            </a:r>
          </a:p>
          <a:p>
            <a:pPr eaLnBrk="1" hangingPunct="1">
              <a:buClr>
                <a:schemeClr val="tx1"/>
              </a:buClr>
              <a:buFontTx/>
              <a:buChar char=" "/>
            </a:pPr>
            <a:r>
              <a:rPr lang="de-DE" altLang="de-DE" sz="2400">
                <a:effectLst/>
              </a:rPr>
              <a:t>   847 ff, ZVG        </a:t>
            </a:r>
          </a:p>
        </p:txBody>
      </p:sp>
      <p:sp>
        <p:nvSpPr>
          <p:cNvPr id="53252" name="Rectangle 4"/>
          <p:cNvSpPr>
            <a:spLocks noGrp="1" noChangeArrowheads="1"/>
          </p:cNvSpPr>
          <p:nvPr>
            <p:ph type="body" sz="half" idx="2"/>
          </p:nvPr>
        </p:nvSpPr>
        <p:spPr/>
        <p:txBody>
          <a:bodyPr/>
          <a:lstStyle/>
          <a:p>
            <a:pPr eaLnBrk="1" hangingPunct="1">
              <a:buClr>
                <a:schemeClr val="tx1"/>
              </a:buClr>
              <a:buFontTx/>
              <a:buChar char=" "/>
            </a:pPr>
            <a:r>
              <a:rPr lang="de-DE" altLang="de-DE" sz="2400" i="1">
                <a:effectLst/>
              </a:rPr>
              <a:t>Sonstige Vermögrechte</a:t>
            </a:r>
          </a:p>
          <a:p>
            <a:pPr eaLnBrk="1" hangingPunct="1">
              <a:buClr>
                <a:schemeClr val="tx1"/>
              </a:buClr>
              <a:buFontTx/>
              <a:buChar char=" "/>
            </a:pPr>
            <a:r>
              <a:rPr lang="de-DE" altLang="de-DE" sz="2400" i="1">
                <a:effectLst/>
              </a:rPr>
              <a:t> §§ 857-863, 829 ff</a:t>
            </a:r>
          </a:p>
          <a:p>
            <a:pPr eaLnBrk="1" hangingPunct="1">
              <a:buClr>
                <a:schemeClr val="tx1"/>
              </a:buClr>
              <a:buFontTx/>
              <a:buChar char=" "/>
            </a:pPr>
            <a:endParaRPr lang="de-DE" altLang="de-DE" sz="2400" i="1">
              <a:effectLst/>
            </a:endParaRPr>
          </a:p>
          <a:p>
            <a:pPr eaLnBrk="1" hangingPunct="1">
              <a:buClr>
                <a:schemeClr val="tx1"/>
              </a:buClr>
              <a:buFontTx/>
              <a:buChar char=" "/>
            </a:pPr>
            <a:r>
              <a:rPr lang="de-DE" altLang="de-DE" sz="2400">
                <a:effectLst/>
              </a:rPr>
              <a:t>(Auffangtatbestand,</a:t>
            </a:r>
          </a:p>
          <a:p>
            <a:pPr eaLnBrk="1" hangingPunct="1">
              <a:buClr>
                <a:schemeClr val="tx1"/>
              </a:buClr>
              <a:buFontTx/>
              <a:buChar char=" "/>
            </a:pPr>
            <a:r>
              <a:rPr lang="de-DE" altLang="de-DE" sz="2400">
                <a:effectLst/>
              </a:rPr>
              <a:t> z.B. AnwartschR, Gesellschaftsanteil, Grundschuld, Miteigentumsanteil, Urheberrecht etc.)</a:t>
            </a:r>
            <a:endParaRPr lang="de-DE" altLang="de-DE">
              <a:effectLst/>
            </a:endParaRPr>
          </a:p>
        </p:txBody>
      </p:sp>
    </p:spTree>
    <p:extLst>
      <p:ext uri="{BB962C8B-B14F-4D97-AF65-F5344CB8AC3E}">
        <p14:creationId xmlns:p14="http://schemas.microsoft.com/office/powerpoint/2010/main" val="87333116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95536" y="612845"/>
            <a:ext cx="8424936" cy="4401205"/>
          </a:xfrm>
          <a:prstGeom prst="rect">
            <a:avLst/>
          </a:prstGeom>
        </p:spPr>
        <p:txBody>
          <a:bodyPr wrap="square">
            <a:spAutoFit/>
          </a:bodyPr>
          <a:lstStyle/>
          <a:p>
            <a:r>
              <a:rPr lang="de-DE" sz="2000" b="1" dirty="0"/>
              <a:t>Fall 22:</a:t>
            </a:r>
            <a:endParaRPr lang="de-DE" sz="2000" dirty="0"/>
          </a:p>
          <a:p>
            <a:r>
              <a:rPr lang="de-DE" sz="2000" dirty="0"/>
              <a:t>Titel auf Herausgabe eines Sparkassenbuchs. An wen wendet sich der Gläubiger wegen der Vollstreckung?</a:t>
            </a:r>
          </a:p>
          <a:p>
            <a:r>
              <a:rPr lang="de-DE" sz="2000" b="1" dirty="0"/>
              <a:t> </a:t>
            </a:r>
            <a:endParaRPr lang="de-DE" sz="2000" dirty="0"/>
          </a:p>
          <a:p>
            <a:r>
              <a:rPr lang="de-DE" sz="2000" b="1" dirty="0"/>
              <a:t>Fall 23:</a:t>
            </a:r>
            <a:endParaRPr lang="de-DE" sz="2000" dirty="0"/>
          </a:p>
          <a:p>
            <a:r>
              <a:rPr lang="de-DE" sz="2000" dirty="0"/>
              <a:t>Zahlung von 2.000,- €. Nach dem Wissen des Gläubigers verfügt der Schuldner über ein Sparkassenbuch über 10.000,- €. Kann G gegen das Sparkassenbuch vollstrecken? Wie erfolgt die Vollstreckung?</a:t>
            </a:r>
          </a:p>
          <a:p>
            <a:r>
              <a:rPr lang="de-DE" sz="2000" dirty="0"/>
              <a:t> </a:t>
            </a:r>
          </a:p>
          <a:p>
            <a:r>
              <a:rPr lang="de-DE" sz="2000" b="1" dirty="0"/>
              <a:t>Fall 24: 	</a:t>
            </a:r>
            <a:endParaRPr lang="de-DE" sz="2000" dirty="0"/>
          </a:p>
          <a:p>
            <a:r>
              <a:rPr lang="de-DE" sz="2000" dirty="0"/>
              <a:t>Der Gerichtsvollzieher hat bei dem Abtransport einer gepfändeten Statur Schäden verursacht; die Wiederherstellungskosten betragen 5.000 €. </a:t>
            </a:r>
          </a:p>
          <a:p>
            <a:r>
              <a:rPr lang="de-DE" sz="2000" dirty="0"/>
              <a:t>Diesen Schaden möchte S von G, GV oder dem Staat ersetzt verlangen.</a:t>
            </a:r>
          </a:p>
          <a:p>
            <a:r>
              <a:rPr lang="de-DE" sz="2000" dirty="0"/>
              <a:t>Wen muss er verklagen? Wo? </a:t>
            </a:r>
          </a:p>
        </p:txBody>
      </p:sp>
    </p:spTree>
    <p:extLst>
      <p:ext uri="{BB962C8B-B14F-4D97-AF65-F5344CB8AC3E}">
        <p14:creationId xmlns:p14="http://schemas.microsoft.com/office/powerpoint/2010/main" val="27190337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de-DE" altLang="de-DE">
                <a:effectLst/>
              </a:rPr>
              <a:t>Einleitung des Zivilprozesses</a:t>
            </a:r>
          </a:p>
        </p:txBody>
      </p:sp>
      <p:sp>
        <p:nvSpPr>
          <p:cNvPr id="9219" name="Rectangle 3"/>
          <p:cNvSpPr>
            <a:spLocks noGrp="1" noChangeArrowheads="1"/>
          </p:cNvSpPr>
          <p:nvPr>
            <p:ph type="body" idx="1"/>
          </p:nvPr>
        </p:nvSpPr>
        <p:spPr/>
        <p:txBody>
          <a:bodyPr/>
          <a:lstStyle/>
          <a:p>
            <a:pPr eaLnBrk="1" hangingPunct="1">
              <a:buClr>
                <a:schemeClr val="tx1"/>
              </a:buClr>
              <a:buFont typeface="Wingdings" pitchFamily="2" charset="2"/>
              <a:buNone/>
            </a:pPr>
            <a:r>
              <a:rPr lang="de-DE" altLang="de-DE" sz="2400" b="1" u="sng" dirty="0">
                <a:effectLst/>
              </a:rPr>
              <a:t>Klage</a:t>
            </a:r>
            <a:r>
              <a:rPr lang="de-DE" altLang="de-DE" sz="2400" b="1" dirty="0">
                <a:effectLst/>
              </a:rPr>
              <a:t>                          </a:t>
            </a:r>
            <a:r>
              <a:rPr lang="de-DE" altLang="de-DE" sz="2400" b="1" u="sng" dirty="0">
                <a:effectLst/>
              </a:rPr>
              <a:t>Mahnbescheid</a:t>
            </a:r>
            <a:r>
              <a:rPr lang="de-DE" altLang="de-DE" sz="2400" b="1" dirty="0">
                <a:effectLst/>
              </a:rPr>
              <a:t>                      </a:t>
            </a:r>
            <a:r>
              <a:rPr lang="de-DE" altLang="de-DE" sz="2400" b="1" u="sng" dirty="0">
                <a:effectLst/>
              </a:rPr>
              <a:t>PKH-Antrag</a:t>
            </a:r>
          </a:p>
          <a:p>
            <a:pPr eaLnBrk="1" hangingPunct="1">
              <a:buFont typeface="Wingdings" pitchFamily="2" charset="2"/>
              <a:buNone/>
            </a:pPr>
            <a:r>
              <a:rPr lang="de-DE" altLang="de-DE" sz="2400" dirty="0">
                <a:effectLst/>
              </a:rPr>
              <a:t>wird mit Antrag        bei                kein</a:t>
            </a:r>
          </a:p>
          <a:p>
            <a:pPr eaLnBrk="1" hangingPunct="1">
              <a:buFont typeface="Wingdings" pitchFamily="2" charset="2"/>
              <a:buNone/>
            </a:pPr>
            <a:r>
              <a:rPr lang="de-DE" altLang="de-DE" sz="2400" dirty="0">
                <a:effectLst/>
              </a:rPr>
              <a:t>und Begründung          Widerspruch                           PKH ( -)</a:t>
            </a:r>
          </a:p>
          <a:p>
            <a:pPr eaLnBrk="1" hangingPunct="1">
              <a:buFont typeface="Wingdings" pitchFamily="2" charset="2"/>
              <a:buNone/>
            </a:pPr>
            <a:r>
              <a:rPr lang="de-DE" altLang="de-DE" sz="2400" dirty="0">
                <a:effectLst/>
              </a:rPr>
              <a:t>durch Einreichung                  </a:t>
            </a:r>
          </a:p>
          <a:p>
            <a:pPr eaLnBrk="1" hangingPunct="1">
              <a:buClr>
                <a:schemeClr val="tx1"/>
              </a:buClr>
              <a:buFont typeface="Wingdings" pitchFamily="2" charset="2"/>
              <a:buNone/>
            </a:pPr>
            <a:r>
              <a:rPr lang="de-DE" altLang="de-DE" sz="2400" dirty="0">
                <a:effectLst/>
              </a:rPr>
              <a:t>bei Gericht                                 </a:t>
            </a:r>
            <a:r>
              <a:rPr lang="de-DE" altLang="de-DE" sz="2400" dirty="0" err="1">
                <a:effectLst/>
              </a:rPr>
              <a:t>VollstBesch</a:t>
            </a:r>
            <a:endParaRPr lang="de-DE" altLang="de-DE" sz="2400" dirty="0">
              <a:effectLst/>
            </a:endParaRPr>
          </a:p>
          <a:p>
            <a:pPr eaLnBrk="1" hangingPunct="1">
              <a:buClr>
                <a:schemeClr val="tx1"/>
              </a:buClr>
              <a:buFont typeface="Wingdings" pitchFamily="2" charset="2"/>
              <a:buNone/>
            </a:pPr>
            <a:r>
              <a:rPr lang="de-DE" altLang="de-DE" sz="2400" dirty="0">
                <a:effectLst/>
              </a:rPr>
              <a:t>anhängig und mit                                                           PKH (+)</a:t>
            </a:r>
          </a:p>
          <a:p>
            <a:pPr eaLnBrk="1" hangingPunct="1">
              <a:buClr>
                <a:schemeClr val="tx1"/>
              </a:buClr>
              <a:buFont typeface="Wingdings" pitchFamily="2" charset="2"/>
              <a:buNone/>
            </a:pPr>
            <a:r>
              <a:rPr lang="de-DE" altLang="de-DE" sz="2400" dirty="0">
                <a:effectLst/>
              </a:rPr>
              <a:t>Zustellung an                            bei Einspruch</a:t>
            </a:r>
          </a:p>
          <a:p>
            <a:pPr eaLnBrk="1" hangingPunct="1">
              <a:buClr>
                <a:schemeClr val="tx1"/>
              </a:buClr>
              <a:buFont typeface="Wingdings" pitchFamily="2" charset="2"/>
              <a:buNone/>
            </a:pPr>
            <a:r>
              <a:rPr lang="de-DE" altLang="de-DE" sz="2400" dirty="0">
                <a:effectLst/>
              </a:rPr>
              <a:t>Gegner rechtshängig</a:t>
            </a:r>
          </a:p>
          <a:p>
            <a:pPr eaLnBrk="1" hangingPunct="1">
              <a:buClr>
                <a:schemeClr val="tx1"/>
              </a:buClr>
              <a:buFont typeface="Wingdings" pitchFamily="2" charset="2"/>
              <a:buNone/>
            </a:pPr>
            <a:endParaRPr lang="de-DE" altLang="de-DE" sz="2400" dirty="0">
              <a:effectLst/>
            </a:endParaRPr>
          </a:p>
          <a:p>
            <a:pPr algn="ctr" eaLnBrk="1" hangingPunct="1">
              <a:buClr>
                <a:schemeClr val="tx1"/>
              </a:buClr>
              <a:buFont typeface="Wingdings" pitchFamily="2" charset="2"/>
              <a:buNone/>
            </a:pPr>
            <a:r>
              <a:rPr lang="de-DE" altLang="de-DE" sz="2800" dirty="0">
                <a:effectLst/>
              </a:rPr>
              <a:t>     Z I V I L P R O Z E S </a:t>
            </a:r>
            <a:r>
              <a:rPr lang="de-DE" altLang="de-DE" sz="2800" dirty="0" err="1">
                <a:effectLst/>
              </a:rPr>
              <a:t>S</a:t>
            </a:r>
            <a:endParaRPr lang="de-DE" altLang="de-DE" sz="2800" dirty="0">
              <a:effectLst/>
            </a:endParaRPr>
          </a:p>
        </p:txBody>
      </p:sp>
      <p:sp>
        <p:nvSpPr>
          <p:cNvPr id="9220" name="Line 4"/>
          <p:cNvSpPr>
            <a:spLocks noChangeShapeType="1"/>
          </p:cNvSpPr>
          <p:nvPr/>
        </p:nvSpPr>
        <p:spPr bwMode="auto">
          <a:xfrm>
            <a:off x="1763712" y="5013324"/>
            <a:ext cx="2592388" cy="5762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21" name="Line 5"/>
          <p:cNvSpPr>
            <a:spLocks noChangeShapeType="1"/>
          </p:cNvSpPr>
          <p:nvPr/>
        </p:nvSpPr>
        <p:spPr bwMode="auto">
          <a:xfrm>
            <a:off x="3635375" y="2853531"/>
            <a:ext cx="649288" cy="266303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22" name="Line 6"/>
          <p:cNvSpPr>
            <a:spLocks noChangeShapeType="1"/>
          </p:cNvSpPr>
          <p:nvPr/>
        </p:nvSpPr>
        <p:spPr bwMode="auto">
          <a:xfrm flipH="1">
            <a:off x="4427983" y="4581523"/>
            <a:ext cx="526603" cy="100806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23" name="Line 7"/>
          <p:cNvSpPr>
            <a:spLocks noChangeShapeType="1"/>
          </p:cNvSpPr>
          <p:nvPr/>
        </p:nvSpPr>
        <p:spPr bwMode="auto">
          <a:xfrm flipH="1">
            <a:off x="4572000" y="4149725"/>
            <a:ext cx="2663825" cy="1366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24" name="Line 8"/>
          <p:cNvSpPr>
            <a:spLocks noChangeShapeType="1"/>
          </p:cNvSpPr>
          <p:nvPr/>
        </p:nvSpPr>
        <p:spPr bwMode="auto">
          <a:xfrm>
            <a:off x="4788184" y="2853530"/>
            <a:ext cx="144177" cy="575469"/>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9225" name="Line 10"/>
          <p:cNvSpPr>
            <a:spLocks noChangeShapeType="1"/>
          </p:cNvSpPr>
          <p:nvPr/>
        </p:nvSpPr>
        <p:spPr bwMode="auto">
          <a:xfrm>
            <a:off x="4860272" y="3789363"/>
            <a:ext cx="0" cy="431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cxnSp>
        <p:nvCxnSpPr>
          <p:cNvPr id="3" name="Gerade Verbindung 2"/>
          <p:cNvCxnSpPr/>
          <p:nvPr/>
        </p:nvCxnSpPr>
        <p:spPr>
          <a:xfrm>
            <a:off x="3347864" y="2420888"/>
            <a:ext cx="216024" cy="144016"/>
          </a:xfrm>
          <a:prstGeom prst="line">
            <a:avLst/>
          </a:prstGeom>
        </p:spPr>
        <p:style>
          <a:lnRef idx="1">
            <a:schemeClr val="accent1"/>
          </a:lnRef>
          <a:fillRef idx="0">
            <a:schemeClr val="accent1"/>
          </a:fillRef>
          <a:effectRef idx="0">
            <a:schemeClr val="accent1"/>
          </a:effectRef>
          <a:fontRef idx="minor">
            <a:schemeClr val="tx1"/>
          </a:fontRef>
        </p:style>
      </p:cxnSp>
      <p:cxnSp>
        <p:nvCxnSpPr>
          <p:cNvPr id="5" name="Gerade Verbindung 4"/>
          <p:cNvCxnSpPr/>
          <p:nvPr/>
        </p:nvCxnSpPr>
        <p:spPr>
          <a:xfrm flipH="1">
            <a:off x="4572000" y="2420888"/>
            <a:ext cx="119284" cy="216024"/>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301165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457200" y="277813"/>
            <a:ext cx="8229600" cy="1422400"/>
          </a:xfrm>
        </p:spPr>
        <p:txBody>
          <a:bodyPr/>
          <a:lstStyle/>
          <a:p>
            <a:r>
              <a:rPr lang="de-DE" altLang="de-DE" sz="3200" dirty="0">
                <a:effectLst/>
              </a:rPr>
              <a:t>Verwertung </a:t>
            </a:r>
            <a:r>
              <a:rPr lang="de-DE" altLang="de-DE" sz="3200" dirty="0"/>
              <a:t>gepfändeter Forderungen durch das Vollstreckungsgericht </a:t>
            </a:r>
            <a:endParaRPr lang="de-DE" altLang="de-DE" sz="3200" dirty="0">
              <a:effectLst/>
            </a:endParaRPr>
          </a:p>
        </p:txBody>
      </p:sp>
      <p:sp>
        <p:nvSpPr>
          <p:cNvPr id="54275" name="Rectangle 3"/>
          <p:cNvSpPr>
            <a:spLocks noGrp="1" noChangeArrowheads="1"/>
          </p:cNvSpPr>
          <p:nvPr>
            <p:ph type="body" idx="1"/>
          </p:nvPr>
        </p:nvSpPr>
        <p:spPr/>
        <p:txBody>
          <a:bodyPr/>
          <a:lstStyle/>
          <a:p>
            <a:pPr eaLnBrk="1" hangingPunct="1"/>
            <a:endParaRPr lang="de-DE" altLang="de-DE">
              <a:effectLst/>
            </a:endParaRPr>
          </a:p>
          <a:p>
            <a:pPr eaLnBrk="1" hangingPunct="1"/>
            <a:r>
              <a:rPr lang="de-DE" altLang="de-DE">
                <a:effectLst/>
              </a:rPr>
              <a:t>Überweisung zur Einziehung</a:t>
            </a:r>
          </a:p>
          <a:p>
            <a:pPr eaLnBrk="1" hangingPunct="1"/>
            <a:r>
              <a:rPr lang="de-DE" altLang="de-DE">
                <a:effectLst/>
              </a:rPr>
              <a:t>Überweisung an Zahlungs statt</a:t>
            </a:r>
          </a:p>
          <a:p>
            <a:pPr eaLnBrk="1" hangingPunct="1"/>
            <a:r>
              <a:rPr lang="de-DE" altLang="de-DE">
                <a:effectLst/>
              </a:rPr>
              <a:t>Anordnung einer anderen Art der Verwertung</a:t>
            </a:r>
          </a:p>
        </p:txBody>
      </p:sp>
    </p:spTree>
    <p:extLst>
      <p:ext uri="{BB962C8B-B14F-4D97-AF65-F5344CB8AC3E}">
        <p14:creationId xmlns:p14="http://schemas.microsoft.com/office/powerpoint/2010/main" val="80246334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de-DE" altLang="de-DE" sz="3600">
                <a:effectLst/>
              </a:rPr>
              <a:t>Zuständigkeit des Prozessgerichts</a:t>
            </a:r>
          </a:p>
        </p:txBody>
      </p:sp>
      <p:sp>
        <p:nvSpPr>
          <p:cNvPr id="56323" name="Rectangle 3"/>
          <p:cNvSpPr>
            <a:spLocks noGrp="1" noChangeArrowheads="1"/>
          </p:cNvSpPr>
          <p:nvPr>
            <p:ph type="body" idx="1"/>
          </p:nvPr>
        </p:nvSpPr>
        <p:spPr/>
        <p:txBody>
          <a:bodyPr/>
          <a:lstStyle/>
          <a:p>
            <a:pPr eaLnBrk="1" hangingPunct="1">
              <a:buFont typeface="Wingdings" pitchFamily="2" charset="2"/>
              <a:buNone/>
            </a:pPr>
            <a:r>
              <a:rPr lang="de-DE" altLang="de-DE">
                <a:effectLst/>
              </a:rPr>
              <a:t>für Titel wegen</a:t>
            </a:r>
          </a:p>
          <a:p>
            <a:pPr eaLnBrk="1" hangingPunct="1"/>
            <a:r>
              <a:rPr lang="de-DE" altLang="de-DE">
                <a:effectLst/>
              </a:rPr>
              <a:t>Vornahme einer vertretbaren Handlung</a:t>
            </a:r>
          </a:p>
          <a:p>
            <a:pPr eaLnBrk="1" hangingPunct="1"/>
            <a:r>
              <a:rPr lang="de-DE" altLang="de-DE">
                <a:effectLst/>
              </a:rPr>
              <a:t>Vornahme einer unvertretb. Handlung</a:t>
            </a:r>
          </a:p>
          <a:p>
            <a:pPr eaLnBrk="1" hangingPunct="1"/>
            <a:r>
              <a:rPr lang="de-DE" altLang="de-DE">
                <a:effectLst/>
              </a:rPr>
              <a:t>Dulden und Unterlassen</a:t>
            </a:r>
          </a:p>
          <a:p>
            <a:pPr eaLnBrk="1" hangingPunct="1"/>
            <a:r>
              <a:rPr lang="de-DE" altLang="de-DE">
                <a:effectLst/>
              </a:rPr>
              <a:t>Abgabe einer Willenserklärung</a:t>
            </a:r>
          </a:p>
        </p:txBody>
      </p:sp>
    </p:spTree>
    <p:extLst>
      <p:ext uri="{BB962C8B-B14F-4D97-AF65-F5344CB8AC3E}">
        <p14:creationId xmlns:p14="http://schemas.microsoft.com/office/powerpoint/2010/main" val="142620307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611560" y="836712"/>
            <a:ext cx="7920880" cy="5016758"/>
          </a:xfrm>
          <a:prstGeom prst="rect">
            <a:avLst/>
          </a:prstGeom>
        </p:spPr>
        <p:txBody>
          <a:bodyPr wrap="square">
            <a:spAutoFit/>
          </a:bodyPr>
          <a:lstStyle/>
          <a:p>
            <a:r>
              <a:rPr lang="de-DE" sz="2000" b="1" dirty="0"/>
              <a:t>Fall 25:</a:t>
            </a:r>
            <a:endParaRPr lang="de-DE" sz="2000" dirty="0"/>
          </a:p>
          <a:p>
            <a:r>
              <a:rPr lang="de-DE" sz="2000" dirty="0"/>
              <a:t>Der Händler K ist zur Lieferung eines ganz bestimmten Kettenbaggers an den</a:t>
            </a:r>
          </a:p>
          <a:p>
            <a:r>
              <a:rPr lang="de-DE" sz="2000" dirty="0"/>
              <a:t>Gläubiger G in Marburg verurteilt worden. G überlegt, wer für die Vollstreckung zuständig ist. </a:t>
            </a:r>
          </a:p>
          <a:p>
            <a:r>
              <a:rPr lang="de-DE" sz="2000" u="sng" dirty="0"/>
              <a:t>Abwandlung: </a:t>
            </a:r>
            <a:r>
              <a:rPr lang="de-DE" sz="2000" dirty="0"/>
              <a:t>Der Titel lautet auf Herausgabe einer bestimmten Montagehalle</a:t>
            </a:r>
          </a:p>
          <a:p>
            <a:r>
              <a:rPr lang="de-DE" sz="2000" dirty="0"/>
              <a:t>und Aufbau an einem bestimmten Ort.</a:t>
            </a:r>
          </a:p>
          <a:p>
            <a:endParaRPr lang="de-DE" sz="2000" dirty="0"/>
          </a:p>
          <a:p>
            <a:r>
              <a:rPr lang="de-DE" sz="2000" b="1" dirty="0"/>
              <a:t>Fall 26:</a:t>
            </a:r>
            <a:endParaRPr lang="de-DE" sz="2000" dirty="0"/>
          </a:p>
          <a:p>
            <a:r>
              <a:rPr lang="de-DE" sz="2000" dirty="0"/>
              <a:t>Die Witwe W schuldet Auskunft über die Kontobewegungen auf dem früheren gemeinschaftlichen </a:t>
            </a:r>
            <a:r>
              <a:rPr lang="de-DE" sz="2000" dirty="0" err="1"/>
              <a:t>Ehekonto</a:t>
            </a:r>
            <a:r>
              <a:rPr lang="de-DE" sz="2000" dirty="0"/>
              <a:t> in den drei Jahren vor dem Tod ihres Ehemannes. Sie erfüllt diese Verpflichtung unter Hinweis darauf nicht, die Bank verlange von ihr Erstattung der </a:t>
            </a:r>
            <a:r>
              <a:rPr lang="de-DE" sz="2000" dirty="0" err="1"/>
              <a:t>Kopiekosten</a:t>
            </a:r>
            <a:r>
              <a:rPr lang="de-DE" sz="2000" dirty="0"/>
              <a:t> für die Kontoauszüge. Zu Recht?</a:t>
            </a:r>
          </a:p>
          <a:p>
            <a:endParaRPr lang="de-DE" sz="2000" dirty="0"/>
          </a:p>
        </p:txBody>
      </p:sp>
    </p:spTree>
    <p:extLst>
      <p:ext uri="{BB962C8B-B14F-4D97-AF65-F5344CB8AC3E}">
        <p14:creationId xmlns:p14="http://schemas.microsoft.com/office/powerpoint/2010/main" val="396615869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pPr eaLnBrk="1" hangingPunct="1"/>
            <a:r>
              <a:rPr lang="de-DE" altLang="de-DE" sz="2400">
                <a:effectLst/>
              </a:rPr>
              <a:t>ZV durch Prozessgericht </a:t>
            </a:r>
            <a:r>
              <a:rPr lang="de-DE" altLang="de-DE" sz="2400" b="1">
                <a:effectLst/>
              </a:rPr>
              <a:t>wegen </a:t>
            </a:r>
            <a:r>
              <a:rPr lang="de-DE" altLang="de-DE" sz="2400">
                <a:effectLst/>
              </a:rPr>
              <a:t>anderer Titel:</a:t>
            </a:r>
            <a:br>
              <a:rPr lang="de-DE" altLang="de-DE" sz="2400">
                <a:effectLst/>
              </a:rPr>
            </a:br>
            <a:r>
              <a:rPr lang="de-DE" altLang="de-DE" sz="2400" i="1">
                <a:effectLst/>
              </a:rPr>
              <a:t>Vornahme einer Handlung </a:t>
            </a:r>
            <a:r>
              <a:rPr lang="de-DE" altLang="de-DE" sz="2400">
                <a:effectLst/>
              </a:rPr>
              <a:t>(</a:t>
            </a:r>
            <a:r>
              <a:rPr lang="de-DE" altLang="de-DE" sz="2400" i="1">
                <a:effectLst/>
              </a:rPr>
              <a:t>§§ 887,888 ZPO)</a:t>
            </a:r>
          </a:p>
        </p:txBody>
      </p:sp>
      <p:sp>
        <p:nvSpPr>
          <p:cNvPr id="57347" name="Rectangle 3"/>
          <p:cNvSpPr>
            <a:spLocks noGrp="1" noChangeArrowheads="1"/>
          </p:cNvSpPr>
          <p:nvPr>
            <p:ph type="body" sz="half" idx="1"/>
          </p:nvPr>
        </p:nvSpPr>
        <p:spPr/>
        <p:txBody>
          <a:bodyPr/>
          <a:lstStyle/>
          <a:p>
            <a:pPr eaLnBrk="1" hangingPunct="1"/>
            <a:r>
              <a:rPr lang="de-DE" altLang="de-DE" sz="2400">
                <a:effectLst/>
              </a:rPr>
              <a:t>Vertretbare Handlung</a:t>
            </a:r>
          </a:p>
          <a:p>
            <a:pPr eaLnBrk="1" hangingPunct="1">
              <a:buClr>
                <a:schemeClr val="tx1"/>
              </a:buClr>
              <a:buFontTx/>
              <a:buChar char="­"/>
            </a:pPr>
            <a:r>
              <a:rPr lang="de-DE" altLang="de-DE" sz="2400">
                <a:effectLst/>
              </a:rPr>
              <a:t>wenn für den Gl rechtlich und wirtschaftlich gleichgültig, wer Handlung vornimmt</a:t>
            </a:r>
          </a:p>
          <a:p>
            <a:pPr eaLnBrk="1" hangingPunct="1">
              <a:buClr>
                <a:schemeClr val="tx1"/>
              </a:buClr>
              <a:buFontTx/>
              <a:buChar char="­"/>
            </a:pPr>
            <a:r>
              <a:rPr lang="de-DE" altLang="de-DE" sz="2400">
                <a:effectLst/>
              </a:rPr>
              <a:t>Anordnung der Ersatzvornahme durch Prozessgericht 1. Instanz</a:t>
            </a:r>
          </a:p>
          <a:p>
            <a:pPr eaLnBrk="1" hangingPunct="1">
              <a:buClr>
                <a:schemeClr val="tx1"/>
              </a:buClr>
              <a:buFontTx/>
              <a:buChar char="­"/>
            </a:pPr>
            <a:r>
              <a:rPr lang="de-DE" altLang="de-DE" sz="2400">
                <a:effectLst/>
              </a:rPr>
              <a:t>Kostenvorschusspflicht des Schuldners</a:t>
            </a:r>
            <a:endParaRPr lang="de-DE" altLang="de-DE">
              <a:effectLst/>
            </a:endParaRPr>
          </a:p>
        </p:txBody>
      </p:sp>
      <p:sp>
        <p:nvSpPr>
          <p:cNvPr id="57348" name="Rectangle 4"/>
          <p:cNvSpPr>
            <a:spLocks noGrp="1" noChangeArrowheads="1"/>
          </p:cNvSpPr>
          <p:nvPr>
            <p:ph type="body" sz="half" idx="2"/>
          </p:nvPr>
        </p:nvSpPr>
        <p:spPr/>
        <p:txBody>
          <a:bodyPr/>
          <a:lstStyle/>
          <a:p>
            <a:pPr eaLnBrk="1" hangingPunct="1"/>
            <a:r>
              <a:rPr lang="de-DE" altLang="de-DE" sz="2400">
                <a:effectLst/>
              </a:rPr>
              <a:t>Unvertretb Handlung</a:t>
            </a:r>
          </a:p>
          <a:p>
            <a:pPr eaLnBrk="1" hangingPunct="1">
              <a:buClr>
                <a:schemeClr val="tx1"/>
              </a:buClr>
              <a:buFontTx/>
              <a:buChar char="­"/>
            </a:pPr>
            <a:r>
              <a:rPr lang="de-DE" altLang="de-DE" sz="2400">
                <a:effectLst/>
              </a:rPr>
              <a:t>wenn nur S Handlung erbringen kann</a:t>
            </a:r>
          </a:p>
          <a:p>
            <a:pPr eaLnBrk="1" hangingPunct="1">
              <a:buClr>
                <a:schemeClr val="tx1"/>
              </a:buClr>
              <a:buFontTx/>
              <a:buChar char="­"/>
            </a:pPr>
            <a:r>
              <a:rPr lang="de-DE" altLang="de-DE" sz="2400">
                <a:effectLst/>
              </a:rPr>
              <a:t>Anordnung von Zwangsgeld/Zwangshaft zur Willensbeugung durch Prozessgericht 1. Instanz</a:t>
            </a:r>
          </a:p>
          <a:p>
            <a:pPr eaLnBrk="1" hangingPunct="1">
              <a:buClr>
                <a:schemeClr val="tx1"/>
              </a:buClr>
              <a:buFontTx/>
              <a:buChar char="­"/>
            </a:pPr>
            <a:r>
              <a:rPr lang="de-DE" altLang="de-DE" sz="2400">
                <a:effectLst/>
              </a:rPr>
              <a:t>Keine Androhung</a:t>
            </a:r>
          </a:p>
          <a:p>
            <a:pPr eaLnBrk="1" hangingPunct="1">
              <a:buClr>
                <a:schemeClr val="tx1"/>
              </a:buClr>
              <a:buFontTx/>
              <a:buChar char="­"/>
            </a:pPr>
            <a:r>
              <a:rPr lang="de-DE" altLang="de-DE" sz="2400">
                <a:effectLst/>
              </a:rPr>
              <a:t>Vollstreckung des Zwangsgeldes durch Gl</a:t>
            </a:r>
            <a:endParaRPr lang="de-DE" altLang="de-DE">
              <a:effectLst/>
            </a:endParaRPr>
          </a:p>
        </p:txBody>
      </p:sp>
    </p:spTree>
    <p:extLst>
      <p:ext uri="{BB962C8B-B14F-4D97-AF65-F5344CB8AC3E}">
        <p14:creationId xmlns:p14="http://schemas.microsoft.com/office/powerpoint/2010/main" val="376839418"/>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323528" y="1213009"/>
            <a:ext cx="8352928" cy="1938992"/>
          </a:xfrm>
          <a:prstGeom prst="rect">
            <a:avLst/>
          </a:prstGeom>
        </p:spPr>
        <p:txBody>
          <a:bodyPr wrap="square">
            <a:spAutoFit/>
          </a:bodyPr>
          <a:lstStyle/>
          <a:p>
            <a:r>
              <a:rPr lang="de-DE" sz="2400" b="1" dirty="0"/>
              <a:t>Fall 27:</a:t>
            </a:r>
            <a:endParaRPr lang="de-DE" sz="2400" dirty="0"/>
          </a:p>
          <a:p>
            <a:r>
              <a:rPr lang="de-DE" sz="2400" dirty="0"/>
              <a:t>G hat gegen S einen Titel erstritten, wonach dieser es zu unterlassen hat, seine Apotheke unter der Bezeichnung Universitätsapotheke zu betreiben. Kann G die Entfernung eines entsprechenden im Schaufenster hängenden Schildes erzwingen?</a:t>
            </a:r>
          </a:p>
        </p:txBody>
      </p:sp>
    </p:spTree>
    <p:extLst>
      <p:ext uri="{BB962C8B-B14F-4D97-AF65-F5344CB8AC3E}">
        <p14:creationId xmlns:p14="http://schemas.microsoft.com/office/powerpoint/2010/main" val="6301202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pPr eaLnBrk="1" hangingPunct="1"/>
            <a:r>
              <a:rPr lang="de-DE" altLang="de-DE" sz="2400">
                <a:effectLst/>
              </a:rPr>
              <a:t>ZV durch Prozessgericht </a:t>
            </a:r>
            <a:r>
              <a:rPr lang="de-DE" altLang="de-DE" sz="2400" b="1">
                <a:effectLst/>
              </a:rPr>
              <a:t>wegen </a:t>
            </a:r>
            <a:r>
              <a:rPr lang="de-DE" altLang="de-DE" sz="2400">
                <a:effectLst/>
              </a:rPr>
              <a:t>anderer Titel:</a:t>
            </a:r>
            <a:br>
              <a:rPr lang="de-DE" altLang="de-DE" sz="2400">
                <a:effectLst/>
              </a:rPr>
            </a:br>
            <a:r>
              <a:rPr lang="de-DE" altLang="de-DE" sz="2400" i="1">
                <a:effectLst/>
              </a:rPr>
              <a:t>Duldung/Unterlassung (§ 890 ZPO)</a:t>
            </a:r>
          </a:p>
        </p:txBody>
      </p:sp>
      <p:sp>
        <p:nvSpPr>
          <p:cNvPr id="58371" name="Rectangle 3"/>
          <p:cNvSpPr>
            <a:spLocks noGrp="1" noChangeArrowheads="1"/>
          </p:cNvSpPr>
          <p:nvPr>
            <p:ph type="body" idx="1"/>
          </p:nvPr>
        </p:nvSpPr>
        <p:spPr/>
        <p:txBody>
          <a:bodyPr/>
          <a:lstStyle/>
          <a:p>
            <a:pPr eaLnBrk="1" hangingPunct="1"/>
            <a:r>
              <a:rPr lang="de-DE" altLang="de-DE" sz="2400">
                <a:effectLst/>
              </a:rPr>
              <a:t>Bei schuldhafter Zuwiderhandlung (als Täter, Mittäter oder Gehilfe) </a:t>
            </a:r>
          </a:p>
          <a:p>
            <a:pPr eaLnBrk="1" hangingPunct="1"/>
            <a:r>
              <a:rPr lang="de-DE" altLang="de-DE" sz="2400">
                <a:effectLst/>
              </a:rPr>
              <a:t>Anordnung von Ordnungsgeld/Ordnungshaft durch Prozessgericht 1. Instanz als Vollstreckungsgericht</a:t>
            </a:r>
          </a:p>
          <a:p>
            <a:pPr eaLnBrk="1" hangingPunct="1"/>
            <a:r>
              <a:rPr lang="de-DE" altLang="de-DE" sz="2400">
                <a:effectLst/>
              </a:rPr>
              <a:t>Androhung erforderlich</a:t>
            </a:r>
          </a:p>
          <a:p>
            <a:pPr eaLnBrk="1" hangingPunct="1"/>
            <a:r>
              <a:rPr lang="de-DE" altLang="de-DE" sz="2400">
                <a:effectLst/>
              </a:rPr>
              <a:t>Vollstreckung von Amts wegen</a:t>
            </a:r>
          </a:p>
        </p:txBody>
      </p:sp>
    </p:spTree>
    <p:extLst>
      <p:ext uri="{BB962C8B-B14F-4D97-AF65-F5344CB8AC3E}">
        <p14:creationId xmlns:p14="http://schemas.microsoft.com/office/powerpoint/2010/main" val="389775920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de-DE" altLang="de-DE" sz="2800">
                <a:effectLst/>
              </a:rPr>
              <a:t>ZV durch Prozessgericht </a:t>
            </a:r>
            <a:r>
              <a:rPr lang="de-DE" altLang="de-DE" sz="2800" b="1">
                <a:effectLst/>
              </a:rPr>
              <a:t>wegen </a:t>
            </a:r>
            <a:r>
              <a:rPr lang="de-DE" altLang="de-DE" sz="2800">
                <a:effectLst/>
              </a:rPr>
              <a:t>anderer Titel:</a:t>
            </a:r>
            <a:br>
              <a:rPr lang="de-DE" altLang="de-DE" sz="2800">
                <a:effectLst/>
              </a:rPr>
            </a:br>
            <a:r>
              <a:rPr lang="de-DE" altLang="de-DE" sz="2800" i="1">
                <a:effectLst/>
              </a:rPr>
              <a:t>Abgabe einer Willenserklärung (§ 894 ZPO)</a:t>
            </a:r>
          </a:p>
        </p:txBody>
      </p:sp>
      <p:sp>
        <p:nvSpPr>
          <p:cNvPr id="54275" name="Rectangle 3"/>
          <p:cNvSpPr>
            <a:spLocks noGrp="1" noChangeArrowheads="1"/>
          </p:cNvSpPr>
          <p:nvPr>
            <p:ph type="body" idx="1"/>
          </p:nvPr>
        </p:nvSpPr>
        <p:spPr>
          <a:xfrm>
            <a:off x="457200" y="2060575"/>
            <a:ext cx="8229600" cy="4065588"/>
          </a:xfrm>
        </p:spPr>
        <p:txBody>
          <a:bodyPr/>
          <a:lstStyle/>
          <a:p>
            <a:pPr eaLnBrk="1" hangingPunct="1">
              <a:defRPr/>
            </a:pPr>
            <a:endParaRPr lang="de-DE" dirty="0"/>
          </a:p>
          <a:p>
            <a:pPr eaLnBrk="1" hangingPunct="1">
              <a:buFont typeface="Wingdings" pitchFamily="2" charset="2"/>
              <a:buNone/>
              <a:defRPr/>
            </a:pPr>
            <a:r>
              <a:rPr lang="de-DE" dirty="0">
                <a:effectLst/>
              </a:rPr>
              <a:t>Keine Vollstreckung erforderlich, da WE mit Rechtskraft des Urteils als abgegeben gilt</a:t>
            </a:r>
          </a:p>
        </p:txBody>
      </p:sp>
    </p:spTree>
    <p:extLst>
      <p:ext uri="{BB962C8B-B14F-4D97-AF65-F5344CB8AC3E}">
        <p14:creationId xmlns:p14="http://schemas.microsoft.com/office/powerpoint/2010/main" val="25683640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de-DE" altLang="de-DE" sz="3200">
                <a:effectLst/>
              </a:rPr>
              <a:t>ZV durch VollstrG/GBA wegen Geldforderungen in das unbewegliche Vermögen</a:t>
            </a:r>
          </a:p>
        </p:txBody>
      </p:sp>
      <p:sp>
        <p:nvSpPr>
          <p:cNvPr id="55299" name="Rectangle 3"/>
          <p:cNvSpPr>
            <a:spLocks noGrp="1" noChangeArrowheads="1"/>
          </p:cNvSpPr>
          <p:nvPr>
            <p:ph type="body" idx="1"/>
          </p:nvPr>
        </p:nvSpPr>
        <p:spPr>
          <a:xfrm>
            <a:off x="457200" y="1989138"/>
            <a:ext cx="8229600" cy="4137025"/>
          </a:xfrm>
        </p:spPr>
        <p:txBody>
          <a:bodyPr/>
          <a:lstStyle/>
          <a:p>
            <a:pPr eaLnBrk="1" hangingPunct="1"/>
            <a:r>
              <a:rPr lang="de-DE" altLang="de-DE">
                <a:effectLst/>
              </a:rPr>
              <a:t>Zwangsversteigerung zur Realisierung des Substanzwertes</a:t>
            </a:r>
          </a:p>
          <a:p>
            <a:pPr eaLnBrk="1" hangingPunct="1"/>
            <a:r>
              <a:rPr lang="de-DE" altLang="de-DE">
                <a:effectLst/>
              </a:rPr>
              <a:t>Zwangsverwaltung zur Befriedigung aus den laufenden Erträgen</a:t>
            </a:r>
          </a:p>
          <a:p>
            <a:pPr eaLnBrk="1" hangingPunct="1"/>
            <a:r>
              <a:rPr lang="de-DE" altLang="de-DE">
                <a:effectLst/>
              </a:rPr>
              <a:t>Zwangshypothek zur Sicherung des Rangs</a:t>
            </a:r>
          </a:p>
        </p:txBody>
      </p:sp>
    </p:spTree>
    <p:extLst>
      <p:ext uri="{BB962C8B-B14F-4D97-AF65-F5344CB8AC3E}">
        <p14:creationId xmlns:p14="http://schemas.microsoft.com/office/powerpoint/2010/main" val="2223911038"/>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de-DE" altLang="de-DE">
                <a:effectLst/>
              </a:rPr>
              <a:t>Vollstreckungsarten &amp; Organe</a:t>
            </a:r>
          </a:p>
        </p:txBody>
      </p:sp>
      <p:sp>
        <p:nvSpPr>
          <p:cNvPr id="60419" name="Rectangle 3"/>
          <p:cNvSpPr>
            <a:spLocks noGrp="1" noChangeArrowheads="1"/>
          </p:cNvSpPr>
          <p:nvPr>
            <p:ph type="body" sz="half" idx="1"/>
          </p:nvPr>
        </p:nvSpPr>
        <p:spPr>
          <a:xfrm>
            <a:off x="457200" y="1524000"/>
            <a:ext cx="4038600" cy="4525963"/>
          </a:xfrm>
        </p:spPr>
        <p:txBody>
          <a:bodyPr/>
          <a:lstStyle/>
          <a:p>
            <a:pPr eaLnBrk="1" hangingPunct="1"/>
            <a:r>
              <a:rPr lang="de-DE" altLang="de-DE" sz="2400">
                <a:effectLst/>
              </a:rPr>
              <a:t>Wg titul. Geldforderungen                     in</a:t>
            </a:r>
            <a:endParaRPr lang="de-DE" altLang="de-DE">
              <a:effectLst/>
            </a:endParaRPr>
          </a:p>
        </p:txBody>
      </p:sp>
      <p:sp>
        <p:nvSpPr>
          <p:cNvPr id="60420" name="Rectangle 4"/>
          <p:cNvSpPr>
            <a:spLocks noGrp="1" noChangeArrowheads="1"/>
          </p:cNvSpPr>
          <p:nvPr>
            <p:ph type="body" sz="half" idx="2"/>
          </p:nvPr>
        </p:nvSpPr>
        <p:spPr>
          <a:xfrm>
            <a:off x="4495800" y="1524000"/>
            <a:ext cx="4114800" cy="4602163"/>
          </a:xfrm>
        </p:spPr>
        <p:txBody>
          <a:bodyPr/>
          <a:lstStyle/>
          <a:p>
            <a:pPr eaLnBrk="1" hangingPunct="1"/>
            <a:r>
              <a:rPr lang="de-DE" altLang="de-DE" sz="2400">
                <a:effectLst/>
              </a:rPr>
              <a:t>Wegen anderer Titel auf</a:t>
            </a:r>
            <a:endParaRPr lang="de-DE" altLang="de-DE">
              <a:effectLst/>
            </a:endParaRPr>
          </a:p>
        </p:txBody>
      </p:sp>
      <p:sp>
        <p:nvSpPr>
          <p:cNvPr id="60421" name="Text Box 5"/>
          <p:cNvSpPr txBox="1">
            <a:spLocks noChangeArrowheads="1"/>
          </p:cNvSpPr>
          <p:nvPr/>
        </p:nvSpPr>
        <p:spPr bwMode="auto">
          <a:xfrm>
            <a:off x="762000" y="2590800"/>
            <a:ext cx="3657600"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eaLnBrk="1" hangingPunct="1">
              <a:spcBef>
                <a:spcPct val="50000"/>
              </a:spcBef>
              <a:buClrTx/>
              <a:buSzTx/>
              <a:buFontTx/>
              <a:buNone/>
            </a:pPr>
            <a:r>
              <a:rPr lang="de-DE" altLang="de-DE" sz="1600" b="1" dirty="0" err="1">
                <a:latin typeface="Times New Roman" pitchFamily="18" charset="0"/>
              </a:rPr>
              <a:t>Bewegl</a:t>
            </a:r>
            <a:r>
              <a:rPr lang="de-DE" altLang="de-DE" sz="1600" b="1" dirty="0">
                <a:latin typeface="Times New Roman" pitchFamily="18" charset="0"/>
              </a:rPr>
              <a:t>     Vermögen              </a:t>
            </a:r>
            <a:r>
              <a:rPr lang="de-DE" altLang="de-DE" sz="1600" b="1" dirty="0" err="1">
                <a:latin typeface="Times New Roman" pitchFamily="18" charset="0"/>
              </a:rPr>
              <a:t>Unbewegl</a:t>
            </a:r>
            <a:endParaRPr lang="de-DE" altLang="de-DE" sz="1600" b="1" dirty="0">
              <a:latin typeface="Times New Roman" pitchFamily="18" charset="0"/>
            </a:endParaRPr>
          </a:p>
        </p:txBody>
      </p:sp>
      <p:sp>
        <p:nvSpPr>
          <p:cNvPr id="60422" name="Text Box 6"/>
          <p:cNvSpPr txBox="1">
            <a:spLocks noChangeArrowheads="1"/>
          </p:cNvSpPr>
          <p:nvPr/>
        </p:nvSpPr>
        <p:spPr bwMode="auto">
          <a:xfrm>
            <a:off x="838200" y="3429000"/>
            <a:ext cx="2133600" cy="7848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eaLnBrk="1" hangingPunct="1">
              <a:spcBef>
                <a:spcPct val="50000"/>
              </a:spcBef>
              <a:buClrTx/>
              <a:buSzTx/>
              <a:buFontTx/>
              <a:buNone/>
            </a:pPr>
            <a:r>
              <a:rPr lang="de-DE" altLang="de-DE" sz="1800" b="1" dirty="0" err="1">
                <a:latin typeface="Times New Roman" pitchFamily="18" charset="0"/>
              </a:rPr>
              <a:t>Körp</a:t>
            </a:r>
            <a:r>
              <a:rPr lang="de-DE" altLang="de-DE" sz="1800" b="1" dirty="0">
                <a:latin typeface="Times New Roman" pitchFamily="18" charset="0"/>
              </a:rPr>
              <a:t>.        </a:t>
            </a:r>
            <a:r>
              <a:rPr lang="de-DE" altLang="de-DE" sz="1800" b="1" dirty="0" err="1">
                <a:latin typeface="Times New Roman" pitchFamily="18" charset="0"/>
              </a:rPr>
              <a:t>Forderg</a:t>
            </a:r>
            <a:endParaRPr lang="de-DE" altLang="de-DE" sz="1800" b="1" dirty="0">
              <a:latin typeface="Times New Roman" pitchFamily="18" charset="0"/>
            </a:endParaRPr>
          </a:p>
          <a:p>
            <a:pPr eaLnBrk="1" hangingPunct="1">
              <a:spcBef>
                <a:spcPct val="50000"/>
              </a:spcBef>
              <a:buClrTx/>
              <a:buSzTx/>
              <a:buFontTx/>
              <a:buNone/>
            </a:pPr>
            <a:r>
              <a:rPr lang="de-DE" altLang="de-DE" sz="1800" b="1" dirty="0">
                <a:latin typeface="Times New Roman" pitchFamily="18" charset="0"/>
              </a:rPr>
              <a:t>Sachen      </a:t>
            </a:r>
            <a:r>
              <a:rPr lang="de-DE" altLang="de-DE" sz="1800" b="1" dirty="0" err="1">
                <a:latin typeface="Times New Roman" pitchFamily="18" charset="0"/>
              </a:rPr>
              <a:t>VermR</a:t>
            </a:r>
            <a:endParaRPr lang="de-DE" altLang="de-DE" sz="2400" b="1" dirty="0">
              <a:latin typeface="Times New Roman" pitchFamily="18" charset="0"/>
            </a:endParaRPr>
          </a:p>
        </p:txBody>
      </p:sp>
      <p:sp>
        <p:nvSpPr>
          <p:cNvPr id="60423" name="Text Box 7"/>
          <p:cNvSpPr txBox="1">
            <a:spLocks noChangeArrowheads="1"/>
          </p:cNvSpPr>
          <p:nvPr/>
        </p:nvSpPr>
        <p:spPr bwMode="auto">
          <a:xfrm>
            <a:off x="4632325" y="2652713"/>
            <a:ext cx="42322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eaLnBrk="1" hangingPunct="1">
              <a:spcBef>
                <a:spcPct val="0"/>
              </a:spcBef>
              <a:buClrTx/>
              <a:buSzTx/>
              <a:buFontTx/>
              <a:buNone/>
            </a:pPr>
            <a:r>
              <a:rPr lang="de-DE" altLang="de-DE" sz="1600" b="1">
                <a:latin typeface="Times New Roman" pitchFamily="18" charset="0"/>
              </a:rPr>
              <a:t>Herausgabe Handlung Unterlassg Willenserkl.</a:t>
            </a:r>
            <a:endParaRPr lang="de-DE" altLang="de-DE" sz="2400" b="1">
              <a:latin typeface="Times New Roman" pitchFamily="18" charset="0"/>
            </a:endParaRPr>
          </a:p>
        </p:txBody>
      </p:sp>
      <p:sp>
        <p:nvSpPr>
          <p:cNvPr id="60424" name="Text Box 8"/>
          <p:cNvSpPr txBox="1">
            <a:spLocks noChangeArrowheads="1"/>
          </p:cNvSpPr>
          <p:nvPr/>
        </p:nvSpPr>
        <p:spPr bwMode="auto">
          <a:xfrm>
            <a:off x="4784725" y="3470275"/>
            <a:ext cx="371475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eaLnBrk="1" hangingPunct="1">
              <a:spcBef>
                <a:spcPct val="0"/>
              </a:spcBef>
              <a:buClrTx/>
              <a:buSzTx/>
              <a:buFontTx/>
              <a:buNone/>
            </a:pPr>
            <a:r>
              <a:rPr lang="de-DE" altLang="de-DE" sz="2400" b="1">
                <a:latin typeface="Times New Roman" pitchFamily="18" charset="0"/>
              </a:rPr>
              <a:t> 883 ff   887 ff     890      894</a:t>
            </a:r>
          </a:p>
          <a:p>
            <a:pPr eaLnBrk="1" hangingPunct="1">
              <a:spcBef>
                <a:spcPct val="0"/>
              </a:spcBef>
              <a:buClrTx/>
              <a:buSzTx/>
              <a:buFontTx/>
              <a:buNone/>
            </a:pPr>
            <a:endParaRPr lang="de-DE" altLang="de-DE" sz="2400" b="1">
              <a:latin typeface="Times New Roman" pitchFamily="18" charset="0"/>
            </a:endParaRPr>
          </a:p>
          <a:p>
            <a:pPr eaLnBrk="1" hangingPunct="1">
              <a:spcBef>
                <a:spcPct val="0"/>
              </a:spcBef>
              <a:buClrTx/>
              <a:buSzTx/>
              <a:buFontTx/>
              <a:buNone/>
            </a:pPr>
            <a:r>
              <a:rPr lang="de-DE" altLang="de-DE" sz="2400" b="1">
                <a:latin typeface="Times New Roman" pitchFamily="18" charset="0"/>
              </a:rPr>
              <a:t>  GV             Prozessgericht</a:t>
            </a:r>
          </a:p>
        </p:txBody>
      </p:sp>
      <p:sp>
        <p:nvSpPr>
          <p:cNvPr id="60425" name="Line 9"/>
          <p:cNvSpPr>
            <a:spLocks noChangeShapeType="1"/>
          </p:cNvSpPr>
          <p:nvPr/>
        </p:nvSpPr>
        <p:spPr bwMode="auto">
          <a:xfrm>
            <a:off x="5181600" y="2971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26" name="Line 10"/>
          <p:cNvSpPr>
            <a:spLocks noChangeShapeType="1"/>
          </p:cNvSpPr>
          <p:nvPr/>
        </p:nvSpPr>
        <p:spPr bwMode="auto">
          <a:xfrm>
            <a:off x="6172200" y="2971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27" name="Line 11"/>
          <p:cNvSpPr>
            <a:spLocks noChangeShapeType="1"/>
          </p:cNvSpPr>
          <p:nvPr/>
        </p:nvSpPr>
        <p:spPr bwMode="auto">
          <a:xfrm>
            <a:off x="7162800" y="29718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28" name="Line 12"/>
          <p:cNvSpPr>
            <a:spLocks noChangeShapeType="1"/>
          </p:cNvSpPr>
          <p:nvPr/>
        </p:nvSpPr>
        <p:spPr bwMode="auto">
          <a:xfrm>
            <a:off x="8153400" y="2971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29" name="Line 13"/>
          <p:cNvSpPr>
            <a:spLocks noChangeShapeType="1"/>
          </p:cNvSpPr>
          <p:nvPr/>
        </p:nvSpPr>
        <p:spPr bwMode="auto">
          <a:xfrm>
            <a:off x="5181600" y="38862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30" name="Line 14"/>
          <p:cNvSpPr>
            <a:spLocks noChangeShapeType="1"/>
          </p:cNvSpPr>
          <p:nvPr/>
        </p:nvSpPr>
        <p:spPr bwMode="auto">
          <a:xfrm>
            <a:off x="7239000" y="3886200"/>
            <a:ext cx="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31" name="Line 15"/>
          <p:cNvSpPr>
            <a:spLocks noChangeShapeType="1"/>
          </p:cNvSpPr>
          <p:nvPr/>
        </p:nvSpPr>
        <p:spPr bwMode="auto">
          <a:xfrm>
            <a:off x="6324600" y="3886200"/>
            <a:ext cx="68580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32" name="Line 16"/>
          <p:cNvSpPr>
            <a:spLocks noChangeShapeType="1"/>
          </p:cNvSpPr>
          <p:nvPr/>
        </p:nvSpPr>
        <p:spPr bwMode="auto">
          <a:xfrm flipH="1">
            <a:off x="7467600" y="3886200"/>
            <a:ext cx="7620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33" name="Line 17"/>
          <p:cNvSpPr>
            <a:spLocks noChangeShapeType="1"/>
          </p:cNvSpPr>
          <p:nvPr/>
        </p:nvSpPr>
        <p:spPr bwMode="auto">
          <a:xfrm>
            <a:off x="1295400" y="2971800"/>
            <a:ext cx="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34" name="Line 18"/>
          <p:cNvSpPr>
            <a:spLocks noChangeShapeType="1"/>
          </p:cNvSpPr>
          <p:nvPr/>
        </p:nvSpPr>
        <p:spPr bwMode="auto">
          <a:xfrm>
            <a:off x="2362200" y="2895600"/>
            <a:ext cx="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35" name="Text Box 19"/>
          <p:cNvSpPr txBox="1">
            <a:spLocks noChangeArrowheads="1"/>
          </p:cNvSpPr>
          <p:nvPr/>
        </p:nvSpPr>
        <p:spPr bwMode="auto">
          <a:xfrm>
            <a:off x="669925" y="4537075"/>
            <a:ext cx="4711700" cy="1187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eaLnBrk="1" hangingPunct="1">
              <a:spcBef>
                <a:spcPct val="0"/>
              </a:spcBef>
              <a:buClrTx/>
              <a:buSzTx/>
              <a:buFontTx/>
              <a:buNone/>
            </a:pPr>
            <a:r>
              <a:rPr lang="de-DE" altLang="de-DE" sz="2400" b="1">
                <a:latin typeface="Times New Roman" pitchFamily="18" charset="0"/>
              </a:rPr>
              <a:t> 808         829ff, 857</a:t>
            </a:r>
          </a:p>
          <a:p>
            <a:pPr eaLnBrk="1" hangingPunct="1">
              <a:spcBef>
                <a:spcPct val="0"/>
              </a:spcBef>
              <a:buClrTx/>
              <a:buSzTx/>
              <a:buFontTx/>
              <a:buNone/>
            </a:pPr>
            <a:endParaRPr lang="de-DE" altLang="de-DE" sz="2400" b="1">
              <a:latin typeface="Times New Roman" pitchFamily="18" charset="0"/>
            </a:endParaRPr>
          </a:p>
          <a:p>
            <a:pPr eaLnBrk="1" hangingPunct="1">
              <a:spcBef>
                <a:spcPct val="0"/>
              </a:spcBef>
              <a:buClrTx/>
              <a:buSzTx/>
              <a:buFontTx/>
              <a:buNone/>
            </a:pPr>
            <a:r>
              <a:rPr lang="de-DE" altLang="de-DE" sz="2400" b="1">
                <a:latin typeface="Times New Roman" pitchFamily="18" charset="0"/>
              </a:rPr>
              <a:t> GV                 Vollstrgericht   GBA</a:t>
            </a:r>
          </a:p>
        </p:txBody>
      </p:sp>
      <p:sp>
        <p:nvSpPr>
          <p:cNvPr id="60436" name="Line 20"/>
          <p:cNvSpPr>
            <a:spLocks noChangeShapeType="1"/>
          </p:cNvSpPr>
          <p:nvPr/>
        </p:nvSpPr>
        <p:spPr bwMode="auto">
          <a:xfrm>
            <a:off x="1066800" y="4953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37" name="Line 21"/>
          <p:cNvSpPr>
            <a:spLocks noChangeShapeType="1"/>
          </p:cNvSpPr>
          <p:nvPr/>
        </p:nvSpPr>
        <p:spPr bwMode="auto">
          <a:xfrm>
            <a:off x="2590800" y="4953000"/>
            <a:ext cx="0" cy="3048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38" name="Line 22"/>
          <p:cNvSpPr>
            <a:spLocks noChangeShapeType="1"/>
          </p:cNvSpPr>
          <p:nvPr/>
        </p:nvSpPr>
        <p:spPr bwMode="auto">
          <a:xfrm flipH="1">
            <a:off x="990600" y="4114800"/>
            <a:ext cx="228600" cy="4572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39" name="Line 23"/>
          <p:cNvSpPr>
            <a:spLocks noChangeShapeType="1"/>
          </p:cNvSpPr>
          <p:nvPr/>
        </p:nvSpPr>
        <p:spPr bwMode="auto">
          <a:xfrm>
            <a:off x="2438400" y="4191000"/>
            <a:ext cx="76200" cy="381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40" name="Text Box 24"/>
          <p:cNvSpPr txBox="1">
            <a:spLocks noChangeArrowheads="1"/>
          </p:cNvSpPr>
          <p:nvPr/>
        </p:nvSpPr>
        <p:spPr bwMode="auto">
          <a:xfrm>
            <a:off x="3489325" y="3165475"/>
            <a:ext cx="920750"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20000"/>
              </a:spcBef>
              <a:buClr>
                <a:schemeClr val="hlink"/>
              </a:buClr>
              <a:buSzPct val="80000"/>
              <a:buFont typeface="Wingdings" pitchFamily="2" charset="2"/>
              <a:buChar char="Ø"/>
              <a:defRPr sz="3200">
                <a:solidFill>
                  <a:schemeClr val="tx1"/>
                </a:solidFill>
                <a:latin typeface="Arial" charset="0"/>
              </a:defRPr>
            </a:lvl1pPr>
            <a:lvl2pPr marL="742950" indent="-285750" eaLnBrk="0" hangingPunct="0">
              <a:spcBef>
                <a:spcPct val="20000"/>
              </a:spcBef>
              <a:buClr>
                <a:schemeClr val="tx2"/>
              </a:buClr>
              <a:buSzPct val="50000"/>
              <a:buFont typeface="Wingdings" pitchFamily="2" charset="2"/>
              <a:buChar char="l"/>
              <a:defRPr sz="2800">
                <a:solidFill>
                  <a:schemeClr val="tx1"/>
                </a:solidFill>
                <a:latin typeface="Arial" charset="0"/>
              </a:defRPr>
            </a:lvl2pPr>
            <a:lvl3pPr marL="1143000" indent="-228600" eaLnBrk="0" hangingPunct="0">
              <a:spcBef>
                <a:spcPct val="20000"/>
              </a:spcBef>
              <a:buClr>
                <a:schemeClr val="accent2"/>
              </a:buClr>
              <a:buChar char="•"/>
              <a:defRPr sz="2400">
                <a:solidFill>
                  <a:schemeClr val="tx1"/>
                </a:solidFill>
                <a:latin typeface="Arial" charset="0"/>
              </a:defRPr>
            </a:lvl3pPr>
            <a:lvl4pPr marL="1600200" indent="-228600" eaLnBrk="0" hangingPunct="0">
              <a:spcBef>
                <a:spcPct val="20000"/>
              </a:spcBef>
              <a:buClr>
                <a:schemeClr val="folHlink"/>
              </a:buClr>
              <a:buSzPct val="50000"/>
              <a:buFont typeface="Wingdings" pitchFamily="2" charset="2"/>
              <a:buChar char="l"/>
              <a:defRPr sz="2000">
                <a:solidFill>
                  <a:schemeClr val="tx1"/>
                </a:solidFill>
                <a:latin typeface="Arial" charset="0"/>
              </a:defRPr>
            </a:lvl4pPr>
            <a:lvl5pPr marL="2057400" indent="-228600" eaLnBrk="0" hangingPunct="0">
              <a:spcBef>
                <a:spcPct val="20000"/>
              </a:spcBef>
              <a:buClr>
                <a:schemeClr val="hlink"/>
              </a:buClr>
              <a:buChar char="•"/>
              <a:defRPr sz="2000">
                <a:solidFill>
                  <a:schemeClr val="tx1"/>
                </a:solidFill>
                <a:latin typeface="Arial" charset="0"/>
              </a:defRPr>
            </a:lvl5pPr>
            <a:lvl6pPr marL="2514600" indent="-228600" eaLnBrk="0" fontAlgn="base" hangingPunct="0">
              <a:spcBef>
                <a:spcPct val="20000"/>
              </a:spcBef>
              <a:spcAft>
                <a:spcPct val="0"/>
              </a:spcAft>
              <a:buClr>
                <a:schemeClr val="hlink"/>
              </a:buClr>
              <a:buChar char="•"/>
              <a:defRPr sz="2000">
                <a:solidFill>
                  <a:schemeClr val="tx1"/>
                </a:solidFill>
                <a:latin typeface="Arial" charset="0"/>
              </a:defRPr>
            </a:lvl6pPr>
            <a:lvl7pPr marL="2971800" indent="-228600" eaLnBrk="0" fontAlgn="base" hangingPunct="0">
              <a:spcBef>
                <a:spcPct val="20000"/>
              </a:spcBef>
              <a:spcAft>
                <a:spcPct val="0"/>
              </a:spcAft>
              <a:buClr>
                <a:schemeClr val="hlink"/>
              </a:buClr>
              <a:buChar char="•"/>
              <a:defRPr sz="2000">
                <a:solidFill>
                  <a:schemeClr val="tx1"/>
                </a:solidFill>
                <a:latin typeface="Arial" charset="0"/>
              </a:defRPr>
            </a:lvl7pPr>
            <a:lvl8pPr marL="3429000" indent="-228600" eaLnBrk="0" fontAlgn="base" hangingPunct="0">
              <a:spcBef>
                <a:spcPct val="20000"/>
              </a:spcBef>
              <a:spcAft>
                <a:spcPct val="0"/>
              </a:spcAft>
              <a:buClr>
                <a:schemeClr val="hlink"/>
              </a:buClr>
              <a:buChar char="•"/>
              <a:defRPr sz="2000">
                <a:solidFill>
                  <a:schemeClr val="tx1"/>
                </a:solidFill>
                <a:latin typeface="Arial" charset="0"/>
              </a:defRPr>
            </a:lvl8pPr>
            <a:lvl9pPr marL="3886200" indent="-228600" eaLnBrk="0" fontAlgn="base" hangingPunct="0">
              <a:spcBef>
                <a:spcPct val="20000"/>
              </a:spcBef>
              <a:spcAft>
                <a:spcPct val="0"/>
              </a:spcAft>
              <a:buClr>
                <a:schemeClr val="hlink"/>
              </a:buClr>
              <a:buChar char="•"/>
              <a:defRPr sz="2000">
                <a:solidFill>
                  <a:schemeClr val="tx1"/>
                </a:solidFill>
                <a:latin typeface="Arial" charset="0"/>
              </a:defRPr>
            </a:lvl9pPr>
          </a:lstStyle>
          <a:p>
            <a:pPr eaLnBrk="1" hangingPunct="1">
              <a:spcBef>
                <a:spcPct val="0"/>
              </a:spcBef>
              <a:buClrTx/>
              <a:buSzTx/>
              <a:buFontTx/>
              <a:buNone/>
            </a:pPr>
            <a:r>
              <a:rPr lang="de-DE" altLang="de-DE" sz="2400" b="1">
                <a:latin typeface="Times New Roman" pitchFamily="18" charset="0"/>
              </a:rPr>
              <a:t>864 ff</a:t>
            </a:r>
          </a:p>
          <a:p>
            <a:pPr eaLnBrk="1" hangingPunct="1">
              <a:spcBef>
                <a:spcPct val="0"/>
              </a:spcBef>
              <a:buClrTx/>
              <a:buSzTx/>
              <a:buFontTx/>
              <a:buNone/>
            </a:pPr>
            <a:r>
              <a:rPr lang="de-DE" altLang="de-DE" sz="2400" b="1">
                <a:latin typeface="Times New Roman" pitchFamily="18" charset="0"/>
              </a:rPr>
              <a:t>ZVG</a:t>
            </a:r>
          </a:p>
        </p:txBody>
      </p:sp>
      <p:sp>
        <p:nvSpPr>
          <p:cNvPr id="60441" name="Line 25"/>
          <p:cNvSpPr>
            <a:spLocks noChangeShapeType="1"/>
          </p:cNvSpPr>
          <p:nvPr/>
        </p:nvSpPr>
        <p:spPr bwMode="auto">
          <a:xfrm>
            <a:off x="3810000" y="2971800"/>
            <a:ext cx="0" cy="228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42" name="Line 26"/>
          <p:cNvSpPr>
            <a:spLocks noChangeShapeType="1"/>
          </p:cNvSpPr>
          <p:nvPr/>
        </p:nvSpPr>
        <p:spPr bwMode="auto">
          <a:xfrm flipH="1">
            <a:off x="3657600" y="3962400"/>
            <a:ext cx="304800" cy="13716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
        <p:nvSpPr>
          <p:cNvPr id="60443" name="Line 27"/>
          <p:cNvSpPr>
            <a:spLocks noChangeShapeType="1"/>
          </p:cNvSpPr>
          <p:nvPr/>
        </p:nvSpPr>
        <p:spPr bwMode="auto">
          <a:xfrm>
            <a:off x="3962400" y="3962400"/>
            <a:ext cx="914400" cy="1295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de-DE"/>
          </a:p>
        </p:txBody>
      </p:sp>
    </p:spTree>
    <p:extLst>
      <p:ext uri="{BB962C8B-B14F-4D97-AF65-F5344CB8AC3E}">
        <p14:creationId xmlns:p14="http://schemas.microsoft.com/office/powerpoint/2010/main" val="61740384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827584" y="692696"/>
            <a:ext cx="7848872" cy="4678204"/>
          </a:xfrm>
          <a:prstGeom prst="rect">
            <a:avLst/>
          </a:prstGeom>
        </p:spPr>
        <p:txBody>
          <a:bodyPr wrap="square">
            <a:spAutoFit/>
          </a:bodyPr>
          <a:lstStyle/>
          <a:p>
            <a:r>
              <a:rPr lang="de-DE" sz="2000" b="1" dirty="0"/>
              <a:t>Fall 28:</a:t>
            </a:r>
            <a:endParaRPr lang="de-DE" sz="2000" dirty="0"/>
          </a:p>
          <a:p>
            <a:r>
              <a:rPr lang="de-DE" sz="2000" dirty="0"/>
              <a:t>Der Taxiunternehmer T kauft bei dem Autohaus M zu beruflichen Zwecken einen gebrauchten Mercedes C-Klasse für 20.000 € und finanziert den Kauf durch ein Darlehen über 15.000 € bei der Y-Bank. Zur Sicherheit wird der Y der PKW übereignet; das Darlehen soll in monatlichen Raten zurückgezahlt werden. T unterwirft sich gegenüber Y in einer notariellen Urkunde der sofortigen Zwangsvollstreckung in sein gesamtes Vermögen, sollte er mit einer Monatsrate in Rückstand kommen. Vereinbarungsgemäß soll der Y jederzeit eine vollstreckbare Urkunde ausgestellt werden können. T zahlt eine Monatsrate nicht; auf Verlangen der Y erteilt ihr der Notar eine vollstreckbare Ausfertigung. Der Gerichtsvollzieher pfändet nach Aushändigung einer Ausfertigung der Urkunde den PKW im Betrieb des T. T ist empört. Ist die Pfändung rechtmäßig?</a:t>
            </a:r>
          </a:p>
          <a:p>
            <a:r>
              <a:rPr lang="de-DE" i="1" dirty="0"/>
              <a:t> </a:t>
            </a:r>
            <a:endParaRPr lang="de-DE" dirty="0"/>
          </a:p>
        </p:txBody>
      </p:sp>
    </p:spTree>
    <p:extLst>
      <p:ext uri="{BB962C8B-B14F-4D97-AF65-F5344CB8AC3E}">
        <p14:creationId xmlns:p14="http://schemas.microsoft.com/office/powerpoint/2010/main" val="19744474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de-DE" altLang="de-DE">
                <a:effectLst/>
              </a:rPr>
              <a:t>Der Zivilprozess ist</a:t>
            </a:r>
          </a:p>
        </p:txBody>
      </p:sp>
      <p:sp>
        <p:nvSpPr>
          <p:cNvPr id="104451" name="Rectangle 3"/>
          <p:cNvSpPr>
            <a:spLocks noGrp="1" noChangeArrowheads="1"/>
          </p:cNvSpPr>
          <p:nvPr>
            <p:ph type="body" idx="1"/>
          </p:nvPr>
        </p:nvSpPr>
        <p:spPr/>
        <p:txBody>
          <a:bodyPr/>
          <a:lstStyle/>
          <a:p>
            <a:pPr eaLnBrk="1" hangingPunct="1">
              <a:defRPr/>
            </a:pPr>
            <a:endParaRPr lang="de-DE" dirty="0"/>
          </a:p>
          <a:p>
            <a:pPr eaLnBrk="1" hangingPunct="1">
              <a:buFont typeface="Wingdings" pitchFamily="2" charset="2"/>
              <a:buNone/>
              <a:defRPr/>
            </a:pPr>
            <a:r>
              <a:rPr lang="de-DE" dirty="0"/>
              <a:t>    </a:t>
            </a:r>
            <a:r>
              <a:rPr lang="de-DE" dirty="0">
                <a:effectLst/>
              </a:rPr>
              <a:t>ein gesetzlich geregeltes und geordnetes Verfahren vor den staatlichen Gerichten mit dem Ziel, der Feststellung, Gestaltung, Durchsetzung oder Erlangung vorläufigen Schutzes privater Rechte des Einzelnen.</a:t>
            </a:r>
            <a:r>
              <a:rPr lang="de-DE" dirty="0"/>
              <a:t> </a:t>
            </a:r>
          </a:p>
        </p:txBody>
      </p:sp>
    </p:spTree>
    <p:extLst>
      <p:ext uri="{BB962C8B-B14F-4D97-AF65-F5344CB8AC3E}">
        <p14:creationId xmlns:p14="http://schemas.microsoft.com/office/powerpoint/2010/main" val="1636892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de-DE" altLang="de-DE" sz="2800">
                <a:effectLst/>
              </a:rPr>
              <a:t>Abgrenzung der Vollstreckungserinnerung von anderen Rechtsbehelfen</a:t>
            </a:r>
          </a:p>
        </p:txBody>
      </p:sp>
      <p:sp>
        <p:nvSpPr>
          <p:cNvPr id="61443" name="Rectangle 3"/>
          <p:cNvSpPr>
            <a:spLocks noGrp="1" noChangeArrowheads="1"/>
          </p:cNvSpPr>
          <p:nvPr>
            <p:ph type="body" idx="1"/>
          </p:nvPr>
        </p:nvSpPr>
        <p:spPr/>
        <p:txBody>
          <a:bodyPr/>
          <a:lstStyle/>
          <a:p>
            <a:pPr eaLnBrk="1" hangingPunct="1"/>
            <a:r>
              <a:rPr lang="de-DE" altLang="de-DE" sz="2400">
                <a:effectLst/>
              </a:rPr>
              <a:t>§ 766: Rüge der Verletzung von Vorschriften über die formellen Voraussetzungen und Durchführung der ZV</a:t>
            </a:r>
          </a:p>
          <a:p>
            <a:pPr eaLnBrk="1" hangingPunct="1">
              <a:buFont typeface="Wingdings" pitchFamily="2" charset="2"/>
              <a:buNone/>
            </a:pPr>
            <a:endParaRPr lang="de-DE" altLang="de-DE" sz="2400">
              <a:effectLst/>
            </a:endParaRPr>
          </a:p>
          <a:p>
            <a:pPr eaLnBrk="1" hangingPunct="1"/>
            <a:r>
              <a:rPr lang="de-DE" altLang="de-DE" sz="2400">
                <a:effectLst/>
              </a:rPr>
              <a:t>§§ 573, 732: Erinnerung im Klauselerteilungsverfahren</a:t>
            </a:r>
            <a:r>
              <a:rPr lang="de-DE" altLang="de-DE">
                <a:effectLst/>
              </a:rPr>
              <a:t> </a:t>
            </a:r>
          </a:p>
          <a:p>
            <a:pPr eaLnBrk="1" hangingPunct="1">
              <a:buFont typeface="Wingdings" pitchFamily="2" charset="2"/>
              <a:buNone/>
            </a:pPr>
            <a:endParaRPr lang="de-DE" altLang="de-DE">
              <a:effectLst/>
            </a:endParaRPr>
          </a:p>
          <a:p>
            <a:pPr eaLnBrk="1" hangingPunct="1"/>
            <a:r>
              <a:rPr lang="de-DE" altLang="de-DE" sz="2400">
                <a:effectLst/>
              </a:rPr>
              <a:t>§ 11 II RpflG: Erinnerung gegen nicht unanfechtbare Entscheidungen des Rpflegers, gegen die nach allg. Verfahrensregeln ein Rechtsmittel nicht gegeben wäre</a:t>
            </a:r>
          </a:p>
        </p:txBody>
      </p:sp>
    </p:spTree>
    <p:extLst>
      <p:ext uri="{BB962C8B-B14F-4D97-AF65-F5344CB8AC3E}">
        <p14:creationId xmlns:p14="http://schemas.microsoft.com/office/powerpoint/2010/main" val="124688783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de-DE" altLang="de-DE" sz="2800">
                <a:effectLst/>
              </a:rPr>
              <a:t>Rügen gegen Gerichtsvollziehervollstreckung</a:t>
            </a:r>
          </a:p>
        </p:txBody>
      </p:sp>
      <p:sp>
        <p:nvSpPr>
          <p:cNvPr id="63491" name="Rectangle 3"/>
          <p:cNvSpPr>
            <a:spLocks noGrp="1" noChangeArrowheads="1"/>
          </p:cNvSpPr>
          <p:nvPr>
            <p:ph type="body" idx="1"/>
          </p:nvPr>
        </p:nvSpPr>
        <p:spPr/>
        <p:txBody>
          <a:bodyPr/>
          <a:lstStyle/>
          <a:p>
            <a:pPr eaLnBrk="1" hangingPunct="1">
              <a:defRPr/>
            </a:pPr>
            <a:r>
              <a:rPr lang="de-DE" sz="2400" i="1" dirty="0">
                <a:effectLst/>
              </a:rPr>
              <a:t>Fehlen allgemeiner Verfahrensvoraussetzungen</a:t>
            </a:r>
            <a:r>
              <a:rPr lang="de-DE" sz="2400" dirty="0">
                <a:effectLst/>
              </a:rPr>
              <a:t>: </a:t>
            </a:r>
            <a:r>
              <a:rPr lang="de-DE" sz="2000" dirty="0">
                <a:effectLst/>
              </a:rPr>
              <a:t>kein Antrag, keine </a:t>
            </a:r>
            <a:r>
              <a:rPr lang="de-DE" sz="2000" dirty="0" err="1">
                <a:effectLst/>
              </a:rPr>
              <a:t>ordngsgem</a:t>
            </a:r>
            <a:r>
              <a:rPr lang="de-DE" sz="2000" dirty="0">
                <a:effectLst/>
              </a:rPr>
              <a:t> Titelzustellung, </a:t>
            </a:r>
            <a:r>
              <a:rPr lang="de-DE" sz="2000" dirty="0" err="1">
                <a:effectLst/>
              </a:rPr>
              <a:t>unzuständ</a:t>
            </a:r>
            <a:r>
              <a:rPr lang="de-DE" sz="2000" dirty="0">
                <a:effectLst/>
              </a:rPr>
              <a:t>. </a:t>
            </a:r>
            <a:r>
              <a:rPr lang="de-DE" sz="2000" dirty="0" err="1">
                <a:effectLst/>
              </a:rPr>
              <a:t>Vollstrorgan</a:t>
            </a:r>
            <a:endParaRPr lang="de-DE" sz="2000" dirty="0">
              <a:effectLst/>
            </a:endParaRPr>
          </a:p>
          <a:p>
            <a:pPr eaLnBrk="1" hangingPunct="1">
              <a:defRPr/>
            </a:pPr>
            <a:r>
              <a:rPr lang="de-DE" sz="2400" i="1" dirty="0">
                <a:effectLst/>
              </a:rPr>
              <a:t>Fehlen </a:t>
            </a:r>
            <a:r>
              <a:rPr lang="de-DE" sz="2400" i="1" dirty="0" err="1">
                <a:effectLst/>
              </a:rPr>
              <a:t>besond</a:t>
            </a:r>
            <a:r>
              <a:rPr lang="de-DE" sz="2400" i="1" dirty="0">
                <a:effectLst/>
              </a:rPr>
              <a:t>. Vollstreckungsvoraussetzungen: </a:t>
            </a:r>
            <a:r>
              <a:rPr lang="de-DE" sz="2000" dirty="0">
                <a:effectLst/>
              </a:rPr>
              <a:t>Verstoß gegen § 756 ZPO, keine Sicherheitsleistung nach § 751 II ZPO</a:t>
            </a:r>
          </a:p>
          <a:p>
            <a:pPr eaLnBrk="1" hangingPunct="1">
              <a:defRPr/>
            </a:pPr>
            <a:r>
              <a:rPr lang="de-DE" sz="2400" i="1" dirty="0">
                <a:effectLst/>
              </a:rPr>
              <a:t>Nichtbeachtung von Vollstreckungshindernissen: </a:t>
            </a:r>
            <a:r>
              <a:rPr lang="de-DE" sz="2000" i="1" dirty="0">
                <a:effectLst/>
              </a:rPr>
              <a:t>z. B.</a:t>
            </a:r>
          </a:p>
          <a:p>
            <a:pPr eaLnBrk="1" hangingPunct="1">
              <a:buClr>
                <a:schemeClr val="tx1"/>
              </a:buClr>
              <a:buFont typeface="Wingdings" pitchFamily="2" charset="2"/>
              <a:buNone/>
              <a:defRPr/>
            </a:pPr>
            <a:r>
              <a:rPr lang="de-DE" sz="2000" i="1" dirty="0">
                <a:effectLst/>
              </a:rPr>
              <a:t>      §§ 775 ZPO, 89 InsO</a:t>
            </a:r>
          </a:p>
          <a:p>
            <a:pPr eaLnBrk="1" hangingPunct="1">
              <a:buClr>
                <a:schemeClr val="tx1"/>
              </a:buClr>
              <a:defRPr/>
            </a:pPr>
            <a:r>
              <a:rPr lang="de-DE" sz="2400" i="1" dirty="0">
                <a:effectLst/>
              </a:rPr>
              <a:t>Missachtung von Durchführungsvorschriften: </a:t>
            </a:r>
            <a:r>
              <a:rPr lang="de-DE" sz="2000" dirty="0">
                <a:effectLst/>
              </a:rPr>
              <a:t>z.B. fehlende Herausgabebereitschaft eines Dritten (§ 809 ZPO), Unpfändbarkeit</a:t>
            </a:r>
          </a:p>
          <a:p>
            <a:pPr eaLnBrk="1" hangingPunct="1">
              <a:buClr>
                <a:schemeClr val="tx1"/>
              </a:buClr>
              <a:buFont typeface="Wingdings" pitchFamily="2" charset="2"/>
              <a:buNone/>
              <a:defRPr/>
            </a:pPr>
            <a:r>
              <a:rPr lang="de-DE" sz="2000" dirty="0">
                <a:effectLst/>
              </a:rPr>
              <a:t>      (§ 811 ZPO), Pfändung zur Unzeit (§ 758a IV ZPO)</a:t>
            </a:r>
          </a:p>
          <a:p>
            <a:pPr eaLnBrk="1" hangingPunct="1">
              <a:buFont typeface="Wingdings" pitchFamily="2" charset="2"/>
              <a:buNone/>
              <a:defRPr/>
            </a:pPr>
            <a:endParaRPr lang="de-DE" sz="2400" i="1" dirty="0">
              <a:effectLst/>
            </a:endParaRPr>
          </a:p>
          <a:p>
            <a:pPr eaLnBrk="1" hangingPunct="1">
              <a:buFont typeface="Wingdings" pitchFamily="2" charset="2"/>
              <a:buNone/>
              <a:defRPr/>
            </a:pPr>
            <a:endParaRPr lang="de-DE" sz="2400" i="1" dirty="0">
              <a:effectLst/>
            </a:endParaRPr>
          </a:p>
          <a:p>
            <a:pPr eaLnBrk="1" hangingPunct="1">
              <a:buFont typeface="Wingdings" pitchFamily="2" charset="2"/>
              <a:buNone/>
              <a:defRPr/>
            </a:pPr>
            <a:endParaRPr lang="de-DE" sz="2400" i="1" dirty="0"/>
          </a:p>
          <a:p>
            <a:pPr eaLnBrk="1" hangingPunct="1">
              <a:defRPr/>
            </a:pPr>
            <a:endParaRPr lang="de-DE" sz="2000" i="1" dirty="0"/>
          </a:p>
          <a:p>
            <a:pPr eaLnBrk="1" hangingPunct="1">
              <a:buClr>
                <a:schemeClr val="tx1"/>
              </a:buClr>
              <a:buFontTx/>
              <a:buChar char="o"/>
              <a:defRPr/>
            </a:pPr>
            <a:endParaRPr lang="de-DE" sz="2000" i="1" dirty="0"/>
          </a:p>
          <a:p>
            <a:pPr eaLnBrk="1" hangingPunct="1">
              <a:buClr>
                <a:schemeClr val="tx1"/>
              </a:buClr>
              <a:buFont typeface="Wingdings" pitchFamily="2" charset="2"/>
              <a:buNone/>
              <a:defRPr/>
            </a:pPr>
            <a:endParaRPr lang="de-DE" sz="2000" dirty="0"/>
          </a:p>
        </p:txBody>
      </p:sp>
    </p:spTree>
    <p:extLst>
      <p:ext uri="{BB962C8B-B14F-4D97-AF65-F5344CB8AC3E}">
        <p14:creationId xmlns:p14="http://schemas.microsoft.com/office/powerpoint/2010/main" val="260291951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de-DE" altLang="de-DE" sz="3600">
                <a:effectLst/>
              </a:rPr>
              <a:t>Erinnerungsbefugnis eines Dritten</a:t>
            </a:r>
            <a:endParaRPr lang="de-DE" altLang="de-DE">
              <a:effectLst/>
            </a:endParaRPr>
          </a:p>
        </p:txBody>
      </p:sp>
      <p:sp>
        <p:nvSpPr>
          <p:cNvPr id="63491" name="Rectangle 3"/>
          <p:cNvSpPr>
            <a:spLocks noGrp="1" noChangeArrowheads="1"/>
          </p:cNvSpPr>
          <p:nvPr>
            <p:ph type="body" idx="1"/>
          </p:nvPr>
        </p:nvSpPr>
        <p:spPr/>
        <p:txBody>
          <a:bodyPr/>
          <a:lstStyle/>
          <a:p>
            <a:pPr eaLnBrk="1" hangingPunct="1"/>
            <a:r>
              <a:rPr lang="de-DE" altLang="de-DE" sz="2400">
                <a:effectLst/>
              </a:rPr>
              <a:t>Verletzung eigenen Gewahrsams, § 809 ZPO</a:t>
            </a:r>
          </a:p>
          <a:p>
            <a:pPr eaLnBrk="1" hangingPunct="1"/>
            <a:r>
              <a:rPr lang="de-DE" altLang="de-DE" sz="2400">
                <a:effectLst/>
              </a:rPr>
              <a:t>Rüge d. Missachtung evidenten Dritteigentums durch GV</a:t>
            </a:r>
          </a:p>
          <a:p>
            <a:pPr eaLnBrk="1" hangingPunct="1"/>
            <a:r>
              <a:rPr lang="de-DE" altLang="de-DE" sz="2400">
                <a:effectLst/>
              </a:rPr>
              <a:t>Rüge d. Unpfändbarkeit von Hausratsgegenständen von im Haushalt des S lebenden Angehörigen, § 811 ZPO </a:t>
            </a:r>
          </a:p>
          <a:p>
            <a:pPr eaLnBrk="1" hangingPunct="1"/>
            <a:r>
              <a:rPr lang="de-DE" altLang="de-DE" sz="2400">
                <a:effectLst/>
              </a:rPr>
              <a:t>Rüge der Voraussetzungen des § 739 ZPO durch Ehepartner</a:t>
            </a:r>
          </a:p>
          <a:p>
            <a:pPr eaLnBrk="1" hangingPunct="1"/>
            <a:r>
              <a:rPr lang="de-DE" altLang="de-DE" sz="2400">
                <a:effectLst/>
              </a:rPr>
              <a:t>Rüge der Vorpfändung eines vorrangigen Gläubigers durch nachrangigen Gläubiger</a:t>
            </a:r>
          </a:p>
          <a:p>
            <a:pPr eaLnBrk="1" hangingPunct="1"/>
            <a:r>
              <a:rPr lang="de-DE" altLang="de-DE" sz="2400">
                <a:effectLst/>
              </a:rPr>
              <a:t>Dritter wird als Schuldner in Anspruch genommen</a:t>
            </a:r>
          </a:p>
          <a:p>
            <a:pPr eaLnBrk="1" hangingPunct="1"/>
            <a:endParaRPr lang="de-DE" altLang="de-DE" sz="2400">
              <a:effectLst/>
            </a:endParaRPr>
          </a:p>
        </p:txBody>
      </p:sp>
    </p:spTree>
    <p:extLst>
      <p:ext uri="{BB962C8B-B14F-4D97-AF65-F5344CB8AC3E}">
        <p14:creationId xmlns:p14="http://schemas.microsoft.com/office/powerpoint/2010/main" val="42297179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pPr eaLnBrk="1" hangingPunct="1"/>
            <a:r>
              <a:rPr lang="de-DE" altLang="de-DE" sz="2800">
                <a:effectLst/>
              </a:rPr>
              <a:t>Begründetheit der Erinnerung:</a:t>
            </a:r>
            <a:br>
              <a:rPr lang="de-DE" altLang="de-DE" sz="2800">
                <a:effectLst/>
              </a:rPr>
            </a:br>
            <a:r>
              <a:rPr lang="de-DE" altLang="de-DE" sz="2800" i="1">
                <a:effectLst/>
              </a:rPr>
              <a:t>Wenn im Zeitpunkt der Erinnerungsentscheidung</a:t>
            </a:r>
            <a:endParaRPr lang="de-DE" altLang="de-DE" sz="3600">
              <a:effectLst/>
            </a:endParaRPr>
          </a:p>
        </p:txBody>
      </p:sp>
      <p:sp>
        <p:nvSpPr>
          <p:cNvPr id="64515" name="Rectangle 3"/>
          <p:cNvSpPr>
            <a:spLocks noGrp="1" noChangeArrowheads="1"/>
          </p:cNvSpPr>
          <p:nvPr>
            <p:ph type="body" idx="1"/>
          </p:nvPr>
        </p:nvSpPr>
        <p:spPr/>
        <p:txBody>
          <a:bodyPr/>
          <a:lstStyle/>
          <a:p>
            <a:pPr eaLnBrk="1" hangingPunct="1">
              <a:buFont typeface="Wingdings" pitchFamily="2" charset="2"/>
              <a:buNone/>
            </a:pPr>
            <a:r>
              <a:rPr lang="de-DE" altLang="de-DE" sz="2400">
                <a:effectLst/>
              </a:rPr>
              <a:t>die angefochtene Vollstreckungsmaßnahme (=akt) </a:t>
            </a:r>
          </a:p>
          <a:p>
            <a:pPr eaLnBrk="1" hangingPunct="1">
              <a:buFont typeface="Wingdings" pitchFamily="2" charset="2"/>
              <a:buNone/>
            </a:pPr>
            <a:r>
              <a:rPr lang="de-DE" altLang="de-DE" sz="2400">
                <a:effectLst/>
              </a:rPr>
              <a:t>wenigstens in einem Punkt gegen formelles Voll-</a:t>
            </a:r>
          </a:p>
          <a:p>
            <a:pPr eaLnBrk="1" hangingPunct="1">
              <a:buFont typeface="Wingdings" pitchFamily="2" charset="2"/>
              <a:buNone/>
            </a:pPr>
            <a:r>
              <a:rPr lang="de-DE" altLang="de-DE" sz="2400">
                <a:effectLst/>
              </a:rPr>
              <a:t>streckungsrecht verstößt, weil</a:t>
            </a:r>
          </a:p>
          <a:p>
            <a:pPr eaLnBrk="1" hangingPunct="1"/>
            <a:r>
              <a:rPr lang="de-DE" altLang="de-DE" sz="2400">
                <a:effectLst/>
              </a:rPr>
              <a:t>eine allg. Verfahrensvoraussetzung oder</a:t>
            </a:r>
          </a:p>
          <a:p>
            <a:pPr eaLnBrk="1" hangingPunct="1"/>
            <a:r>
              <a:rPr lang="de-DE" altLang="de-DE" sz="2400">
                <a:effectLst/>
              </a:rPr>
              <a:t>eine allg. Vollstreckungsvoraussetzung oder</a:t>
            </a:r>
          </a:p>
          <a:p>
            <a:pPr eaLnBrk="1" hangingPunct="1"/>
            <a:r>
              <a:rPr lang="de-DE" altLang="de-DE" sz="2400">
                <a:effectLst/>
              </a:rPr>
              <a:t>eine besondere Voraussetzung für die konkrete Vollstreckung fehlt oder</a:t>
            </a:r>
          </a:p>
          <a:p>
            <a:pPr eaLnBrk="1" hangingPunct="1"/>
            <a:r>
              <a:rPr lang="de-DE" altLang="de-DE" sz="2400">
                <a:effectLst/>
              </a:rPr>
              <a:t>ein Vollstreckungshindernis vorliegt</a:t>
            </a:r>
            <a:endParaRPr lang="de-DE" altLang="de-DE">
              <a:effectLst/>
            </a:endParaRPr>
          </a:p>
        </p:txBody>
      </p:sp>
    </p:spTree>
    <p:extLst>
      <p:ext uri="{BB962C8B-B14F-4D97-AF65-F5344CB8AC3E}">
        <p14:creationId xmlns:p14="http://schemas.microsoft.com/office/powerpoint/2010/main" val="18035513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de-DE" altLang="de-DE" sz="3600">
                <a:effectLst/>
              </a:rPr>
              <a:t>Abgrenzung  § 766 - § 793 ZPO</a:t>
            </a:r>
          </a:p>
        </p:txBody>
      </p:sp>
      <p:sp>
        <p:nvSpPr>
          <p:cNvPr id="112643" name="Rectangle 3"/>
          <p:cNvSpPr>
            <a:spLocks noGrp="1" noChangeArrowheads="1"/>
          </p:cNvSpPr>
          <p:nvPr>
            <p:ph type="body" sz="half" idx="1"/>
          </p:nvPr>
        </p:nvSpPr>
        <p:spPr/>
        <p:txBody>
          <a:bodyPr/>
          <a:lstStyle/>
          <a:p>
            <a:pPr eaLnBrk="1" hangingPunct="1">
              <a:defRPr/>
            </a:pPr>
            <a:r>
              <a:rPr lang="de-DE" dirty="0">
                <a:effectLst/>
              </a:rPr>
              <a:t>§ 766, wenn Vollstreckungsakt</a:t>
            </a:r>
          </a:p>
          <a:p>
            <a:pPr eaLnBrk="1" hangingPunct="1">
              <a:defRPr/>
            </a:pPr>
            <a:endParaRPr lang="de-DE" dirty="0"/>
          </a:p>
          <a:p>
            <a:pPr eaLnBrk="1" hangingPunct="1">
              <a:defRPr/>
            </a:pPr>
            <a:endParaRPr lang="de-DE" dirty="0"/>
          </a:p>
        </p:txBody>
      </p:sp>
      <p:sp>
        <p:nvSpPr>
          <p:cNvPr id="112644" name="Rectangle 4"/>
          <p:cNvSpPr>
            <a:spLocks noGrp="1" noChangeArrowheads="1"/>
          </p:cNvSpPr>
          <p:nvPr>
            <p:ph type="body" sz="half" idx="2"/>
          </p:nvPr>
        </p:nvSpPr>
        <p:spPr/>
        <p:txBody>
          <a:bodyPr/>
          <a:lstStyle/>
          <a:p>
            <a:pPr eaLnBrk="1" hangingPunct="1">
              <a:defRPr/>
            </a:pPr>
            <a:r>
              <a:rPr lang="de-DE" dirty="0">
                <a:effectLst/>
              </a:rPr>
              <a:t>§ 793, wenn Entscheidung von Richter oder Rechts-pfleger = wenn der Antragsgegner angehört oder ein Antrag des Antragstellers zurückgewiesen wurde</a:t>
            </a:r>
          </a:p>
          <a:p>
            <a:pPr eaLnBrk="1" hangingPunct="1">
              <a:defRPr/>
            </a:pPr>
            <a:endParaRPr lang="de-DE" dirty="0"/>
          </a:p>
        </p:txBody>
      </p:sp>
    </p:spTree>
    <p:extLst>
      <p:ext uri="{BB962C8B-B14F-4D97-AF65-F5344CB8AC3E}">
        <p14:creationId xmlns:p14="http://schemas.microsoft.com/office/powerpoint/2010/main" val="2155227800"/>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pPr eaLnBrk="1" hangingPunct="1"/>
            <a:r>
              <a:rPr lang="de-DE" altLang="de-DE" sz="2800">
                <a:effectLst/>
              </a:rPr>
              <a:t>Begründetheit der sof. Beschwerde:</a:t>
            </a:r>
            <a:br>
              <a:rPr lang="de-DE" altLang="de-DE" sz="2800">
                <a:effectLst/>
              </a:rPr>
            </a:br>
            <a:r>
              <a:rPr lang="de-DE" altLang="de-DE" sz="2800" i="1">
                <a:effectLst/>
              </a:rPr>
              <a:t>Wenn im Zeitpunkt der Beschwerdeentscheidung</a:t>
            </a:r>
            <a:endParaRPr lang="de-DE" altLang="de-DE" sz="2800">
              <a:effectLst/>
            </a:endParaRPr>
          </a:p>
        </p:txBody>
      </p:sp>
      <p:sp>
        <p:nvSpPr>
          <p:cNvPr id="81923" name="Rectangle 3"/>
          <p:cNvSpPr>
            <a:spLocks noGrp="1" noChangeArrowheads="1"/>
          </p:cNvSpPr>
          <p:nvPr>
            <p:ph type="body" idx="1"/>
          </p:nvPr>
        </p:nvSpPr>
        <p:spPr/>
        <p:txBody>
          <a:bodyPr/>
          <a:lstStyle/>
          <a:p>
            <a:pPr eaLnBrk="1" hangingPunct="1">
              <a:buFont typeface="Wingdings" pitchFamily="2" charset="2"/>
              <a:buNone/>
              <a:defRPr/>
            </a:pPr>
            <a:r>
              <a:rPr lang="de-DE" sz="2400" dirty="0">
                <a:effectLst/>
              </a:rPr>
              <a:t>die angegriffene Entscheidung wenigstens in einem Punkt </a:t>
            </a:r>
          </a:p>
          <a:p>
            <a:pPr eaLnBrk="1" hangingPunct="1">
              <a:buFont typeface="Wingdings" pitchFamily="2" charset="2"/>
              <a:buNone/>
              <a:defRPr/>
            </a:pPr>
            <a:r>
              <a:rPr lang="de-DE" sz="2400" dirty="0">
                <a:effectLst/>
              </a:rPr>
              <a:t>gegen formelles Vollstreckungsrecht verstößt, weil</a:t>
            </a:r>
          </a:p>
          <a:p>
            <a:pPr eaLnBrk="1" hangingPunct="1">
              <a:defRPr/>
            </a:pPr>
            <a:r>
              <a:rPr lang="de-DE" sz="2400" dirty="0">
                <a:effectLst/>
              </a:rPr>
              <a:t>eine allg. Verfahrensvoraussetzung oder</a:t>
            </a:r>
          </a:p>
          <a:p>
            <a:pPr eaLnBrk="1" hangingPunct="1">
              <a:defRPr/>
            </a:pPr>
            <a:r>
              <a:rPr lang="de-DE" sz="2400" dirty="0">
                <a:effectLst/>
              </a:rPr>
              <a:t>eine allg. Vollstreckungsvoraussetzung oder</a:t>
            </a:r>
          </a:p>
          <a:p>
            <a:pPr eaLnBrk="1" hangingPunct="1">
              <a:defRPr/>
            </a:pPr>
            <a:r>
              <a:rPr lang="de-DE" sz="2400" dirty="0">
                <a:effectLst/>
              </a:rPr>
              <a:t>eine besondere Voraussetzung für die konkrete Vollstreckung fehlt oder</a:t>
            </a:r>
          </a:p>
          <a:p>
            <a:pPr eaLnBrk="1" hangingPunct="1">
              <a:defRPr/>
            </a:pPr>
            <a:r>
              <a:rPr lang="de-DE" sz="2400" dirty="0">
                <a:effectLst/>
              </a:rPr>
              <a:t>ein Vollstreckungshindernis vorliegt</a:t>
            </a:r>
            <a:endParaRPr lang="de-DE" dirty="0">
              <a:effectLst/>
            </a:endParaRPr>
          </a:p>
          <a:p>
            <a:pPr eaLnBrk="1" hangingPunct="1">
              <a:defRPr/>
            </a:pPr>
            <a:endParaRPr lang="de-DE" dirty="0"/>
          </a:p>
        </p:txBody>
      </p:sp>
    </p:spTree>
    <p:extLst>
      <p:ext uri="{BB962C8B-B14F-4D97-AF65-F5344CB8AC3E}">
        <p14:creationId xmlns:p14="http://schemas.microsoft.com/office/powerpoint/2010/main" val="404667455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p:cNvSpPr/>
          <p:nvPr/>
        </p:nvSpPr>
        <p:spPr>
          <a:xfrm>
            <a:off x="323528" y="333559"/>
            <a:ext cx="8208912" cy="6524863"/>
          </a:xfrm>
          <a:prstGeom prst="rect">
            <a:avLst/>
          </a:prstGeom>
        </p:spPr>
        <p:txBody>
          <a:bodyPr wrap="square">
            <a:spAutoFit/>
          </a:bodyPr>
          <a:lstStyle/>
          <a:p>
            <a:r>
              <a:rPr lang="de-DE" sz="2000" b="1" dirty="0"/>
              <a:t>Fall 29: </a:t>
            </a:r>
            <a:endParaRPr lang="de-DE" sz="2000" dirty="0"/>
          </a:p>
          <a:p>
            <a:r>
              <a:rPr lang="de-DE" sz="2000" dirty="0"/>
              <a:t>Am 02.12.2013 verkauft A an B durch notariellen Kaufvertrag ein bestimmtes Grundstück. Am 30.05.2015 verkauft B notariell beurkundet dieses Grundstück auf Vermittlung der Maklerin M an die Eheleute E weiter, obwohl sie zu diesem Zeitpunkt  noch nicht im Grundbuch als Eigentümerin eingetragen war. Der Vertrag B/E enthält folgende Regelungen: </a:t>
            </a:r>
          </a:p>
          <a:p>
            <a:r>
              <a:rPr lang="de-DE" sz="2000" dirty="0"/>
              <a:t>      -- Kaufpreis 250.000,- € zahlbar bis 16.08.2015 nicht jedoch vor Ablauf dreier Tage nach schriftlicher Bestätigung des Notars über den Antrag auf Eintragung der B ins Grundbuch.</a:t>
            </a:r>
            <a:endParaRPr lang="de-DE" sz="2000" i="1" dirty="0"/>
          </a:p>
          <a:p>
            <a:r>
              <a:rPr lang="de-DE" sz="2000" i="1" dirty="0"/>
              <a:t>      -- </a:t>
            </a:r>
            <a:r>
              <a:rPr lang="de-DE" sz="2000" dirty="0"/>
              <a:t>Sowohl E wie auch B verpflichten sich, an die Maklerin M jeweils 3 % des Kaufpreises  zuzüglich Mehrwertsteuer zu zahlen. Hinsichtlich dieses Provisionsanspruchs unterwerfen sich E und B der sofortigen Zwangsvollstreckung.</a:t>
            </a:r>
            <a:endParaRPr lang="de-DE" sz="2000" i="1" dirty="0"/>
          </a:p>
          <a:p>
            <a:r>
              <a:rPr lang="de-DE" sz="2000" dirty="0"/>
              <a:t>Am 01.12.2015 mach M gegenüber E unter Bezugnahme auf diese vertragliche Regelung einen Provisionsanspruch geltend. E sind empört, weil sie von B bislang kein Eigentum am Grundstück übertragen bekommen haben; B ist dazu nicht mehr in der Lage, weil sie ihrerseits den Kaufpreis für A nicht aufbringen konnte und den Kaufvertrag mit A privatschriftlich einverständlich aufgehoben hat. E bitten um Beratung, ob sie sich gegen die drohende Vollstreckung zur Wehr setzen sollen. </a:t>
            </a:r>
            <a:endParaRPr lang="de-DE" sz="2000" i="1" dirty="0"/>
          </a:p>
          <a:p>
            <a:r>
              <a:rPr lang="de-DE" dirty="0"/>
              <a:t> </a:t>
            </a:r>
            <a:endParaRPr lang="de-DE" i="1" dirty="0"/>
          </a:p>
        </p:txBody>
      </p:sp>
    </p:spTree>
    <p:extLst>
      <p:ext uri="{BB962C8B-B14F-4D97-AF65-F5344CB8AC3E}">
        <p14:creationId xmlns:p14="http://schemas.microsoft.com/office/powerpoint/2010/main" val="2686022907"/>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457200" y="274638"/>
            <a:ext cx="8291513" cy="706437"/>
          </a:xfrm>
          <a:solidFill>
            <a:schemeClr val="bg1"/>
          </a:solidFill>
        </p:spPr>
        <p:txBody>
          <a:bodyPr>
            <a:normAutofit fontScale="90000"/>
          </a:bodyPr>
          <a:lstStyle/>
          <a:p>
            <a:pPr eaLnBrk="1" hangingPunct="1"/>
            <a:r>
              <a:rPr lang="de-DE" altLang="de-DE" sz="2800">
                <a:effectLst/>
              </a:rPr>
              <a:t>Vollstreckungsabwehrklage nach § 767 ZPO</a:t>
            </a:r>
            <a:br>
              <a:rPr lang="de-DE" altLang="de-DE" sz="2800">
                <a:effectLst/>
              </a:rPr>
            </a:br>
            <a:endParaRPr lang="de-DE" altLang="de-DE" sz="2800">
              <a:effectLst/>
            </a:endParaRPr>
          </a:p>
        </p:txBody>
      </p:sp>
      <p:sp>
        <p:nvSpPr>
          <p:cNvPr id="67587" name="Rectangle 3"/>
          <p:cNvSpPr>
            <a:spLocks noGrp="1" noChangeArrowheads="1"/>
          </p:cNvSpPr>
          <p:nvPr>
            <p:ph type="body" idx="1"/>
          </p:nvPr>
        </p:nvSpPr>
        <p:spPr>
          <a:xfrm>
            <a:off x="323850" y="981075"/>
            <a:ext cx="8374063" cy="5173663"/>
          </a:xfrm>
        </p:spPr>
        <p:txBody>
          <a:bodyPr/>
          <a:lstStyle/>
          <a:p>
            <a:pPr eaLnBrk="1" hangingPunct="1"/>
            <a:r>
              <a:rPr lang="de-DE" altLang="de-DE" sz="2400" u="sng" dirty="0">
                <a:effectLst/>
              </a:rPr>
              <a:t>Zweck</a:t>
            </a:r>
            <a:r>
              <a:rPr lang="de-DE" altLang="de-DE" sz="2400" dirty="0">
                <a:effectLst/>
              </a:rPr>
              <a:t>: Durchsetzung nachträglicher Änderungen des materiellen Rechts gegen titulierten Anspruch</a:t>
            </a:r>
          </a:p>
          <a:p>
            <a:pPr eaLnBrk="1" hangingPunct="1"/>
            <a:r>
              <a:rPr lang="de-DE" altLang="de-DE" sz="2400" u="sng" dirty="0">
                <a:effectLst/>
              </a:rPr>
              <a:t>Zulässigkeit</a:t>
            </a:r>
            <a:r>
              <a:rPr lang="de-DE" altLang="de-DE" sz="2400" dirty="0">
                <a:effectLst/>
              </a:rPr>
              <a:t>:</a:t>
            </a:r>
          </a:p>
          <a:p>
            <a:pPr eaLnBrk="1" hangingPunct="1">
              <a:buClr>
                <a:schemeClr val="tx1"/>
              </a:buClr>
            </a:pPr>
            <a:r>
              <a:rPr lang="de-DE" altLang="de-DE" sz="2400" dirty="0">
                <a:effectLst/>
              </a:rPr>
              <a:t>Statthaft, wenn materiell-rechtl. Einwand gegen vollstreckungsfähigen Titel</a:t>
            </a:r>
          </a:p>
          <a:p>
            <a:pPr eaLnBrk="1" hangingPunct="1">
              <a:buClr>
                <a:schemeClr val="tx1"/>
              </a:buClr>
            </a:pPr>
            <a:r>
              <a:rPr lang="de-DE" altLang="de-DE" sz="2400" dirty="0">
                <a:effectLst/>
              </a:rPr>
              <a:t>Zuständig bei Urteil und Vergleich </a:t>
            </a:r>
            <a:r>
              <a:rPr lang="de-DE" altLang="de-DE" sz="2400" dirty="0" err="1">
                <a:effectLst/>
              </a:rPr>
              <a:t>örtl</a:t>
            </a:r>
            <a:r>
              <a:rPr lang="de-DE" altLang="de-DE" sz="2400" dirty="0">
                <a:effectLst/>
              </a:rPr>
              <a:t>/</a:t>
            </a:r>
            <a:r>
              <a:rPr lang="de-DE" altLang="de-DE" sz="2400" dirty="0" err="1">
                <a:effectLst/>
              </a:rPr>
              <a:t>sachl</a:t>
            </a:r>
            <a:r>
              <a:rPr lang="de-DE" altLang="de-DE" sz="2400" dirty="0">
                <a:effectLst/>
              </a:rPr>
              <a:t> das Prozessgericht 1. Instanz, bei not. Urkunden örtlich § 797 V, </a:t>
            </a:r>
            <a:r>
              <a:rPr lang="de-DE" altLang="de-DE" sz="2400" dirty="0" err="1">
                <a:effectLst/>
              </a:rPr>
              <a:t>sachl</a:t>
            </a:r>
            <a:r>
              <a:rPr lang="de-DE" altLang="de-DE" sz="2400" dirty="0">
                <a:effectLst/>
              </a:rPr>
              <a:t> nach Streitwert, bei VB örtlich § 796 III, sachlich nach Streitwert</a:t>
            </a:r>
          </a:p>
          <a:p>
            <a:pPr eaLnBrk="1" hangingPunct="1">
              <a:buClr>
                <a:schemeClr val="tx1"/>
              </a:buClr>
            </a:pPr>
            <a:r>
              <a:rPr lang="de-DE" altLang="de-DE" sz="2400" dirty="0">
                <a:effectLst/>
              </a:rPr>
              <a:t>Rechtsschutzbedürfnis von Entstehung des Titels bis zur Beendigung der Zwangsvollstreckung</a:t>
            </a:r>
          </a:p>
        </p:txBody>
      </p:sp>
    </p:spTree>
    <p:extLst>
      <p:ext uri="{BB962C8B-B14F-4D97-AF65-F5344CB8AC3E}">
        <p14:creationId xmlns:p14="http://schemas.microsoft.com/office/powerpoint/2010/main" val="214499124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de-DE" altLang="de-DE" sz="4000">
                <a:effectLst/>
              </a:rPr>
              <a:t>Vollstreckungsabwehrklage </a:t>
            </a:r>
            <a:r>
              <a:rPr lang="de-DE" altLang="de-DE" sz="2400">
                <a:effectLst/>
              </a:rPr>
              <a:t>(2)</a:t>
            </a:r>
          </a:p>
        </p:txBody>
      </p:sp>
      <p:sp>
        <p:nvSpPr>
          <p:cNvPr id="68611" name="Rectangle 3"/>
          <p:cNvSpPr>
            <a:spLocks noGrp="1" noChangeArrowheads="1"/>
          </p:cNvSpPr>
          <p:nvPr>
            <p:ph type="body" idx="1"/>
          </p:nvPr>
        </p:nvSpPr>
        <p:spPr/>
        <p:txBody>
          <a:bodyPr/>
          <a:lstStyle/>
          <a:p>
            <a:pPr eaLnBrk="1" hangingPunct="1">
              <a:buFont typeface="Wingdings" pitchFamily="2" charset="2"/>
              <a:buNone/>
            </a:pPr>
            <a:r>
              <a:rPr lang="de-DE" altLang="de-DE" sz="2400">
                <a:effectLst/>
              </a:rPr>
              <a:t>Die Klage ist begründet, wenn dem Kläger die geltend</a:t>
            </a:r>
          </a:p>
          <a:p>
            <a:pPr eaLnBrk="1" hangingPunct="1">
              <a:buFont typeface="Wingdings" pitchFamily="2" charset="2"/>
              <a:buNone/>
            </a:pPr>
            <a:r>
              <a:rPr lang="de-DE" altLang="de-DE" sz="2400">
                <a:effectLst/>
              </a:rPr>
              <a:t>gemachte materielle Einwendung zusteht und nicht nach</a:t>
            </a:r>
          </a:p>
          <a:p>
            <a:pPr eaLnBrk="1" hangingPunct="1">
              <a:buFont typeface="Wingdings" pitchFamily="2" charset="2"/>
              <a:buNone/>
            </a:pPr>
            <a:r>
              <a:rPr lang="de-DE" altLang="de-DE" sz="2400">
                <a:effectLst/>
              </a:rPr>
              <a:t>§ 767 II oder III präkludiert ist.</a:t>
            </a:r>
          </a:p>
          <a:p>
            <a:pPr eaLnBrk="1" hangingPunct="1">
              <a:buFont typeface="Wingdings" pitchFamily="2" charset="2"/>
              <a:buNone/>
            </a:pPr>
            <a:endParaRPr lang="de-DE" altLang="de-DE" sz="2400">
              <a:effectLst/>
            </a:endParaRPr>
          </a:p>
          <a:p>
            <a:pPr eaLnBrk="1" hangingPunct="1">
              <a:buClr>
                <a:schemeClr val="tx1"/>
              </a:buClr>
            </a:pPr>
            <a:r>
              <a:rPr lang="de-DE" altLang="de-DE" sz="2000" u="sng">
                <a:effectLst/>
              </a:rPr>
              <a:t>Mat. Einwendung</a:t>
            </a:r>
            <a:r>
              <a:rPr lang="de-DE" altLang="de-DE" sz="2000">
                <a:effectLst/>
              </a:rPr>
              <a:t>: Abtretung, Erfüllung, Stundung, Erlass, Verzicht, Verjährung, Rücktritt, Wegfall der GG, Anfechtung, Aufrechnung, Zurückbehaltungsrecht, § 242</a:t>
            </a:r>
          </a:p>
          <a:p>
            <a:pPr eaLnBrk="1" hangingPunct="1">
              <a:buClr>
                <a:schemeClr val="tx1"/>
              </a:buClr>
            </a:pPr>
            <a:r>
              <a:rPr lang="de-DE" altLang="de-DE" sz="2000" u="sng">
                <a:effectLst/>
              </a:rPr>
              <a:t>Keine Präklusion § 767 II:</a:t>
            </a:r>
            <a:r>
              <a:rPr lang="de-DE" altLang="de-DE" sz="2000">
                <a:effectLst/>
              </a:rPr>
              <a:t>  Maßgebend Zeitpunkt der letzten mündl. Verhandlung; gilt nicht bei Vergleich, KFB und not. Urkunde</a:t>
            </a:r>
          </a:p>
          <a:p>
            <a:pPr eaLnBrk="1" hangingPunct="1">
              <a:buClr>
                <a:schemeClr val="tx1"/>
              </a:buClr>
              <a:buFont typeface="Wingdings" pitchFamily="2" charset="2"/>
              <a:buNone/>
            </a:pPr>
            <a:r>
              <a:rPr lang="de-DE" altLang="de-DE" sz="2000">
                <a:effectLst/>
              </a:rPr>
              <a:t>     BGH: Bei Gestaltungsrechten gilt die objektive Ausübungsmöglkeit</a:t>
            </a:r>
          </a:p>
          <a:p>
            <a:pPr eaLnBrk="1" hangingPunct="1">
              <a:buClr>
                <a:schemeClr val="tx1"/>
              </a:buClr>
            </a:pPr>
            <a:r>
              <a:rPr lang="de-DE" altLang="de-DE" sz="2000" u="sng">
                <a:effectLst/>
              </a:rPr>
              <a:t>Keine Präklusion § 767 III:</a:t>
            </a:r>
            <a:r>
              <a:rPr lang="de-DE" altLang="de-DE" sz="2000">
                <a:effectLst/>
              </a:rPr>
              <a:t> Kl ist mit weiteren Einwendungen ausgeschlossen, die im ersten Klageverfahren möglich waren</a:t>
            </a:r>
          </a:p>
          <a:p>
            <a:pPr eaLnBrk="1" hangingPunct="1">
              <a:buClr>
                <a:schemeClr val="tx1"/>
              </a:buClr>
            </a:pPr>
            <a:endParaRPr lang="de-DE" altLang="de-DE" sz="2000">
              <a:effectLst/>
            </a:endParaRPr>
          </a:p>
        </p:txBody>
      </p:sp>
    </p:spTree>
    <p:extLst>
      <p:ext uri="{BB962C8B-B14F-4D97-AF65-F5344CB8AC3E}">
        <p14:creationId xmlns:p14="http://schemas.microsoft.com/office/powerpoint/2010/main" val="247218094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p:cNvSpPr/>
          <p:nvPr/>
        </p:nvSpPr>
        <p:spPr>
          <a:xfrm>
            <a:off x="611560" y="908720"/>
            <a:ext cx="7920880" cy="5293757"/>
          </a:xfrm>
          <a:prstGeom prst="rect">
            <a:avLst/>
          </a:prstGeom>
        </p:spPr>
        <p:txBody>
          <a:bodyPr wrap="square">
            <a:spAutoFit/>
          </a:bodyPr>
          <a:lstStyle/>
          <a:p>
            <a:r>
              <a:rPr lang="de-DE" sz="2000" b="1" dirty="0"/>
              <a:t>Fall 31:</a:t>
            </a:r>
            <a:endParaRPr lang="de-DE" sz="2000" i="1" dirty="0"/>
          </a:p>
          <a:p>
            <a:r>
              <a:rPr lang="de-DE" sz="2000" dirty="0"/>
              <a:t>Der Beklagte betreibt aus einem mit Urteil titulierten Zahlungsanspruch die Zwangsvollstreckung gegen den Schuldner R. Er hat durch den GV bei R einen bestimmten PKW sowie einen bestimmten PC nebst Drucker gepfändet. Der Kläger behauptet, er sei Eigentümer der Gegenstände. Den PKW habe er von R für 40.000,- € am Vortag der Pfändung gekauft. Das Fahrzeug sei zwar noch auf dem Grundstück des R  verblieben, der Kläger habe das Fahrzeug jedoch jederzeit wegfahren können. Der gepfändete PC nebst Drucker sei dem Kläger von R bereits vor 6 Monaten sicherungsübereignet zur Sicherung einer Handwerkerrechnung über 4.000,- €. Da der Schuldner den PC jedoch für die Buchführung noch benötigt habe, sei vereinbart worden, den PC zunächst noch in den Geschäftsräumen des R zu belassen. Am 31.07.2014 habe der Kläger von der Pfändung erfahren. Mit Schreiben vom 05.08. habe er den Prozessbevollmächtigten des Beklagten vergeblich zur Freigabe der Gegenstände aufgefordert. Wird die Klage Erfolg haben?</a:t>
            </a:r>
            <a:endParaRPr lang="de-DE" sz="2000" i="1" dirty="0"/>
          </a:p>
          <a:p>
            <a:r>
              <a:rPr lang="de-DE" dirty="0"/>
              <a:t> </a:t>
            </a:r>
            <a:endParaRPr lang="de-DE" i="1" dirty="0"/>
          </a:p>
        </p:txBody>
      </p:sp>
    </p:spTree>
    <p:extLst>
      <p:ext uri="{BB962C8B-B14F-4D97-AF65-F5344CB8AC3E}">
        <p14:creationId xmlns:p14="http://schemas.microsoft.com/office/powerpoint/2010/main" val="66551984"/>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5865</Words>
  <Application>Microsoft Office PowerPoint</Application>
  <PresentationFormat>Bildschirmpräsentation (4:3)</PresentationFormat>
  <Paragraphs>751</Paragraphs>
  <Slides>101</Slides>
  <Notes>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101</vt:i4>
      </vt:variant>
    </vt:vector>
  </HeadingPairs>
  <TitlesOfParts>
    <vt:vector size="108" baseType="lpstr">
      <vt:lpstr>Arial</vt:lpstr>
      <vt:lpstr>Calibri</vt:lpstr>
      <vt:lpstr>Cambria</vt:lpstr>
      <vt:lpstr>Courier New</vt:lpstr>
      <vt:lpstr>Times New Roman</vt:lpstr>
      <vt:lpstr>Wingdings</vt:lpstr>
      <vt:lpstr>Larissa</vt:lpstr>
      <vt:lpstr> REPETITORIUM ZPO  </vt:lpstr>
      <vt:lpstr>§ 7 JAG: Pflichtfächer der staatlichen Pflichtfachprüfung sind:</vt:lpstr>
      <vt:lpstr>GERICHTLICHE VERFAHREN</vt:lpstr>
      <vt:lpstr>PowerPoint-Präsentation</vt:lpstr>
      <vt:lpstr>Mahnverfahren</vt:lpstr>
      <vt:lpstr>Schlüssigkeit</vt:lpstr>
      <vt:lpstr>PKH-Verfahren</vt:lpstr>
      <vt:lpstr>Einleitung des Zivilprozesses</vt:lpstr>
      <vt:lpstr>Der Zivilprozess ist</vt:lpstr>
      <vt:lpstr>Recht haben        Recht bekommen       Recht durchsetzen</vt:lpstr>
      <vt:lpstr>PowerPoint-Präsentation</vt:lpstr>
      <vt:lpstr>PowerPoint-Präsentation</vt:lpstr>
      <vt:lpstr>PowerPoint-Präsentation</vt:lpstr>
      <vt:lpstr>PowerPoint-Präsentation</vt:lpstr>
      <vt:lpstr>Maximen des Zivilprozesses</vt:lpstr>
      <vt:lpstr>PROZESSGRUNDRECHTE</vt:lpstr>
      <vt:lpstr>PowerPoint-Präsentation</vt:lpstr>
      <vt:lpstr>PowerPoint-Präsentation</vt:lpstr>
      <vt:lpstr>Zulässigkeit der Klage (1)</vt:lpstr>
      <vt:lpstr>Der Gerichtsaufbau</vt:lpstr>
      <vt:lpstr>Zulässigkeit der Klage (2.1)</vt:lpstr>
      <vt:lpstr>Zuständigkeit der Instanzen</vt:lpstr>
      <vt:lpstr>PowerPoint-Präsentation</vt:lpstr>
      <vt:lpstr>PowerPoint-Präsentation</vt:lpstr>
      <vt:lpstr>Zulässigkeit der Klage (2.2)</vt:lpstr>
      <vt:lpstr>PowerPoint-Präsentation</vt:lpstr>
      <vt:lpstr>PowerPoint-Präsentation</vt:lpstr>
      <vt:lpstr>Zulässigkeit der Klage (2.3)</vt:lpstr>
      <vt:lpstr>PowerPoint-Präsentation</vt:lpstr>
      <vt:lpstr>PowerPoint-Präsentation</vt:lpstr>
      <vt:lpstr>PowerPoint-Präsentation</vt:lpstr>
      <vt:lpstr>PowerPoint-Präsentation</vt:lpstr>
      <vt:lpstr>PowerPoint-Präsentation</vt:lpstr>
      <vt:lpstr>Zulässigkeit der Klage (3)</vt:lpstr>
      <vt:lpstr>Zulässigkeit der Klage (4)</vt:lpstr>
      <vt:lpstr>Begründetheit der Klage</vt:lpstr>
      <vt:lpstr>                          Beweislehre (1)     Nicht beweisbedürftig sind Tatsachen</vt:lpstr>
      <vt:lpstr>                        Beweislehre (2)  Die Beweislast hat:        </vt:lpstr>
      <vt:lpstr>Beweislehre (3) Beweisarten</vt:lpstr>
      <vt:lpstr>                         Beweislehre (4)  Beweismittel  der ZPO  sind </vt:lpstr>
      <vt:lpstr>PowerPoint-Präsentation</vt:lpstr>
      <vt:lpstr> DER  ZIVILPROZESS Prüfung der Zulässigkeit der Klage </vt:lpstr>
      <vt:lpstr> DER  ZIVILPROZESS Prüfung der Zulässigkeit der Klage </vt:lpstr>
      <vt:lpstr>Begründetheit der Klage</vt:lpstr>
      <vt:lpstr>Prüfung der Beweisstation </vt:lpstr>
      <vt:lpstr>Urteilsarten (1)</vt:lpstr>
      <vt:lpstr>Urteilsarten (2)</vt:lpstr>
      <vt:lpstr>Urteilsarten (3)</vt:lpstr>
      <vt:lpstr>PowerPoint-Präsentation</vt:lpstr>
      <vt:lpstr>PowerPoint-Präsentation</vt:lpstr>
      <vt:lpstr>Streitverkündung</vt:lpstr>
      <vt:lpstr>Arrest</vt:lpstr>
      <vt:lpstr>Einstweilige Verfügung (1)</vt:lpstr>
      <vt:lpstr>Einstweilige Verfügung (2)</vt:lpstr>
      <vt:lpstr>PowerPoint-Präsentation</vt:lpstr>
      <vt:lpstr>PowerPoint-Präsentation</vt:lpstr>
      <vt:lpstr>PowerPoint-Präsentation</vt:lpstr>
      <vt:lpstr>Rechtsverhältnisse in der Vollstreckung (1)</vt:lpstr>
      <vt:lpstr>Rechtsverhältnisse in der Vollstreckung (2)</vt:lpstr>
      <vt:lpstr>Einzelvollstreckung/Gesamtvollstreckung</vt:lpstr>
      <vt:lpstr>Rechtsbehelfe in der Zwangsvollstreckung  bei Geltendmachung von</vt:lpstr>
      <vt:lpstr>PowerPoint-Präsentation</vt:lpstr>
      <vt:lpstr>Vollstreckungsarten (1)</vt:lpstr>
      <vt:lpstr>Vollstreckungsarten (2)</vt:lpstr>
      <vt:lpstr>Systematik des 8. Buchs </vt:lpstr>
      <vt:lpstr>Abschnitt 1: Allgemeine Vorschriften §§ 704-802</vt:lpstr>
      <vt:lpstr>Abschnitt 2: ZV wegen Geldforderungen</vt:lpstr>
      <vt:lpstr>Zwangsvollstreckungsvoraussetzungen (1) </vt:lpstr>
      <vt:lpstr>Zwangsvollstreckungsvoraussetzungen (2)</vt:lpstr>
      <vt:lpstr>Die Vollstreckungstitel</vt:lpstr>
      <vt:lpstr>PowerPoint-Präsentation</vt:lpstr>
      <vt:lpstr>PowerPoint-Präsentation</vt:lpstr>
      <vt:lpstr>Vollstreckungsorgane </vt:lpstr>
      <vt:lpstr>Zuständigkeit des Gerichtsvollziehers (1) </vt:lpstr>
      <vt:lpstr>Verwertung gepfändeter Sachen („Fahrnis“) durch Gerichtsvollzieher</vt:lpstr>
      <vt:lpstr>  Zuständigkeit des Gerichtsvollziehers (2)  </vt:lpstr>
      <vt:lpstr>Zuständigkeit des Vollstreckungsgerichts</vt:lpstr>
      <vt:lpstr>Zwangsvollstreckung wegen Geldforderungen in</vt:lpstr>
      <vt:lpstr>PowerPoint-Präsentation</vt:lpstr>
      <vt:lpstr>Verwertung gepfändeter Forderungen durch das Vollstreckungsgericht </vt:lpstr>
      <vt:lpstr>Zuständigkeit des Prozessgerichts</vt:lpstr>
      <vt:lpstr>PowerPoint-Präsentation</vt:lpstr>
      <vt:lpstr>ZV durch Prozessgericht wegen anderer Titel: Vornahme einer Handlung (§§ 887,888 ZPO)</vt:lpstr>
      <vt:lpstr>PowerPoint-Präsentation</vt:lpstr>
      <vt:lpstr>ZV durch Prozessgericht wegen anderer Titel: Duldung/Unterlassung (§ 890 ZPO)</vt:lpstr>
      <vt:lpstr>ZV durch Prozessgericht wegen anderer Titel: Abgabe einer Willenserklärung (§ 894 ZPO)</vt:lpstr>
      <vt:lpstr>ZV durch VollstrG/GBA wegen Geldforderungen in das unbewegliche Vermögen</vt:lpstr>
      <vt:lpstr>Vollstreckungsarten &amp; Organe</vt:lpstr>
      <vt:lpstr>PowerPoint-Präsentation</vt:lpstr>
      <vt:lpstr>Abgrenzung der Vollstreckungserinnerung von anderen Rechtsbehelfen</vt:lpstr>
      <vt:lpstr>Rügen gegen Gerichtsvollziehervollstreckung</vt:lpstr>
      <vt:lpstr>Erinnerungsbefugnis eines Dritten</vt:lpstr>
      <vt:lpstr>Begründetheit der Erinnerung: Wenn im Zeitpunkt der Erinnerungsentscheidung</vt:lpstr>
      <vt:lpstr>Abgrenzung  § 766 - § 793 ZPO</vt:lpstr>
      <vt:lpstr>Begründetheit der sof. Beschwerde: Wenn im Zeitpunkt der Beschwerdeentscheidung</vt:lpstr>
      <vt:lpstr>PowerPoint-Präsentation</vt:lpstr>
      <vt:lpstr>Vollstreckungsabwehrklage nach § 767 ZPO </vt:lpstr>
      <vt:lpstr>Vollstreckungsabwehrklage (2)</vt:lpstr>
      <vt:lpstr>PowerPoint-Präsentation</vt:lpstr>
      <vt:lpstr>Drittwiderspruchsklage nach § 771 ZPO</vt:lpstr>
      <vt:lpstr>Drittwiderspruchsklage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EXAMENSREPETITORIUMZPO 2016</dc:title>
  <dc:creator>Georg</dc:creator>
  <cp:lastModifiedBy>Dr. Georg D. Falk</cp:lastModifiedBy>
  <cp:revision>62</cp:revision>
  <dcterms:created xsi:type="dcterms:W3CDTF">2016-09-05T17:03:08Z</dcterms:created>
  <dcterms:modified xsi:type="dcterms:W3CDTF">2019-09-16T10:16:29Z</dcterms:modified>
</cp:coreProperties>
</file>